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6"/>
  </p:notesMasterIdLst>
  <p:sldIdLst>
    <p:sldId id="276" r:id="rId2"/>
    <p:sldId id="264" r:id="rId3"/>
    <p:sldId id="258" r:id="rId4"/>
    <p:sldId id="265" r:id="rId5"/>
    <p:sldId id="260" r:id="rId6"/>
    <p:sldId id="272" r:id="rId7"/>
    <p:sldId id="268" r:id="rId8"/>
    <p:sldId id="261" r:id="rId9"/>
    <p:sldId id="273" r:id="rId10"/>
    <p:sldId id="274" r:id="rId11"/>
    <p:sldId id="270" r:id="rId12"/>
    <p:sldId id="262" r:id="rId13"/>
    <p:sldId id="259" r:id="rId14"/>
    <p:sldId id="263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ABFF"/>
    <a:srgbClr val="002E50"/>
    <a:srgbClr val="396234"/>
    <a:srgbClr val="0A1109"/>
    <a:srgbClr val="2B4927"/>
    <a:srgbClr val="406E3A"/>
    <a:srgbClr val="71AF69"/>
    <a:srgbClr val="6BBA5E"/>
    <a:srgbClr val="00518E"/>
    <a:srgbClr val="476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5" autoAdjust="0"/>
  </p:normalViewPr>
  <p:slideViewPr>
    <p:cSldViewPr>
      <p:cViewPr varScale="1">
        <p:scale>
          <a:sx n="91" d="100"/>
          <a:sy n="91" d="100"/>
        </p:scale>
        <p:origin x="-6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3.jpeg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image" Target="../media/image7.jpeg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image" Target="../media/image5.jpe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4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image" Target="../media/image4.jpeg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image" Target="../media/image4.jpeg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image" Target="../media/image5.jpeg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image" Target="../media/image6.jpeg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image" Target="../media/image7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72134733158383"/>
          <c:y val="2.8850724613239682E-2"/>
          <c:w val="0.79450672284385448"/>
          <c:h val="0.634819532908706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Sheet1!$A$2:$C$2</c:f>
              <c:strCache>
                <c:ptCount val="1"/>
                <c:pt idx="0">
                  <c:v>City</c:v>
                </c:pt>
              </c:strCache>
            </c:strRef>
          </c:tx>
          <c:spPr>
            <a:solidFill>
              <a:srgbClr val="FFFF00"/>
            </a:solidFill>
            <a:ln w="13406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Sheet1!$D$1:$H$1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Sheet1!$D$2:$H$2</c:f>
              <c:numCache>
                <c:formatCode>General</c:formatCode>
                <c:ptCount val="5"/>
                <c:pt idx="0">
                  <c:v>363</c:v>
                </c:pt>
                <c:pt idx="1">
                  <c:v>392</c:v>
                </c:pt>
                <c:pt idx="2">
                  <c:v>461</c:v>
                </c:pt>
                <c:pt idx="3">
                  <c:v>480</c:v>
                </c:pt>
                <c:pt idx="4">
                  <c:v>535</c:v>
                </c:pt>
              </c:numCache>
            </c:numRef>
          </c:val>
        </c:ser>
        <c:ser>
          <c:idx val="1"/>
          <c:order val="1"/>
          <c:tx>
            <c:strRef>
              <c:f>Sheet1!$A$3:$C$3</c:f>
              <c:strCache>
                <c:ptCount val="1"/>
                <c:pt idx="0">
                  <c:v>County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 w="13406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Sheet1!$D$1:$H$1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Sheet1!$D$3:$H$3</c:f>
              <c:numCache>
                <c:formatCode>General</c:formatCode>
                <c:ptCount val="5"/>
                <c:pt idx="0">
                  <c:v>646</c:v>
                </c:pt>
                <c:pt idx="1">
                  <c:v>769</c:v>
                </c:pt>
                <c:pt idx="2">
                  <c:v>833</c:v>
                </c:pt>
                <c:pt idx="3">
                  <c:v>910</c:v>
                </c:pt>
                <c:pt idx="4">
                  <c:v>994</c:v>
                </c:pt>
              </c:numCache>
            </c:numRef>
          </c:val>
        </c:ser>
        <c:ser>
          <c:idx val="2"/>
          <c:order val="2"/>
          <c:tx>
            <c:strRef>
              <c:f>Sheet1!$A$4:$C$4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F0000"/>
            </a:solidFill>
            <a:ln w="13406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Sheet1!$D$1:$H$1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Sheet1!$D$4:$H$4</c:f>
              <c:numCache>
                <c:formatCode>General</c:formatCode>
                <c:ptCount val="5"/>
                <c:pt idx="0">
                  <c:v>1009</c:v>
                </c:pt>
                <c:pt idx="1">
                  <c:v>1161</c:v>
                </c:pt>
                <c:pt idx="2">
                  <c:v>1294</c:v>
                </c:pt>
                <c:pt idx="3">
                  <c:v>1390</c:v>
                </c:pt>
                <c:pt idx="4">
                  <c:v>1529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16096"/>
        <c:axId val="22517632"/>
      </c:barChart>
      <c:catAx>
        <c:axId val="22516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517632"/>
        <c:crosses val="autoZero"/>
        <c:auto val="1"/>
        <c:lblAlgn val="ctr"/>
        <c:lblOffset val="100"/>
        <c:tickMarkSkip val="1"/>
        <c:noMultiLvlLbl val="0"/>
      </c:catAx>
      <c:valAx>
        <c:axId val="22517632"/>
        <c:scaling>
          <c:orientation val="minMax"/>
        </c:scaling>
        <c:delete val="0"/>
        <c:axPos val="l"/>
        <c:majorGridlines>
          <c:spPr>
            <a:ln w="3351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3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89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25160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351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1689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</c:dTable>
      <c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13406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508196721311553"/>
          <c:y val="3.3823529411764711E-2"/>
          <c:w val="0.69320843091334894"/>
          <c:h val="0.625801039575936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New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City</c:v>
                </c:pt>
                <c:pt idx="1">
                  <c:v>County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</c:v>
                </c:pt>
                <c:pt idx="1">
                  <c:v>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Addition/Remodel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City</c:v>
                </c:pt>
                <c:pt idx="1">
                  <c:v>County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36</c:v>
                </c:pt>
                <c:pt idx="1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952320"/>
        <c:axId val="38971648"/>
      </c:barChart>
      <c:catAx>
        <c:axId val="38952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89716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971648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89523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dTable>
      <c:spPr>
        <a:noFill/>
        <a:ln w="1270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81272084805637"/>
          <c:y val="3.6960985626283402E-2"/>
          <c:w val="0.79269729093050778"/>
          <c:h val="0.663244353182752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Sheet1!$A$2:$D$2</c:f>
              <c:strCache>
                <c:ptCount val="1"/>
                <c:pt idx="0">
                  <c:v>City</c:v>
                </c:pt>
              </c:strCache>
            </c:strRef>
          </c:tx>
          <c:spPr>
            <a:solidFill>
              <a:srgbClr val="FFFF00">
                <a:alpha val="95000"/>
              </a:srgbClr>
            </a:solidFill>
            <a:ln w="13539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Sheet1!$E$1:$I$1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Sheet1!$E$2:$I$2</c:f>
              <c:numCache>
                <c:formatCode>"$"#,##0</c:formatCode>
                <c:ptCount val="5"/>
                <c:pt idx="0">
                  <c:v>9555894</c:v>
                </c:pt>
                <c:pt idx="1">
                  <c:v>10608122</c:v>
                </c:pt>
                <c:pt idx="2">
                  <c:v>9532643</c:v>
                </c:pt>
                <c:pt idx="3">
                  <c:v>23975307</c:v>
                </c:pt>
                <c:pt idx="4">
                  <c:v>26094691</c:v>
                </c:pt>
              </c:numCache>
            </c:numRef>
          </c:val>
        </c:ser>
        <c:ser>
          <c:idx val="1"/>
          <c:order val="1"/>
          <c:tx>
            <c:strRef>
              <c:f>Sheet1!$A$3:$D$3</c:f>
              <c:strCache>
                <c:ptCount val="1"/>
                <c:pt idx="0">
                  <c:v>County</c:v>
                </c:pt>
              </c:strCache>
            </c:strRef>
          </c:tx>
          <c:spPr>
            <a:solidFill>
              <a:schemeClr val="bg2">
                <a:lumMod val="60000"/>
                <a:lumOff val="40000"/>
                <a:alpha val="95000"/>
              </a:schemeClr>
            </a:solidFill>
            <a:ln w="13539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Sheet1!$E$1:$I$1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Sheet1!$E$3:$I$3</c:f>
              <c:numCache>
                <c:formatCode>"$"#,##0</c:formatCode>
                <c:ptCount val="5"/>
                <c:pt idx="0">
                  <c:v>32212691</c:v>
                </c:pt>
                <c:pt idx="1">
                  <c:v>33018741</c:v>
                </c:pt>
                <c:pt idx="2">
                  <c:v>49665664</c:v>
                </c:pt>
                <c:pt idx="3">
                  <c:v>41376430</c:v>
                </c:pt>
                <c:pt idx="4">
                  <c:v>68437721</c:v>
                </c:pt>
              </c:numCache>
            </c:numRef>
          </c:val>
        </c:ser>
        <c:ser>
          <c:idx val="2"/>
          <c:order val="2"/>
          <c:tx>
            <c:strRef>
              <c:f>Sheet1!$A$4:$D$4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F0000">
                <a:alpha val="95000"/>
              </a:srgbClr>
            </a:solidFill>
            <a:ln w="13539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Sheet1!$E$1:$I$1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Sheet1!$E$4:$I$4</c:f>
              <c:numCache>
                <c:formatCode>"$"#,##0</c:formatCode>
                <c:ptCount val="5"/>
                <c:pt idx="0">
                  <c:v>41768585</c:v>
                </c:pt>
                <c:pt idx="1">
                  <c:v>43626863</c:v>
                </c:pt>
                <c:pt idx="2">
                  <c:v>59198307</c:v>
                </c:pt>
                <c:pt idx="3">
                  <c:v>65351737</c:v>
                </c:pt>
                <c:pt idx="4">
                  <c:v>94532412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558528"/>
        <c:axId val="39560320"/>
      </c:barChart>
      <c:catAx>
        <c:axId val="39558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1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9560320"/>
        <c:crosses val="autoZero"/>
        <c:auto val="1"/>
        <c:lblAlgn val="ctr"/>
        <c:lblOffset val="100"/>
        <c:tickMarkSkip val="1"/>
        <c:noMultiLvlLbl val="0"/>
      </c:catAx>
      <c:valAx>
        <c:axId val="39560320"/>
        <c:scaling>
          <c:orientation val="minMax"/>
        </c:scaling>
        <c:delete val="0"/>
        <c:axPos val="l"/>
        <c:majorGridlines>
          <c:spPr>
            <a:ln w="3385">
              <a:solidFill>
                <a:schemeClr val="tx1"/>
              </a:solidFill>
              <a:prstDash val="solid"/>
            </a:ln>
          </c:spPr>
        </c:majorGridlines>
        <c:numFmt formatCode="&quot;$&quot;#,##0" sourceLinked="1"/>
        <c:majorTickMark val="out"/>
        <c:minorTickMark val="none"/>
        <c:tickLblPos val="nextTo"/>
        <c:spPr>
          <a:ln w="33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0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95585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38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17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</c:dTable>
      <c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13539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1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63486454652562"/>
          <c:y val="3.6960985626283402E-2"/>
          <c:w val="0.79740871613663133"/>
          <c:h val="0.665297741273101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City</c:v>
                </c:pt>
              </c:strCache>
            </c:strRef>
          </c:tx>
          <c:spPr>
            <a:solidFill>
              <a:srgbClr val="FFFF00">
                <a:alpha val="96000"/>
              </a:srgbClr>
            </a:solidFill>
            <a:ln w="13572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Sheet1!$B$1:$I$1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Sheet1!$B$2:$I$2</c:f>
              <c:numCache>
                <c:formatCode>"$"#,##0</c:formatCode>
                <c:ptCount val="5"/>
                <c:pt idx="0" formatCode="&quot;$&quot;#,##0_);[Red]\(&quot;$&quot;#,##0\)">
                  <c:v>97447</c:v>
                </c:pt>
                <c:pt idx="1">
                  <c:v>119954</c:v>
                </c:pt>
                <c:pt idx="2">
                  <c:v>88356</c:v>
                </c:pt>
                <c:pt idx="3">
                  <c:v>193197</c:v>
                </c:pt>
                <c:pt idx="4" formatCode="&quot;$&quot;#,##0_);[Red]\(&quot;$&quot;#,##0\)">
                  <c:v>179196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County</c:v>
                </c:pt>
              </c:strCache>
            </c:strRef>
          </c:tx>
          <c:spPr>
            <a:solidFill>
              <a:schemeClr val="bg2">
                <a:lumMod val="60000"/>
                <a:lumOff val="40000"/>
                <a:alpha val="95000"/>
              </a:schemeClr>
            </a:solidFill>
            <a:ln w="13572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Sheet1!$B$1:$I$1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Sheet1!$B$3:$I$3</c:f>
              <c:numCache>
                <c:formatCode>"$"#,##0</c:formatCode>
                <c:ptCount val="5"/>
                <c:pt idx="0" formatCode="&quot;$&quot;#,##0_);[Red]\(&quot;$&quot;#,##0\)">
                  <c:v>172391</c:v>
                </c:pt>
                <c:pt idx="1">
                  <c:v>193194</c:v>
                </c:pt>
                <c:pt idx="2">
                  <c:v>215550</c:v>
                </c:pt>
                <c:pt idx="3">
                  <c:v>217505</c:v>
                </c:pt>
                <c:pt idx="4" formatCode="&quot;$&quot;#,##0_);[Red]\(&quot;$&quot;#,##0\)">
                  <c:v>345419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F0000">
                <a:alpha val="95000"/>
              </a:srgbClr>
            </a:solidFill>
            <a:ln w="13572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Sheet1!$B$1:$I$1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Sheet1!$B$4:$I$4</c:f>
              <c:numCache>
                <c:formatCode>"$"#,##0</c:formatCode>
                <c:ptCount val="5"/>
                <c:pt idx="0" formatCode="&quot;$&quot;#,##0_);[Red]\(&quot;$&quot;#,##0\)">
                  <c:v>269838</c:v>
                </c:pt>
                <c:pt idx="1">
                  <c:v>313148</c:v>
                </c:pt>
                <c:pt idx="2">
                  <c:v>303906</c:v>
                </c:pt>
                <c:pt idx="3">
                  <c:v>410702</c:v>
                </c:pt>
                <c:pt idx="4" formatCode="&quot;$&quot;#,##0_);[Red]\(&quot;$&quot;#,##0\)">
                  <c:v>524615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826368"/>
        <c:axId val="62827904"/>
      </c:barChart>
      <c:catAx>
        <c:axId val="62826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9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2827904"/>
        <c:crosses val="autoZero"/>
        <c:auto val="1"/>
        <c:lblAlgn val="ctr"/>
        <c:lblOffset val="100"/>
        <c:tickMarkSkip val="1"/>
        <c:noMultiLvlLbl val="0"/>
      </c:catAx>
      <c:valAx>
        <c:axId val="62827904"/>
        <c:scaling>
          <c:orientation val="minMax"/>
        </c:scaling>
        <c:delete val="0"/>
        <c:axPos val="l"/>
        <c:majorGridlines>
          <c:spPr>
            <a:ln w="3393">
              <a:solidFill>
                <a:schemeClr val="tx1"/>
              </a:solidFill>
              <a:prstDash val="solid"/>
            </a:ln>
          </c:spPr>
        </c:majorGridlines>
        <c:numFmt formatCode="&quot;$&quot;#,##0_);[Red]\(&quot;$&quot;#,##0\)" sourceLinked="1"/>
        <c:majorTickMark val="out"/>
        <c:minorTickMark val="none"/>
        <c:tickLblPos val="nextTo"/>
        <c:spPr>
          <a:ln w="339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1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28263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393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171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</c:dTable>
      <c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13572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71713132384451"/>
          <c:y val="2.4680670114226012E-2"/>
          <c:w val="0.87444483535097384"/>
          <c:h val="0.7967145790554415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>
                <a:lumMod val="75000"/>
                <a:alpha val="95000"/>
              </a:schemeClr>
            </a:solidFill>
            <a:ln w="13539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Sheet1!$B$1:$H$1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Sheet1!$B$4:$H$4</c:f>
              <c:numCache>
                <c:formatCode>General</c:formatCode>
                <c:ptCount val="5"/>
                <c:pt idx="0">
                  <c:v>73</c:v>
                </c:pt>
                <c:pt idx="1">
                  <c:v>59</c:v>
                </c:pt>
                <c:pt idx="2">
                  <c:v>65</c:v>
                </c:pt>
                <c:pt idx="3">
                  <c:v>82</c:v>
                </c:pt>
                <c:pt idx="4">
                  <c:v>104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144320"/>
        <c:axId val="23145856"/>
      </c:barChart>
      <c:catAx>
        <c:axId val="23144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1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145856"/>
        <c:crosses val="autoZero"/>
        <c:auto val="1"/>
        <c:lblAlgn val="ctr"/>
        <c:lblOffset val="100"/>
        <c:tickMarkSkip val="1"/>
        <c:noMultiLvlLbl val="0"/>
      </c:catAx>
      <c:valAx>
        <c:axId val="23145856"/>
        <c:scaling>
          <c:orientation val="minMax"/>
        </c:scaling>
        <c:delete val="0"/>
        <c:axPos val="l"/>
        <c:majorGridlines>
          <c:spPr>
            <a:ln w="338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3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0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31443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38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170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</c:dTable>
      <c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13539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1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40288568257659"/>
          <c:y val="0.12865497076023388"/>
          <c:w val="0.32519422863485098"/>
          <c:h val="0.57115009746588874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91">
              <a:solidFill>
                <a:schemeClr val="tx1"/>
              </a:solidFill>
              <a:prstDash val="solid"/>
            </a:ln>
          </c:spPr>
          <c:explosion val="25"/>
          <c:dPt>
            <c:idx val="1"/>
            <c:bubble3D val="0"/>
            <c:spPr>
              <a:solidFill>
                <a:srgbClr val="0000FF"/>
              </a:solidFill>
              <a:ln w="12691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691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691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691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7.9947228183320812E-2"/>
                  <c:y val="-6.288081079464072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City, </a:t>
                    </a:r>
                    <a:r>
                      <a:rPr lang="en-US" dirty="0"/>
                      <a:t>
Wilson </a:t>
                    </a:r>
                    <a:r>
                      <a:rPr lang="en-US" dirty="0" smtClean="0"/>
                      <a:t>Rd 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(27)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362437894275208E-2"/>
                  <c:y val="-0.1140706291726065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276 South 
</a:t>
                    </a:r>
                    <a:r>
                      <a:rPr lang="en-US" dirty="0" smtClean="0"/>
                      <a:t>(24)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039254536300223E-3"/>
                  <c:y val="0.135393722322929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64 East
Hwy. 280 
</a:t>
                    </a:r>
                    <a:r>
                      <a:rPr lang="en-US" dirty="0" smtClean="0"/>
                      <a:t>(28)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5458160090704566E-2"/>
                  <c:y val="5.304432810560362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Upper 64 West </a:t>
                    </a:r>
                    <a:r>
                      <a:rPr lang="en-US" dirty="0" smtClean="0"/>
                      <a:t>(12)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5011249576213954E-2"/>
                  <c:y val="1.24868476653451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Lower 64 West </a:t>
                    </a:r>
                    <a:r>
                      <a:rPr lang="en-US" dirty="0" smtClean="0"/>
                      <a:t>(13)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381">
                <a:noFill/>
              </a:ln>
            </c:spPr>
            <c:txPr>
              <a:bodyPr/>
              <a:lstStyle/>
              <a:p>
                <a:pPr>
                  <a:defRPr sz="157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Sheet1!$B$1:$F$1</c:f>
              <c:strCache>
                <c:ptCount val="5"/>
                <c:pt idx="0">
                  <c:v>City of Brevard</c:v>
                </c:pt>
                <c:pt idx="1">
                  <c:v>276 South </c:v>
                </c:pt>
                <c:pt idx="2">
                  <c:v>64 East/Hwy. 280</c:v>
                </c:pt>
                <c:pt idx="3">
                  <c:v>Upper 64 West</c:v>
                </c:pt>
                <c:pt idx="4">
                  <c:v>Lower 64 West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27</c:v>
                </c:pt>
                <c:pt idx="1">
                  <c:v>24</c:v>
                </c:pt>
                <c:pt idx="2">
                  <c:v>28</c:v>
                </c:pt>
                <c:pt idx="3">
                  <c:v>12</c:v>
                </c:pt>
                <c:pt idx="4">
                  <c:v>13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4063604240297"/>
          <c:y val="3.6960985626283402E-2"/>
          <c:w val="0.87396937573616018"/>
          <c:h val="0.7967145790554415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>
                <a:lumMod val="75000"/>
                <a:alpha val="95000"/>
              </a:schemeClr>
            </a:solidFill>
            <a:ln w="13539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Sheet1!$B$1:$H$1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Sheet1!$B$4:$H$4</c:f>
              <c:numCache>
                <c:formatCode>General</c:formatCode>
                <c:ptCount val="5"/>
                <c:pt idx="0" formatCode="#,##0_);[Red]\(#,##0\)">
                  <c:v>248</c:v>
                </c:pt>
                <c:pt idx="1">
                  <c:v>240</c:v>
                </c:pt>
                <c:pt idx="2">
                  <c:v>259</c:v>
                </c:pt>
                <c:pt idx="3">
                  <c:v>265</c:v>
                </c:pt>
                <c:pt idx="4">
                  <c:v>289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157760"/>
        <c:axId val="91120384"/>
      </c:barChart>
      <c:catAx>
        <c:axId val="23157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1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1120384"/>
        <c:crosses val="autoZero"/>
        <c:auto val="1"/>
        <c:lblAlgn val="ctr"/>
        <c:lblOffset val="100"/>
        <c:tickMarkSkip val="1"/>
        <c:noMultiLvlLbl val="0"/>
      </c:catAx>
      <c:valAx>
        <c:axId val="91120384"/>
        <c:scaling>
          <c:orientation val="minMax"/>
        </c:scaling>
        <c:delete val="0"/>
        <c:axPos val="l"/>
        <c:majorGridlines>
          <c:spPr>
            <a:ln w="3385">
              <a:solidFill>
                <a:schemeClr val="tx1"/>
              </a:solidFill>
              <a:prstDash val="solid"/>
            </a:ln>
          </c:spPr>
        </c:majorGridlines>
        <c:numFmt formatCode="#,##0_);[Red]\(#,##0\)" sourceLinked="1"/>
        <c:majorTickMark val="out"/>
        <c:minorTickMark val="none"/>
        <c:tickLblPos val="nextTo"/>
        <c:spPr>
          <a:ln w="33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0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31577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38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170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</c:dTable>
      <c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13539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1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4063604240297"/>
          <c:y val="3.6960985626283402E-2"/>
          <c:w val="0.87396937573616018"/>
          <c:h val="0.7967145790554415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>
                <a:lumMod val="75000"/>
                <a:alpha val="95000"/>
              </a:schemeClr>
            </a:solidFill>
            <a:ln w="13539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Sheet1!$B$1:$I$1</c:f>
              <c:numCache>
                <c:formatCode>General</c:formatCode>
                <c:ptCount val="5"/>
                <c:pt idx="0" formatCode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Sheet1!$B$4:$I$4</c:f>
              <c:numCache>
                <c:formatCode>General</c:formatCode>
                <c:ptCount val="5"/>
                <c:pt idx="0" formatCode="#,##0_);[Red]\(#,##0\)">
                  <c:v>488</c:v>
                </c:pt>
                <c:pt idx="1">
                  <c:v>632</c:v>
                </c:pt>
                <c:pt idx="2">
                  <c:v>709</c:v>
                </c:pt>
                <c:pt idx="3">
                  <c:v>754</c:v>
                </c:pt>
                <c:pt idx="4">
                  <c:v>791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69728"/>
        <c:axId val="22971520"/>
      </c:barChart>
      <c:catAx>
        <c:axId val="2296972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ln w="33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1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971520"/>
        <c:crosses val="autoZero"/>
        <c:auto val="1"/>
        <c:lblAlgn val="ctr"/>
        <c:lblOffset val="100"/>
        <c:tickMarkSkip val="1"/>
        <c:noMultiLvlLbl val="0"/>
      </c:catAx>
      <c:valAx>
        <c:axId val="22971520"/>
        <c:scaling>
          <c:orientation val="minMax"/>
        </c:scaling>
        <c:delete val="0"/>
        <c:axPos val="l"/>
        <c:majorGridlines>
          <c:spPr>
            <a:ln w="3385">
              <a:solidFill>
                <a:schemeClr val="tx1"/>
              </a:solidFill>
              <a:prstDash val="solid"/>
            </a:ln>
          </c:spPr>
        </c:majorGridlines>
        <c:numFmt formatCode="#,##0_);[Red]\(#,##0\)" sourceLinked="1"/>
        <c:majorTickMark val="out"/>
        <c:minorTickMark val="none"/>
        <c:tickLblPos val="nextTo"/>
        <c:spPr>
          <a:ln w="33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0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29697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38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170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</c:dTable>
      <c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13539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1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149387576552931"/>
          <c:y val="9.5440251572327009E-2"/>
          <c:w val="0.64988290398126458"/>
          <c:h val="0.45375848066161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New Houses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City</c:v>
                </c:pt>
                <c:pt idx="1">
                  <c:v>County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24</c:v>
                </c:pt>
                <c:pt idx="1">
                  <c:v>80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Addition/Remodel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City</c:v>
                </c:pt>
                <c:pt idx="1">
                  <c:v>County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81</c:v>
                </c:pt>
                <c:pt idx="1">
                  <c:v>208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Manufactured Homes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City</c:v>
                </c:pt>
                <c:pt idx="1">
                  <c:v>County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6</c:v>
                </c:pt>
                <c:pt idx="1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036672"/>
        <c:axId val="23038208"/>
      </c:barChart>
      <c:catAx>
        <c:axId val="23036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0382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038208"/>
        <c:scaling>
          <c:orientation val="minMax"/>
          <c:max val="2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036672"/>
        <c:crosses val="autoZero"/>
        <c:crossBetween val="between"/>
        <c:majorUnit val="50"/>
      </c:valAx>
      <c:dTable>
        <c:showHorzBorder val="1"/>
        <c:showVertBorder val="1"/>
        <c:showOutline val="1"/>
        <c:showKeys val="1"/>
        <c:spPr>
          <a:ln w="317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dTable>
      <c:spPr>
        <a:noFill/>
        <a:ln w="1270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4063604240297"/>
          <c:y val="3.6960985626283402E-2"/>
          <c:w val="0.87396937573616018"/>
          <c:h val="0.7967145790554415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>
                <a:lumMod val="75000"/>
                <a:alpha val="95000"/>
              </a:schemeClr>
            </a:solidFill>
            <a:ln w="13539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Sheet1!$B$1:$H$1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Sheet1!$B$4:$H$4</c:f>
              <c:numCache>
                <c:formatCode>General</c:formatCode>
                <c:ptCount val="5"/>
                <c:pt idx="0" formatCode="#,##0_);[Red]\(#,##0\)">
                  <c:v>7</c:v>
                </c:pt>
                <c:pt idx="1">
                  <c:v>8</c:v>
                </c:pt>
                <c:pt idx="2">
                  <c:v>6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84704"/>
        <c:axId val="20606976"/>
      </c:barChart>
      <c:catAx>
        <c:axId val="20584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1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606976"/>
        <c:crosses val="autoZero"/>
        <c:auto val="1"/>
        <c:lblAlgn val="ctr"/>
        <c:lblOffset val="100"/>
        <c:tickMarkSkip val="1"/>
        <c:noMultiLvlLbl val="0"/>
      </c:catAx>
      <c:valAx>
        <c:axId val="20606976"/>
        <c:scaling>
          <c:orientation val="minMax"/>
        </c:scaling>
        <c:delete val="0"/>
        <c:axPos val="l"/>
        <c:majorGridlines>
          <c:spPr>
            <a:ln w="3385">
              <a:solidFill>
                <a:schemeClr val="tx1"/>
              </a:solidFill>
              <a:prstDash val="solid"/>
            </a:ln>
          </c:spPr>
        </c:majorGridlines>
        <c:numFmt formatCode="#,##0_);[Red]\(#,##0\)" sourceLinked="1"/>
        <c:majorTickMark val="out"/>
        <c:minorTickMark val="none"/>
        <c:tickLblPos val="nextTo"/>
        <c:spPr>
          <a:ln w="33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0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05847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38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170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</c:dTable>
      <c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13539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1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4063604240297"/>
          <c:y val="3.6960985626283402E-2"/>
          <c:w val="0.87396937573616018"/>
          <c:h val="0.7967145790554415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>
                <a:lumMod val="75000"/>
                <a:alpha val="95000"/>
              </a:schemeClr>
            </a:solidFill>
            <a:ln w="13539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Sheet1!$B$1:$H$1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Sheet1!$B$4:$H$4</c:f>
              <c:numCache>
                <c:formatCode>General</c:formatCode>
                <c:ptCount val="5"/>
                <c:pt idx="0" formatCode="#,##0_);[Red]\(#,##0\)">
                  <c:v>40</c:v>
                </c:pt>
                <c:pt idx="1">
                  <c:v>46</c:v>
                </c:pt>
                <c:pt idx="2">
                  <c:v>61</c:v>
                </c:pt>
                <c:pt idx="3">
                  <c:v>55</c:v>
                </c:pt>
                <c:pt idx="4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38336"/>
        <c:axId val="20685184"/>
      </c:barChart>
      <c:catAx>
        <c:axId val="2063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1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685184"/>
        <c:crosses val="autoZero"/>
        <c:auto val="1"/>
        <c:lblAlgn val="ctr"/>
        <c:lblOffset val="100"/>
        <c:tickMarkSkip val="1"/>
        <c:noMultiLvlLbl val="0"/>
      </c:catAx>
      <c:valAx>
        <c:axId val="20685184"/>
        <c:scaling>
          <c:orientation val="minMax"/>
        </c:scaling>
        <c:delete val="0"/>
        <c:axPos val="l"/>
        <c:majorGridlines>
          <c:spPr>
            <a:ln w="3385">
              <a:solidFill>
                <a:schemeClr val="tx1"/>
              </a:solidFill>
              <a:prstDash val="solid"/>
            </a:ln>
          </c:spPr>
        </c:majorGridlines>
        <c:numFmt formatCode="#,##0_);[Red]\(#,##0\)" sourceLinked="1"/>
        <c:majorTickMark val="out"/>
        <c:minorTickMark val="none"/>
        <c:tickLblPos val="nextTo"/>
        <c:spPr>
          <a:ln w="33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0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06383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38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170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</c:dTable>
      <c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13539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1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4063604240297"/>
          <c:y val="3.6960985626283402E-2"/>
          <c:w val="0.87396937573616018"/>
          <c:h val="0.7967145790554415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>
                <a:lumMod val="75000"/>
                <a:alpha val="95000"/>
              </a:schemeClr>
            </a:solidFill>
            <a:ln w="13539">
              <a:solidFill>
                <a:schemeClr val="accent2">
                  <a:lumMod val="75000"/>
                </a:schemeClr>
              </a:solidFill>
              <a:prstDash val="solid"/>
            </a:ln>
          </c:spPr>
          <c:invertIfNegative val="0"/>
          <c:cat>
            <c:numRef>
              <c:f>Sheet1!$B$1:$H$1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Sheet1!$B$4:$H$4</c:f>
              <c:numCache>
                <c:formatCode>General</c:formatCode>
                <c:ptCount val="5"/>
                <c:pt idx="0" formatCode="#,##0_);[Red]\(#,##0\)">
                  <c:v>116</c:v>
                </c:pt>
                <c:pt idx="1">
                  <c:v>124</c:v>
                </c:pt>
                <c:pt idx="2">
                  <c:v>158</c:v>
                </c:pt>
                <c:pt idx="3">
                  <c:v>189</c:v>
                </c:pt>
                <c:pt idx="4">
                  <c:v>215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82048"/>
        <c:axId val="23285120"/>
      </c:barChart>
      <c:catAx>
        <c:axId val="23282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1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285120"/>
        <c:crosses val="autoZero"/>
        <c:auto val="1"/>
        <c:lblAlgn val="ctr"/>
        <c:lblOffset val="100"/>
        <c:tickMarkSkip val="1"/>
        <c:noMultiLvlLbl val="0"/>
      </c:catAx>
      <c:valAx>
        <c:axId val="23285120"/>
        <c:scaling>
          <c:orientation val="minMax"/>
        </c:scaling>
        <c:delete val="0"/>
        <c:axPos val="l"/>
        <c:majorGridlines>
          <c:spPr>
            <a:ln w="3385">
              <a:solidFill>
                <a:schemeClr val="tx1"/>
              </a:solidFill>
              <a:prstDash val="solid"/>
            </a:ln>
          </c:spPr>
        </c:majorGridlines>
        <c:numFmt formatCode="#,##0_);[Red]\(#,##0\)" sourceLinked="1"/>
        <c:majorTickMark val="out"/>
        <c:minorTickMark val="none"/>
        <c:tickLblPos val="nextTo"/>
        <c:spPr>
          <a:ln w="33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0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32820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38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170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</c:dTable>
      <c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13539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1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54" tIns="46927" rIns="93854" bIns="46927" numCol="1" anchor="t" anchorCtr="0" compatLnSpc="1">
            <a:prstTxWarp prst="textNoShape">
              <a:avLst/>
            </a:prstTxWarp>
          </a:bodyPr>
          <a:lstStyle>
            <a:lvl1pPr defTabSz="938213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54" tIns="46927" rIns="93854" bIns="46927" numCol="1" anchor="t" anchorCtr="0" compatLnSpc="1">
            <a:prstTxWarp prst="textNoShape">
              <a:avLst/>
            </a:prstTxWarp>
          </a:bodyPr>
          <a:lstStyle>
            <a:lvl1pPr algn="r" defTabSz="938213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4838"/>
            <a:ext cx="5607050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54" tIns="46927" rIns="93854" bIns="469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54" tIns="46927" rIns="93854" bIns="46927" numCol="1" anchor="b" anchorCtr="0" compatLnSpc="1">
            <a:prstTxWarp prst="textNoShape">
              <a:avLst/>
            </a:prstTxWarp>
          </a:bodyPr>
          <a:lstStyle>
            <a:lvl1pPr defTabSz="938213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54" tIns="46927" rIns="93854" bIns="46927" numCol="1" anchor="b" anchorCtr="0" compatLnSpc="1">
            <a:prstTxWarp prst="textNoShape">
              <a:avLst/>
            </a:prstTxWarp>
          </a:bodyPr>
          <a:lstStyle>
            <a:lvl1pPr algn="r" defTabSz="938213" eaLnBrk="1" hangingPunct="1">
              <a:defRPr sz="1200">
                <a:latin typeface="Times New Roman" pitchFamily="18" charset="0"/>
              </a:defRPr>
            </a:lvl1pPr>
          </a:lstStyle>
          <a:p>
            <a:fld id="{3D81C244-5C8C-43F3-85A2-51AC31AB23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80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67CAE-E506-4AA6-9108-609398C65C2D}" type="slidenum">
              <a:rPr lang="en-US"/>
              <a:pPr/>
              <a:t>2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BAD749-EB76-43CF-92FA-EE333C676D85}" type="slidenum">
              <a:rPr lang="en-US"/>
              <a:pPr/>
              <a:t>11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982924-BD08-4F21-9835-43F62FBD2F34}" type="slidenum">
              <a:rPr lang="en-US"/>
              <a:pPr/>
              <a:t>12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5C4CF4-4629-4098-9302-21483064D0F9}" type="slidenum">
              <a:rPr lang="en-US"/>
              <a:pPr/>
              <a:t>13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B626B4-04E8-43DC-AE99-C8D4305173A7}" type="slidenum">
              <a:rPr lang="en-US"/>
              <a:pPr/>
              <a:t>14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8E5DFA-47E5-4D9C-B2F2-9BC85195D9A2}" type="slidenum">
              <a:rPr lang="en-US"/>
              <a:pPr/>
              <a:t>3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AB949B-331E-4F46-B873-77DD0E09742D}" type="slidenum">
              <a:rPr lang="en-US"/>
              <a:pPr/>
              <a:t>4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4011BA-1FF0-4F99-8F68-CA271476C07C}" type="slidenum">
              <a:rPr lang="en-US"/>
              <a:pPr/>
              <a:t>5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1534C7-6682-4DCD-A538-62504F05FC9A}" type="slidenum">
              <a:rPr lang="en-US"/>
              <a:pPr/>
              <a:t>6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6BC80A-37E3-48FF-9227-C50210CCC88D}" type="slidenum">
              <a:rPr lang="en-US"/>
              <a:pPr/>
              <a:t>7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58C2C0-FADF-483D-AAF5-43592A4910DE}" type="slidenum">
              <a:rPr lang="en-US"/>
              <a:pPr/>
              <a:t>8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E2FBE1-73AA-49C1-95E5-6F147E11BA2A}" type="slidenum">
              <a:rPr lang="en-US"/>
              <a:pPr/>
              <a:t>9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A1FCD0-EC5F-4C3C-954E-2C7E84F1516C}" type="slidenum">
              <a:rPr lang="en-US"/>
              <a:pPr/>
              <a:t>10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6627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6628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26629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6630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6631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6632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6633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6634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6635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6636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6637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6638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6639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6640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6641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6642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E2D3BF3-8AB3-4186-A701-C76F3EE3F21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664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4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BAD420-8D18-4D65-88B4-3B95CF2FF30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5A186A-9C5E-4698-991B-4640421669F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00DAA05-F22B-40AB-8428-18180D6F056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15AC97-A8A0-4B8A-92D3-DD0D2681B83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BB494A-110D-4174-947A-2015A911474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368BBD-C909-4C24-B743-0CEBFEF2BA5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6813E9-FF94-4BE2-A38F-7D87EF53672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26B9B7-269F-42F1-B88F-7373ECB955E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A6CB3A-4496-4F9A-B9D1-1A567E62276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03B73A-A426-453E-9B6E-BF25980250E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ED7FC4-5CBA-4AEE-AA17-12B214D637C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2A6F3549-9284-4747-B3F6-CDA8B3688991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560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2560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2560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2561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561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561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2561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1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 descr="LogoBld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" y="861898"/>
            <a:ext cx="1017588" cy="10287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27249"/>
            <a:ext cx="91440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00800" algn="l"/>
              </a:tabLst>
            </a:pPr>
            <a:r>
              <a:rPr lang="en-US" sz="11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00800" algn="l"/>
              </a:tabLst>
            </a:pPr>
            <a:r>
              <a:rPr lang="en-US" sz="11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00800" algn="l"/>
              </a:tabLst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ransylvania 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ounty</a:t>
            </a:r>
            <a:r>
              <a:rPr kumimoji="0" lang="en-US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uilding 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ermitting </a:t>
            </a:r>
            <a:r>
              <a:rPr kumimoji="0" lang="en-US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nforcement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008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                     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 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N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orth 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C</a:t>
            </a:r>
            <a:r>
              <a:rPr lang="en-US" sz="1000" b="1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arolina                                                                           </a:t>
            </a:r>
            <a:r>
              <a:rPr lang="en-US" sz="1000" b="1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                  </a:t>
            </a:r>
            <a:r>
              <a:rPr kumimoji="0" lang="en-US" sz="9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www.transylvaniacounty.org</a:t>
            </a: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  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00800" algn="l"/>
              </a:tabLst>
            </a:pPr>
            <a:r>
              <a:rPr lang="en-US" sz="900" b="1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     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00800" algn="l"/>
              </a:tabLst>
            </a:pPr>
            <a:endParaRPr lang="en-US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00800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008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January 6, 2017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00800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00800" algn="l"/>
              </a:tabLst>
            </a:pPr>
            <a:endParaRPr lang="en-US" sz="1200" dirty="0" smtClean="0"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008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To: County Commissioners, County Manager,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Interested </a:t>
            </a:r>
            <a:r>
              <a:rPr lang="en-US" sz="12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P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arties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008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From: Mike Owen, Building Director;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Sherry Reece, Program Support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008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Subject: 2016 Annual Summary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008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008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I have attached statistical graphs for 2016 department permit activities showing information expressed in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008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various ways.  Feel free to contact me if you have any questions.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00800" algn="l"/>
              </a:tabLst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008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Thank you for your support with our tasks.  You are a part of our effort to safeguard the safety to life, the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008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health and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general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welfare and the protection to property for our citizens.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00800" algn="l"/>
              </a:tabLst>
            </a:pP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00800" algn="l"/>
              </a:tabLst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008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Respectfully, 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00800" algn="l"/>
              </a:tabLst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00800" algn="l"/>
              </a:tabLst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008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Mike Owen, Director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008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Transylvania County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Building Permitting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&amp; Enforcement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008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106 E. Morgan Street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008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Brevard, NC 28712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008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(828) 884-3209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008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066800"/>
          </a:xfrm>
          <a:ln/>
        </p:spPr>
        <p:txBody>
          <a:bodyPr/>
          <a:lstStyle/>
          <a:p>
            <a:pPr algn="ctr"/>
            <a:r>
              <a:rPr lang="en-US" sz="3200" b="1" dirty="0">
                <a:latin typeface="Times New Roman" pitchFamily="18" charset="0"/>
              </a:rPr>
              <a:t>Commercial Remodel/Addition Permits</a:t>
            </a:r>
            <a:br>
              <a:rPr lang="en-US" sz="3200" b="1" dirty="0">
                <a:latin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</a:rPr>
              <a:t>2012 </a:t>
            </a:r>
            <a:r>
              <a:rPr lang="en-US" sz="3200" b="1" dirty="0">
                <a:latin typeface="Times New Roman" pitchFamily="18" charset="0"/>
              </a:rPr>
              <a:t>- </a:t>
            </a:r>
            <a:r>
              <a:rPr lang="en-US" sz="3200" b="1" dirty="0" smtClean="0">
                <a:latin typeface="Times New Roman" pitchFamily="18" charset="0"/>
              </a:rPr>
              <a:t>2016</a:t>
            </a:r>
            <a:endParaRPr lang="en-US" sz="3200" b="1" dirty="0">
              <a:latin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294312024"/>
              </p:ext>
            </p:extLst>
          </p:nvPr>
        </p:nvGraphicFramePr>
        <p:xfrm>
          <a:off x="234950" y="1573213"/>
          <a:ext cx="8723313" cy="5046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066800"/>
          </a:xfrm>
          <a:ln/>
        </p:spPr>
        <p:txBody>
          <a:bodyPr/>
          <a:lstStyle/>
          <a:p>
            <a:pPr algn="ctr"/>
            <a:r>
              <a:rPr lang="en-US" sz="3200" b="1" dirty="0">
                <a:latin typeface="Times New Roman" pitchFamily="18" charset="0"/>
              </a:rPr>
              <a:t>Commercial Single Trades</a:t>
            </a:r>
            <a:br>
              <a:rPr lang="en-US" sz="3200" b="1" dirty="0">
                <a:latin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</a:rPr>
              <a:t>2012 </a:t>
            </a:r>
            <a:r>
              <a:rPr lang="en-US" sz="3200" b="1" dirty="0">
                <a:latin typeface="Times New Roman" pitchFamily="18" charset="0"/>
              </a:rPr>
              <a:t>- </a:t>
            </a:r>
            <a:r>
              <a:rPr lang="en-US" sz="3200" b="1" dirty="0" smtClean="0">
                <a:latin typeface="Times New Roman" pitchFamily="18" charset="0"/>
              </a:rPr>
              <a:t>2016</a:t>
            </a:r>
            <a:endParaRPr lang="en-US" sz="3200" b="1" dirty="0">
              <a:latin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664380032"/>
              </p:ext>
            </p:extLst>
          </p:nvPr>
        </p:nvGraphicFramePr>
        <p:xfrm>
          <a:off x="234950" y="1573213"/>
          <a:ext cx="8723313" cy="5046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bg2"/>
            </a:solidFill>
          </a:ln>
        </p:spPr>
        <p:txBody>
          <a:bodyPr/>
          <a:lstStyle/>
          <a:p>
            <a:pPr algn="ctr"/>
            <a:r>
              <a:rPr lang="en-US" sz="4000" dirty="0" smtClean="0"/>
              <a:t>2016 </a:t>
            </a:r>
            <a:r>
              <a:rPr lang="en-US" sz="4000" dirty="0"/>
              <a:t>Detailed Commercial Activity</a:t>
            </a: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33737989"/>
              </p:ext>
            </p:extLst>
          </p:nvPr>
        </p:nvGraphicFramePr>
        <p:xfrm>
          <a:off x="457200" y="1958266"/>
          <a:ext cx="8229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838200" y="5562600"/>
            <a:ext cx="2667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200" dirty="0"/>
          </a:p>
          <a:p>
            <a:pPr>
              <a:spcBef>
                <a:spcPct val="50000"/>
              </a:spcBef>
            </a:pPr>
            <a:r>
              <a:rPr lang="en-US" sz="1200" b="1" dirty="0"/>
              <a:t>New Value: </a:t>
            </a:r>
          </a:p>
          <a:p>
            <a:pPr>
              <a:spcBef>
                <a:spcPct val="50000"/>
              </a:spcBef>
            </a:pPr>
            <a:r>
              <a:rPr lang="en-US" sz="1200" b="1" dirty="0"/>
              <a:t>County:	</a:t>
            </a:r>
            <a:r>
              <a:rPr lang="en-US" sz="1200" b="1" dirty="0" smtClean="0"/>
              <a:t>$6,454,050  </a:t>
            </a:r>
            <a:endParaRPr lang="en-US" sz="1200" b="1" dirty="0"/>
          </a:p>
          <a:p>
            <a:pPr>
              <a:spcBef>
                <a:spcPct val="50000"/>
              </a:spcBef>
            </a:pPr>
            <a:r>
              <a:rPr lang="en-US" sz="1200" b="1" dirty="0"/>
              <a:t>City:	</a:t>
            </a:r>
            <a:r>
              <a:rPr lang="en-US" sz="1200" b="1" dirty="0" smtClean="0"/>
              <a:t>$4,862,362</a:t>
            </a:r>
            <a:endParaRPr lang="en-US" sz="1200" b="1" dirty="0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343400" y="5867400"/>
            <a:ext cx="5257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/>
              <a:t>Addition/Remodel Value:  </a:t>
            </a:r>
          </a:p>
          <a:p>
            <a:pPr>
              <a:spcBef>
                <a:spcPct val="50000"/>
              </a:spcBef>
            </a:pPr>
            <a:r>
              <a:rPr lang="en-US" sz="1200" b="1" dirty="0"/>
              <a:t>County:	</a:t>
            </a:r>
            <a:r>
              <a:rPr lang="en-US" sz="1200" b="1" dirty="0" smtClean="0"/>
              <a:t>$10,498,055  </a:t>
            </a:r>
            <a:endParaRPr lang="en-US" sz="1200" b="1" dirty="0"/>
          </a:p>
          <a:p>
            <a:pPr>
              <a:spcBef>
                <a:spcPct val="50000"/>
              </a:spcBef>
            </a:pPr>
            <a:r>
              <a:rPr lang="en-US" sz="1200" b="1" dirty="0"/>
              <a:t>City:	</a:t>
            </a:r>
            <a:r>
              <a:rPr lang="en-US" sz="1200" b="1" dirty="0" smtClean="0"/>
              <a:t>$11,942,908</a:t>
            </a:r>
            <a:endParaRPr lang="en-US" sz="1200" b="1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066800"/>
          </a:xfrm>
          <a:ln/>
        </p:spPr>
        <p:txBody>
          <a:bodyPr/>
          <a:lstStyle/>
          <a:p>
            <a:pPr algn="ctr"/>
            <a:r>
              <a:rPr lang="en-US" sz="3200" b="1" dirty="0">
                <a:latin typeface="Times New Roman" pitchFamily="18" charset="0"/>
              </a:rPr>
              <a:t>Total Construction Value</a:t>
            </a:r>
            <a:br>
              <a:rPr lang="en-US" sz="3200" b="1" dirty="0">
                <a:latin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</a:rPr>
              <a:t>2012 </a:t>
            </a:r>
            <a:r>
              <a:rPr lang="en-US" sz="3200" b="1" dirty="0">
                <a:latin typeface="Times New Roman" pitchFamily="18" charset="0"/>
              </a:rPr>
              <a:t>- </a:t>
            </a:r>
            <a:r>
              <a:rPr lang="en-US" sz="3200" b="1" dirty="0" smtClean="0">
                <a:latin typeface="Times New Roman" pitchFamily="18" charset="0"/>
              </a:rPr>
              <a:t>2016</a:t>
            </a:r>
            <a:endParaRPr lang="en-US" sz="3200" b="1" dirty="0">
              <a:latin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304141982"/>
              </p:ext>
            </p:extLst>
          </p:nvPr>
        </p:nvGraphicFramePr>
        <p:xfrm>
          <a:off x="152400" y="1600200"/>
          <a:ext cx="8875713" cy="5046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066800"/>
          </a:xfrm>
          <a:ln/>
        </p:spPr>
        <p:txBody>
          <a:bodyPr/>
          <a:lstStyle/>
          <a:p>
            <a:pPr algn="ctr"/>
            <a:r>
              <a:rPr lang="en-US" sz="3200" b="1" dirty="0">
                <a:latin typeface="Times New Roman" pitchFamily="18" charset="0"/>
              </a:rPr>
              <a:t>Total Fees Collected</a:t>
            </a:r>
            <a:br>
              <a:rPr lang="en-US" sz="3200" b="1" dirty="0">
                <a:latin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</a:rPr>
              <a:t>2012 </a:t>
            </a:r>
            <a:r>
              <a:rPr lang="en-US" sz="3200" b="1" dirty="0">
                <a:latin typeface="Times New Roman" pitchFamily="18" charset="0"/>
              </a:rPr>
              <a:t>- </a:t>
            </a:r>
            <a:r>
              <a:rPr lang="en-US" sz="3200" b="1" dirty="0" smtClean="0">
                <a:latin typeface="Times New Roman" pitchFamily="18" charset="0"/>
              </a:rPr>
              <a:t>2016</a:t>
            </a:r>
            <a:endParaRPr lang="en-US" sz="3200" b="1" dirty="0">
              <a:latin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549319046"/>
              </p:ext>
            </p:extLst>
          </p:nvPr>
        </p:nvGraphicFramePr>
        <p:xfrm>
          <a:off x="233363" y="1571625"/>
          <a:ext cx="8743950" cy="5060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Gomez 2 00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38200" y="1981200"/>
            <a:ext cx="7620000" cy="4419600"/>
          </a:xfrm>
          <a:solidFill>
            <a:srgbClr val="0000FF"/>
          </a:solidFill>
          <a:ln w="57150">
            <a:solidFill>
              <a:srgbClr val="000066"/>
            </a:solidFill>
          </a:ln>
        </p:spPr>
      </p:pic>
      <p:sp>
        <p:nvSpPr>
          <p:cNvPr id="3789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752600"/>
          </a:xfrm>
          <a:noFill/>
          <a:ln/>
        </p:spPr>
        <p:txBody>
          <a:bodyPr/>
          <a:lstStyle/>
          <a:p>
            <a:pPr algn="ctr"/>
            <a:r>
              <a:rPr lang="en-US" sz="2400" b="1" dirty="0">
                <a:solidFill>
                  <a:schemeClr val="bg2"/>
                </a:solidFill>
              </a:rPr>
              <a:t>Transylvania County </a:t>
            </a:r>
            <a:br>
              <a:rPr lang="en-US" sz="2400" b="1" dirty="0">
                <a:solidFill>
                  <a:schemeClr val="bg2"/>
                </a:solidFill>
              </a:rPr>
            </a:br>
            <a:r>
              <a:rPr lang="en-US" sz="2400" b="1" dirty="0">
                <a:solidFill>
                  <a:schemeClr val="bg2"/>
                </a:solidFill>
              </a:rPr>
              <a:t>Building Permitting and Enforcement Department</a:t>
            </a:r>
            <a:r>
              <a:rPr lang="en-US" sz="2400" b="1">
                <a:solidFill>
                  <a:schemeClr val="bg2"/>
                </a:solidFill>
              </a:rPr>
              <a:t/>
            </a:r>
            <a:br>
              <a:rPr lang="en-US" sz="2400" b="1">
                <a:solidFill>
                  <a:schemeClr val="bg2"/>
                </a:solidFill>
              </a:rPr>
            </a:br>
            <a:r>
              <a:rPr lang="en-US" sz="2400" b="1" smtClean="0">
                <a:solidFill>
                  <a:schemeClr val="bg2"/>
                </a:solidFill>
              </a:rPr>
              <a:t>2016 </a:t>
            </a:r>
            <a:r>
              <a:rPr lang="en-US" sz="2400" b="1" dirty="0">
                <a:solidFill>
                  <a:schemeClr val="bg2"/>
                </a:solidFill>
              </a:rPr>
              <a:t>Annual Summary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066800"/>
          </a:xfrm>
          <a:ln/>
        </p:spPr>
        <p:txBody>
          <a:bodyPr/>
          <a:lstStyle/>
          <a:p>
            <a:pPr algn="ctr"/>
            <a:r>
              <a:rPr lang="en-US" sz="3200" b="1" dirty="0">
                <a:latin typeface="Times New Roman" pitchFamily="18" charset="0"/>
              </a:rPr>
              <a:t>Total Permits Issued</a:t>
            </a:r>
            <a:br>
              <a:rPr lang="en-US" sz="3200" b="1" dirty="0">
                <a:latin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</a:rPr>
              <a:t>2012 - 2016</a:t>
            </a:r>
            <a:endParaRPr lang="en-US" sz="3200" b="1" dirty="0">
              <a:latin typeface="Times New Roman" pitchFamily="18" charset="0"/>
            </a:endParaRPr>
          </a:p>
        </p:txBody>
      </p:sp>
      <p:graphicFrame>
        <p:nvGraphicFramePr>
          <p:cNvPr id="4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165847734"/>
              </p:ext>
            </p:extLst>
          </p:nvPr>
        </p:nvGraphicFramePr>
        <p:xfrm>
          <a:off x="304800" y="1295400"/>
          <a:ext cx="8686800" cy="5395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066800"/>
          </a:xfrm>
          <a:ln/>
        </p:spPr>
        <p:txBody>
          <a:bodyPr/>
          <a:lstStyle/>
          <a:p>
            <a:pPr algn="ctr"/>
            <a:r>
              <a:rPr lang="en-US" sz="3200" b="1" dirty="0">
                <a:latin typeface="Times New Roman" pitchFamily="18" charset="0"/>
              </a:rPr>
              <a:t>New House Permits</a:t>
            </a:r>
            <a:br>
              <a:rPr lang="en-US" sz="3200" b="1" dirty="0">
                <a:latin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</a:rPr>
              <a:t>2012 </a:t>
            </a:r>
            <a:r>
              <a:rPr lang="en-US" sz="3200" b="1" dirty="0">
                <a:latin typeface="Times New Roman" pitchFamily="18" charset="0"/>
              </a:rPr>
              <a:t>- </a:t>
            </a:r>
            <a:r>
              <a:rPr lang="en-US" sz="3200" b="1" dirty="0" smtClean="0">
                <a:latin typeface="Times New Roman" pitchFamily="18" charset="0"/>
              </a:rPr>
              <a:t>2016</a:t>
            </a:r>
            <a:endParaRPr lang="en-US" sz="3200" b="1" dirty="0">
              <a:latin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603207607"/>
              </p:ext>
            </p:extLst>
          </p:nvPr>
        </p:nvGraphicFramePr>
        <p:xfrm>
          <a:off x="234950" y="1573213"/>
          <a:ext cx="8723313" cy="5046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077200" cy="1219200"/>
          </a:xfrm>
          <a:ln>
            <a:solidFill>
              <a:schemeClr val="bg2"/>
            </a:solidFill>
          </a:ln>
        </p:spPr>
        <p:txBody>
          <a:bodyPr/>
          <a:lstStyle/>
          <a:p>
            <a:pPr algn="ctr"/>
            <a:r>
              <a:rPr lang="en-US" sz="4000" dirty="0"/>
              <a:t>New Houses By Area</a:t>
            </a:r>
            <a:br>
              <a:rPr lang="en-US" sz="4000" dirty="0"/>
            </a:br>
            <a:r>
              <a:rPr lang="en-US" sz="2800" dirty="0"/>
              <a:t>Calendar Year </a:t>
            </a:r>
            <a:r>
              <a:rPr lang="en-US" sz="2800" dirty="0" smtClean="0"/>
              <a:t>2016</a:t>
            </a:r>
            <a:endParaRPr lang="en-US" sz="4000" dirty="0"/>
          </a:p>
        </p:txBody>
      </p:sp>
      <p:graphicFrame>
        <p:nvGraphicFramePr>
          <p:cNvPr id="4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640138650"/>
              </p:ext>
            </p:extLst>
          </p:nvPr>
        </p:nvGraphicFramePr>
        <p:xfrm>
          <a:off x="381000" y="1905000"/>
          <a:ext cx="8375650" cy="4761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066800"/>
          </a:xfrm>
          <a:ln/>
        </p:spPr>
        <p:txBody>
          <a:bodyPr/>
          <a:lstStyle/>
          <a:p>
            <a:pPr algn="ctr"/>
            <a:r>
              <a:rPr lang="en-US" sz="3200" b="1" dirty="0">
                <a:latin typeface="Times New Roman" pitchFamily="18" charset="0"/>
              </a:rPr>
              <a:t>Residential Remodel/Addition Permits</a:t>
            </a:r>
            <a:br>
              <a:rPr lang="en-US" sz="3200" b="1" dirty="0">
                <a:latin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</a:rPr>
              <a:t>2012 </a:t>
            </a:r>
            <a:r>
              <a:rPr lang="en-US" sz="3200" b="1" dirty="0">
                <a:latin typeface="Times New Roman" pitchFamily="18" charset="0"/>
              </a:rPr>
              <a:t>- </a:t>
            </a:r>
            <a:r>
              <a:rPr lang="en-US" sz="3200" b="1" dirty="0" smtClean="0">
                <a:latin typeface="Times New Roman" pitchFamily="18" charset="0"/>
              </a:rPr>
              <a:t>2016</a:t>
            </a:r>
            <a:endParaRPr lang="en-US" sz="3200" b="1" dirty="0">
              <a:latin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97558454"/>
              </p:ext>
            </p:extLst>
          </p:nvPr>
        </p:nvGraphicFramePr>
        <p:xfrm>
          <a:off x="228600" y="1447800"/>
          <a:ext cx="8723313" cy="5046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066800"/>
          </a:xfrm>
          <a:ln/>
        </p:spPr>
        <p:txBody>
          <a:bodyPr/>
          <a:lstStyle/>
          <a:p>
            <a:pPr algn="ctr"/>
            <a:r>
              <a:rPr lang="en-US" sz="3200" b="1" dirty="0">
                <a:latin typeface="Times New Roman" pitchFamily="18" charset="0"/>
              </a:rPr>
              <a:t>Residential Single Trades</a:t>
            </a:r>
            <a:br>
              <a:rPr lang="en-US" sz="3200" b="1" dirty="0">
                <a:latin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</a:rPr>
              <a:t>2012 </a:t>
            </a:r>
            <a:r>
              <a:rPr lang="en-US" sz="3200" b="1" dirty="0">
                <a:latin typeface="Times New Roman" pitchFamily="18" charset="0"/>
              </a:rPr>
              <a:t>- </a:t>
            </a:r>
            <a:r>
              <a:rPr lang="en-US" sz="3200" b="1" dirty="0" smtClean="0">
                <a:latin typeface="Times New Roman" pitchFamily="18" charset="0"/>
              </a:rPr>
              <a:t>2016</a:t>
            </a:r>
            <a:endParaRPr lang="en-US" sz="3200" b="1" dirty="0">
              <a:latin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965815992"/>
              </p:ext>
            </p:extLst>
          </p:nvPr>
        </p:nvGraphicFramePr>
        <p:xfrm>
          <a:off x="234950" y="1573213"/>
          <a:ext cx="8723313" cy="5046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66800"/>
          </a:xfrm>
          <a:ln>
            <a:solidFill>
              <a:schemeClr val="bg2"/>
            </a:solidFill>
          </a:ln>
        </p:spPr>
        <p:txBody>
          <a:bodyPr/>
          <a:lstStyle/>
          <a:p>
            <a:pPr algn="ctr"/>
            <a:r>
              <a:rPr lang="en-US" sz="4000" dirty="0" smtClean="0"/>
              <a:t>2016 </a:t>
            </a:r>
            <a:r>
              <a:rPr lang="en-US" sz="4000" dirty="0"/>
              <a:t>Detailed Residential Activity</a:t>
            </a:r>
          </a:p>
        </p:txBody>
      </p:sp>
      <p:graphicFrame>
        <p:nvGraphicFramePr>
          <p:cNvPr id="7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147092221"/>
              </p:ext>
            </p:extLst>
          </p:nvPr>
        </p:nvGraphicFramePr>
        <p:xfrm>
          <a:off x="381000" y="1660634"/>
          <a:ext cx="85344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762000" y="5867400"/>
            <a:ext cx="2590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/>
              <a:t>New House Value:</a:t>
            </a:r>
          </a:p>
          <a:p>
            <a:pPr>
              <a:spcBef>
                <a:spcPct val="50000"/>
              </a:spcBef>
            </a:pPr>
            <a:r>
              <a:rPr lang="en-US" sz="1200" b="1" dirty="0"/>
              <a:t>County:	</a:t>
            </a:r>
            <a:r>
              <a:rPr lang="en-US" sz="1200" b="1" dirty="0" smtClean="0"/>
              <a:t>$34,134,142</a:t>
            </a:r>
            <a:endParaRPr lang="en-US" sz="1200" b="1" dirty="0"/>
          </a:p>
          <a:p>
            <a:pPr>
              <a:spcBef>
                <a:spcPct val="50000"/>
              </a:spcBef>
            </a:pPr>
            <a:r>
              <a:rPr lang="en-US" sz="1200" b="1" dirty="0"/>
              <a:t>City:	</a:t>
            </a:r>
            <a:r>
              <a:rPr lang="en-US" sz="1200" b="1" dirty="0" smtClean="0"/>
              <a:t>$  5,514,372</a:t>
            </a:r>
            <a:endParaRPr lang="en-US" sz="1200" b="1" dirty="0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276600" y="5943600"/>
            <a:ext cx="3048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/>
              <a:t>Addition/Remodel Value:</a:t>
            </a:r>
          </a:p>
          <a:p>
            <a:pPr>
              <a:spcBef>
                <a:spcPct val="50000"/>
              </a:spcBef>
            </a:pPr>
            <a:r>
              <a:rPr lang="en-US" sz="1200" b="1" dirty="0"/>
              <a:t>County:	</a:t>
            </a:r>
            <a:r>
              <a:rPr lang="en-US" sz="1200" b="1" dirty="0" smtClean="0"/>
              <a:t>$15,783,507</a:t>
            </a:r>
            <a:endParaRPr lang="en-US" sz="1200" b="1" dirty="0"/>
          </a:p>
          <a:p>
            <a:pPr>
              <a:spcBef>
                <a:spcPct val="50000"/>
              </a:spcBef>
            </a:pPr>
            <a:r>
              <a:rPr lang="en-US" sz="1200" b="1" dirty="0"/>
              <a:t>City:	</a:t>
            </a:r>
            <a:r>
              <a:rPr lang="en-US" sz="1200" b="1" dirty="0" smtClean="0"/>
              <a:t>$  3,508,153</a:t>
            </a:r>
            <a:endParaRPr lang="en-US" sz="1200" b="1" dirty="0"/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6172200" y="5943600"/>
            <a:ext cx="2971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/>
              <a:t>Manufactured Homes Value:</a:t>
            </a:r>
          </a:p>
          <a:p>
            <a:pPr>
              <a:spcBef>
                <a:spcPct val="50000"/>
              </a:spcBef>
            </a:pPr>
            <a:r>
              <a:rPr lang="en-US" sz="1200" b="1" dirty="0"/>
              <a:t>County:	</a:t>
            </a:r>
            <a:r>
              <a:rPr lang="en-US" sz="1200" b="1" dirty="0" smtClean="0"/>
              <a:t>$1,567,967</a:t>
            </a:r>
            <a:endParaRPr lang="en-US" sz="1200" b="1" dirty="0"/>
          </a:p>
          <a:p>
            <a:pPr>
              <a:spcBef>
                <a:spcPct val="50000"/>
              </a:spcBef>
            </a:pPr>
            <a:r>
              <a:rPr lang="en-US" sz="1200" b="1" dirty="0"/>
              <a:t>City:	</a:t>
            </a:r>
            <a:r>
              <a:rPr lang="en-US" sz="1200" b="1" dirty="0" smtClean="0"/>
              <a:t>$   266,896</a:t>
            </a:r>
            <a:endParaRPr lang="en-US" sz="1200" b="1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066800"/>
          </a:xfrm>
          <a:ln/>
        </p:spPr>
        <p:txBody>
          <a:bodyPr/>
          <a:lstStyle/>
          <a:p>
            <a:pPr algn="ctr"/>
            <a:r>
              <a:rPr lang="en-US" sz="3200" b="1" dirty="0">
                <a:latin typeface="Times New Roman" pitchFamily="18" charset="0"/>
              </a:rPr>
              <a:t>New Commercial Permits</a:t>
            </a:r>
            <a:br>
              <a:rPr lang="en-US" sz="3200" b="1" dirty="0">
                <a:latin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</a:rPr>
              <a:t>2012 </a:t>
            </a:r>
            <a:r>
              <a:rPr lang="en-US" sz="3200" b="1" dirty="0">
                <a:latin typeface="Times New Roman" pitchFamily="18" charset="0"/>
              </a:rPr>
              <a:t>- </a:t>
            </a:r>
            <a:r>
              <a:rPr lang="en-US" sz="3200" b="1" dirty="0" smtClean="0">
                <a:latin typeface="Times New Roman" pitchFamily="18" charset="0"/>
              </a:rPr>
              <a:t>2016</a:t>
            </a:r>
            <a:endParaRPr lang="en-US" sz="3200" b="1" dirty="0">
              <a:latin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219813592"/>
              </p:ext>
            </p:extLst>
          </p:nvPr>
        </p:nvGraphicFramePr>
        <p:xfrm>
          <a:off x="234950" y="1573213"/>
          <a:ext cx="8723313" cy="5046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2446</TotalTime>
  <Words>236</Words>
  <Application>Microsoft Office PowerPoint</Application>
  <PresentationFormat>On-screen Show (4:3)</PresentationFormat>
  <Paragraphs>76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Pixel</vt:lpstr>
      <vt:lpstr>PowerPoint Presentation</vt:lpstr>
      <vt:lpstr>Transylvania County  Building Permitting and Enforcement Department 2016 Annual Summary</vt:lpstr>
      <vt:lpstr>Total Permits Issued 2012 - 2016</vt:lpstr>
      <vt:lpstr>New House Permits 2012 - 2016</vt:lpstr>
      <vt:lpstr>New Houses By Area Calendar Year 2016</vt:lpstr>
      <vt:lpstr>Residential Remodel/Addition Permits 2012 - 2016</vt:lpstr>
      <vt:lpstr>Residential Single Trades 2012 - 2016</vt:lpstr>
      <vt:lpstr>2016 Detailed Residential Activity</vt:lpstr>
      <vt:lpstr>New Commercial Permits 2012 - 2016</vt:lpstr>
      <vt:lpstr>Commercial Remodel/Addition Permits 2012 - 2016</vt:lpstr>
      <vt:lpstr>Commercial Single Trades 2012 - 2016</vt:lpstr>
      <vt:lpstr>2016 Detailed Commercial Activity</vt:lpstr>
      <vt:lpstr>Total Construction Value 2012 - 2016</vt:lpstr>
      <vt:lpstr>Total Fees Collected 2012 - 2016</vt:lpstr>
    </vt:vector>
  </TitlesOfParts>
  <Company>TCPED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Total Permits Issued 2002 - 2006</dc:title>
  <dc:creator>Sherry Reece</dc:creator>
  <cp:lastModifiedBy>Sherry Reece</cp:lastModifiedBy>
  <cp:revision>198</cp:revision>
  <cp:lastPrinted>2017-01-05T17:01:39Z</cp:lastPrinted>
  <dcterms:created xsi:type="dcterms:W3CDTF">2006-12-29T15:32:23Z</dcterms:created>
  <dcterms:modified xsi:type="dcterms:W3CDTF">2017-01-05T17:03:09Z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