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0" r:id="rId3"/>
    <p:sldMasterId id="2147483700" r:id="rId4"/>
    <p:sldMasterId id="2147483709" r:id="rId5"/>
  </p:sldMasterIdLst>
  <p:notesMasterIdLst>
    <p:notesMasterId r:id="rId24"/>
  </p:notesMasterIdLst>
  <p:handoutMasterIdLst>
    <p:handoutMasterId r:id="rId25"/>
  </p:handoutMasterIdLst>
  <p:sldIdLst>
    <p:sldId id="256" r:id="rId6"/>
    <p:sldId id="1532" r:id="rId7"/>
    <p:sldId id="1516" r:id="rId8"/>
    <p:sldId id="1678" r:id="rId9"/>
    <p:sldId id="260" r:id="rId10"/>
    <p:sldId id="1680" r:id="rId11"/>
    <p:sldId id="1681" r:id="rId12"/>
    <p:sldId id="1682" r:id="rId13"/>
    <p:sldId id="1683" r:id="rId14"/>
    <p:sldId id="1684" r:id="rId15"/>
    <p:sldId id="1685" r:id="rId16"/>
    <p:sldId id="1686" r:id="rId17"/>
    <p:sldId id="874" r:id="rId18"/>
    <p:sldId id="1676" r:id="rId19"/>
    <p:sldId id="1530" r:id="rId20"/>
    <p:sldId id="1225" r:id="rId21"/>
    <p:sldId id="1076" r:id="rId22"/>
    <p:sldId id="277" r:id="rId23"/>
  </p:sldIdLst>
  <p:sldSz cx="12801600" cy="7772400"/>
  <p:notesSz cx="7010400" cy="9296400"/>
  <p:defaultTextStyle>
    <a:defPPr>
      <a:defRPr lang="en-US"/>
    </a:defPPr>
    <a:lvl1pPr marL="0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589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3170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9759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6343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2931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9515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6104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92687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3349ED-18AF-4161-B9A3-721E558BFB6B}">
          <p14:sldIdLst>
            <p14:sldId id="256"/>
            <p14:sldId id="1532"/>
            <p14:sldId id="1516"/>
            <p14:sldId id="1678"/>
            <p14:sldId id="260"/>
            <p14:sldId id="1680"/>
            <p14:sldId id="1681"/>
            <p14:sldId id="1682"/>
            <p14:sldId id="1683"/>
            <p14:sldId id="1684"/>
            <p14:sldId id="1685"/>
            <p14:sldId id="1686"/>
            <p14:sldId id="874"/>
            <p14:sldId id="1676"/>
            <p14:sldId id="1530"/>
            <p14:sldId id="1225"/>
            <p14:sldId id="10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00" userDrawn="1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22" autoAdjust="0"/>
  </p:normalViewPr>
  <p:slideViewPr>
    <p:cSldViewPr>
      <p:cViewPr varScale="1">
        <p:scale>
          <a:sx n="95" d="100"/>
          <a:sy n="95" d="100"/>
        </p:scale>
        <p:origin x="1008" y="90"/>
      </p:cViewPr>
      <p:guideLst>
        <p:guide orient="horz" pos="2208"/>
        <p:guide pos="2880"/>
        <p:guide orient="horz" pos="2400"/>
        <p:guide pos="4032"/>
      </p:guideLst>
    </p:cSldViewPr>
  </p:slideViewPr>
  <p:outlineViewPr>
    <p:cViewPr>
      <p:scale>
        <a:sx n="33" d="100"/>
        <a:sy n="33" d="100"/>
      </p:scale>
      <p:origin x="0" y="-103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78"/>
    </p:cViewPr>
  </p:sorterViewPr>
  <p:notesViewPr>
    <p:cSldViewPr>
      <p:cViewPr varScale="1">
        <p:scale>
          <a:sx n="82" d="100"/>
          <a:sy n="82" d="100"/>
        </p:scale>
        <p:origin x="31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B7801-47C2-486B-8E9F-0263092AE0F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0DF9B-00E8-4F8B-AB5B-ADC5BBF3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4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D8E41-AB38-4AE3-9E7C-206A7942927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6913"/>
            <a:ext cx="57404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47715-70E3-42B2-8A02-CA056D81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6589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3170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9759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6343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2931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9515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6104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92687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9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5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7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767170"/>
            <a:ext cx="128016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2802" y="6860438"/>
            <a:ext cx="3149194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02813" y="6850075"/>
            <a:ext cx="9498787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07083" y="4577080"/>
            <a:ext cx="9067800" cy="207264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07080" y="6856709"/>
            <a:ext cx="9387840" cy="777240"/>
          </a:xfrm>
        </p:spPr>
        <p:txBody>
          <a:bodyPr anchor="ctr">
            <a:normAutofit/>
          </a:bodyPr>
          <a:lstStyle>
            <a:lvl1pPr marL="0" indent="0" algn="l">
              <a:buNone/>
              <a:defRPr sz="3300">
                <a:solidFill>
                  <a:srgbClr val="FFFFFF"/>
                </a:solidFill>
              </a:defRPr>
            </a:lvl1pPr>
            <a:lvl2pPr marL="586589" indent="0" algn="ctr">
              <a:buNone/>
            </a:lvl2pPr>
            <a:lvl3pPr marL="1173170" indent="0" algn="ctr">
              <a:buNone/>
            </a:lvl3pPr>
            <a:lvl4pPr marL="1759759" indent="0" algn="ctr">
              <a:buNone/>
            </a:lvl4pPr>
            <a:lvl5pPr marL="2346343" indent="0" algn="ctr">
              <a:buNone/>
            </a:lvl5pPr>
            <a:lvl6pPr marL="2932931" indent="0" algn="ctr">
              <a:buNone/>
            </a:lvl6pPr>
            <a:lvl7pPr marL="3519515" indent="0" algn="ctr">
              <a:buNone/>
            </a:lvl7pPr>
            <a:lvl8pPr marL="4106104" indent="0" algn="ctr">
              <a:buNone/>
            </a:lvl8pPr>
            <a:lvl9pPr marL="469268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6680" y="6877859"/>
            <a:ext cx="2880360" cy="777240"/>
          </a:xfrm>
        </p:spPr>
        <p:txBody>
          <a:bodyPr>
            <a:noAutofit/>
          </a:bodyPr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fld id="{737DAD4E-EBA8-4254-9196-603FBB27EDC1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9553" y="268087"/>
            <a:ext cx="8214360" cy="413808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201401" y="259080"/>
            <a:ext cx="117348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480" y="690911"/>
            <a:ext cx="2880360" cy="625210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690880"/>
            <a:ext cx="7787640" cy="625210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74480" y="7081670"/>
            <a:ext cx="3093720" cy="413808"/>
          </a:xfrm>
        </p:spPr>
        <p:txBody>
          <a:bodyPr/>
          <a:lstStyle/>
          <a:p>
            <a:fld id="{737DAD4E-EBA8-4254-9196-603FBB27EDC1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116" y="7081449"/>
            <a:ext cx="7802876" cy="41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534847" y="0"/>
            <a:ext cx="448056" cy="77724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8598855" y="690880"/>
            <a:ext cx="320040" cy="708152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8598855" y="0"/>
            <a:ext cx="320040" cy="60452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456613" y="131128"/>
            <a:ext cx="604520" cy="342266"/>
          </a:xfrm>
        </p:spPr>
        <p:txBody>
          <a:bodyPr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6179" y="3667202"/>
            <a:ext cx="6158440" cy="808630"/>
          </a:xfrm>
        </p:spPr>
        <p:txBody>
          <a:bodyPr anchor="ctr">
            <a:normAutofit/>
          </a:bodyPr>
          <a:lstStyle>
            <a:lvl1pPr algn="r">
              <a:defRPr sz="33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3522" y="3085792"/>
            <a:ext cx="6711207" cy="696750"/>
          </a:xfrm>
        </p:spPr>
        <p:txBody>
          <a:bodyPr anchor="ctr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9940" indent="0" algn="ctr">
              <a:buNone/>
              <a:defRPr sz="1900"/>
            </a:lvl2pPr>
            <a:lvl3pPr marL="879878" indent="0" algn="ctr">
              <a:buNone/>
              <a:defRPr sz="1700"/>
            </a:lvl3pPr>
            <a:lvl4pPr marL="1319820" indent="0" algn="ctr">
              <a:buNone/>
              <a:defRPr sz="1500"/>
            </a:lvl4pPr>
            <a:lvl5pPr marL="1759759" indent="0" algn="ctr">
              <a:buNone/>
              <a:defRPr sz="1500"/>
            </a:lvl5pPr>
            <a:lvl6pPr marL="2199695" indent="0" algn="ctr">
              <a:buNone/>
              <a:defRPr sz="1500"/>
            </a:lvl6pPr>
            <a:lvl7pPr marL="2639636" indent="0" algn="ctr">
              <a:buNone/>
              <a:defRPr sz="1500"/>
            </a:lvl7pPr>
            <a:lvl8pPr marL="3079581" indent="0" algn="ctr">
              <a:buNone/>
              <a:defRPr sz="1500"/>
            </a:lvl8pPr>
            <a:lvl9pPr marL="3519515" indent="0" algn="ctr">
              <a:buNone/>
              <a:defRPr sz="1500"/>
            </a:lvl9pPr>
          </a:lstStyle>
          <a:p>
            <a:r>
              <a:rPr lang="en-US" dirty="0"/>
              <a:t>Name of Event | Master subtitle style (date)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611818" y="4566285"/>
            <a:ext cx="6456362" cy="419206"/>
          </a:xfrm>
        </p:spPr>
        <p:txBody>
          <a:bodyPr>
            <a:noAutofit/>
          </a:bodyPr>
          <a:lstStyle>
            <a:lvl1pPr marL="0" indent="0" algn="r">
              <a:buNone/>
              <a:defRPr sz="23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2300">
                <a:latin typeface="Arial"/>
                <a:cs typeface="Arial"/>
              </a:defRPr>
            </a:lvl2pPr>
            <a:lvl3pPr algn="r">
              <a:defRPr sz="2300">
                <a:latin typeface="Arial"/>
                <a:cs typeface="Arial"/>
              </a:defRPr>
            </a:lvl3pPr>
            <a:lvl4pPr algn="r">
              <a:defRPr sz="2300">
                <a:latin typeface="Arial"/>
                <a:cs typeface="Arial"/>
              </a:defRPr>
            </a:lvl4pPr>
            <a:lvl5pPr algn="r">
              <a:defRPr sz="23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983686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0" y="1392566"/>
            <a:ext cx="11041380" cy="5688963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9759" indent="0">
              <a:buNone/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67912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0" y="1392566"/>
            <a:ext cx="11041380" cy="5688963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67000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80110" y="1392557"/>
            <a:ext cx="11041380" cy="4730851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692895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80110" y="1392585"/>
            <a:ext cx="11041380" cy="586168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62526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80110" y="1388986"/>
            <a:ext cx="11041380" cy="4748001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95213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80110" y="1392584"/>
            <a:ext cx="11041380" cy="586168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040612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70"/>
            <a:ext cx="11041380" cy="48548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73643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709" y="259080"/>
            <a:ext cx="11414760" cy="112268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57709" y="1813560"/>
            <a:ext cx="11414760" cy="509524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5857" y="1435856"/>
            <a:ext cx="6562373" cy="4953106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42463" y="1969284"/>
            <a:ext cx="5495832" cy="35854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371316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90703" y="1969284"/>
            <a:ext cx="5495832" cy="35854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7326" y="1435186"/>
            <a:ext cx="6562373" cy="4953106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52729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84"/>
            <a:ext cx="11041380" cy="58832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183747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5857" y="1435861"/>
            <a:ext cx="6562373" cy="5660825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42463" y="1435861"/>
            <a:ext cx="5495832" cy="5660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40906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491" y="1497741"/>
            <a:ext cx="6562373" cy="5660825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40979" y="1497741"/>
            <a:ext cx="5495832" cy="5660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354559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0013" y="7537607"/>
            <a:ext cx="2880360" cy="156527"/>
          </a:xfrm>
          <a:prstGeom prst="rect">
            <a:avLst/>
          </a:prstGeom>
        </p:spPr>
        <p:txBody>
          <a:bodyPr vert="horz" lIns="87988" tIns="43994" rIns="87988" bIns="43994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1200" smtClean="0">
                <a:solidFill>
                  <a:srgbClr val="1F497D"/>
                </a:solidFill>
              </a:rPr>
              <a:pPr/>
              <a:t>‹#›</a:t>
            </a:fld>
            <a:endParaRPr lang="en-US" sz="1200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56"/>
            <a:ext cx="11041380" cy="63015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753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91331"/>
            <a:ext cx="12801600" cy="1014279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0032" y="691331"/>
            <a:ext cx="12401550" cy="1014279"/>
          </a:xfrm>
        </p:spPr>
        <p:txBody>
          <a:bodyPr anchor="ctr">
            <a:normAutofit/>
          </a:bodyPr>
          <a:lstStyle>
            <a:lvl1pPr algn="l">
              <a:defRPr sz="31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289666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91331"/>
            <a:ext cx="12801600" cy="1014279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0032" y="691331"/>
            <a:ext cx="12401550" cy="1014279"/>
          </a:xfrm>
        </p:spPr>
        <p:txBody>
          <a:bodyPr anchor="ctr">
            <a:normAutofit/>
          </a:bodyPr>
          <a:lstStyle>
            <a:lvl1pPr algn="l">
              <a:defRPr sz="3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783881"/>
            <a:ext cx="12801600" cy="43395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871765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86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7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8" y="3108960"/>
            <a:ext cx="9972358" cy="1896322"/>
          </a:xfrm>
        </p:spPr>
        <p:txBody>
          <a:bodyPr anchor="t"/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727200"/>
            <a:ext cx="12801600" cy="1295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813560"/>
            <a:ext cx="1813560" cy="11226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920241" y="1813560"/>
            <a:ext cx="10881360" cy="11226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813560"/>
            <a:ext cx="10668000" cy="1122680"/>
          </a:xfrm>
        </p:spPr>
        <p:txBody>
          <a:bodyPr/>
          <a:lstStyle>
            <a:lvl1pPr algn="l">
              <a:buNone/>
              <a:defRPr sz="57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986281"/>
            <a:ext cx="1813560" cy="795233"/>
          </a:xfrm>
        </p:spPr>
        <p:txBody>
          <a:bodyPr>
            <a:no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76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63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12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48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4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7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C75-6D70-4FD7-87B7-DC9CAF4F30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077-9000-4F27-A471-84AED9000D8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76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7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0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5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53440" y="1801509"/>
            <a:ext cx="5440680" cy="5181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82863" y="1801509"/>
            <a:ext cx="5440680" cy="5181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7DAD4E-EBA8-4254-9196-603FBB27EDC1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00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70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4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10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1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8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737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71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95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5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3" y="309458"/>
            <a:ext cx="11414760" cy="98594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53440" y="2763520"/>
            <a:ext cx="5440680" cy="40589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720841" y="2763520"/>
            <a:ext cx="5440680" cy="40589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7DAD4E-EBA8-4254-9196-603FBB27EDC1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53440" y="1986280"/>
            <a:ext cx="5440680" cy="725424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720841" y="1986280"/>
            <a:ext cx="5440680" cy="725424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7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5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1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7081520"/>
            <a:ext cx="74676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3" y="309458"/>
            <a:ext cx="11308080" cy="985943"/>
          </a:xfrm>
        </p:spPr>
        <p:txBody>
          <a:bodyPr anchor="ctr"/>
          <a:lstStyle>
            <a:lvl1pPr algn="l">
              <a:buNone/>
              <a:defRPr sz="5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53440" y="1986280"/>
            <a:ext cx="2240280" cy="492252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75976" tIns="234634" rIns="175976" bIns="117318"/>
          <a:lstStyle>
            <a:lvl1pPr marL="0" indent="0">
              <a:spcAft>
                <a:spcPts val="1286"/>
              </a:spcAft>
              <a:buNone/>
              <a:defRPr sz="2300"/>
            </a:lvl1pPr>
            <a:lvl2pPr>
              <a:buNone/>
              <a:defRPr sz="15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07080" y="1986280"/>
            <a:ext cx="8961120" cy="50088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280" y="6217920"/>
            <a:ext cx="10241280" cy="777240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>
              <a:buFontTx/>
              <a:buNone/>
              <a:defRPr sz="1500"/>
            </a:lvl2pPr>
            <a:lvl3pPr>
              <a:buFontTx/>
              <a:buNone/>
              <a:defRPr sz="13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802" y="5181600"/>
            <a:ext cx="128016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12802" y="5285232"/>
            <a:ext cx="2048256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63470" y="5274869"/>
            <a:ext cx="10638130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0" y="5267960"/>
            <a:ext cx="10241280" cy="777240"/>
          </a:xfrm>
        </p:spPr>
        <p:txBody>
          <a:bodyPr anchor="ctr"/>
          <a:lstStyle>
            <a:lvl1pPr algn="l"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2026920" y="0"/>
            <a:ext cx="140818" cy="77827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747760" y="7081670"/>
            <a:ext cx="3733800" cy="413808"/>
          </a:xfrm>
        </p:spPr>
        <p:txBody>
          <a:bodyPr rtlCol="0"/>
          <a:lstStyle/>
          <a:p>
            <a:fld id="{737DAD4E-EBA8-4254-9196-603FBB27EDC1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289550"/>
            <a:ext cx="2026920" cy="752055"/>
          </a:xfrm>
        </p:spPr>
        <p:txBody>
          <a:bodyPr rtlCol="0"/>
          <a:lstStyle>
            <a:lvl1pPr>
              <a:defRPr sz="3600"/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40280" y="7081449"/>
            <a:ext cx="6400800" cy="413808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4806" y="0"/>
            <a:ext cx="10616794" cy="517814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1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53440" y="259080"/>
            <a:ext cx="11414760" cy="1122680"/>
          </a:xfrm>
          <a:prstGeom prst="rect">
            <a:avLst/>
          </a:prstGeom>
        </p:spPr>
        <p:txBody>
          <a:bodyPr vert="horz" lIns="117318" tIns="58660" rIns="117318" bIns="5866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57709" y="1813560"/>
            <a:ext cx="11414760" cy="5129784"/>
          </a:xfrm>
          <a:prstGeom prst="rect">
            <a:avLst/>
          </a:prstGeom>
        </p:spPr>
        <p:txBody>
          <a:bodyPr vert="horz" lIns="117318" tIns="58660" rIns="117318" bIns="5866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7081670"/>
            <a:ext cx="3733800" cy="413808"/>
          </a:xfrm>
          <a:prstGeom prst="rect">
            <a:avLst/>
          </a:prstGeom>
        </p:spPr>
        <p:txBody>
          <a:bodyPr vert="horz" lIns="117318" tIns="58660" rIns="117318" bIns="58660" anchor="ctr" anchorCtr="0"/>
          <a:lstStyle>
            <a:lvl1pPr algn="l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fld id="{737DAD4E-EBA8-4254-9196-603FBB27EDC1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3472" y="7081449"/>
            <a:ext cx="7589516" cy="413808"/>
          </a:xfrm>
          <a:prstGeom prst="rect">
            <a:avLst/>
          </a:prstGeom>
        </p:spPr>
        <p:txBody>
          <a:bodyPr vert="horz" lIns="117318" tIns="58660" rIns="117318" bIns="58660" anchor="ctr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399032"/>
            <a:ext cx="12801600" cy="3627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1450848"/>
            <a:ext cx="746760" cy="259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826771" y="1450848"/>
            <a:ext cx="11974830" cy="259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" y="1441856"/>
            <a:ext cx="746760" cy="277073"/>
          </a:xfrm>
          <a:prstGeom prst="rect">
            <a:avLst/>
          </a:prstGeom>
        </p:spPr>
        <p:txBody>
          <a:bodyPr vert="horz" lIns="117318" tIns="58660" rIns="117318" bIns="58660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10613" indent="-410613" algn="l" rtl="0" eaLnBrk="1" latinLnBrk="0" hangingPunct="1">
        <a:spcBef>
          <a:spcPts val="900"/>
        </a:spcBef>
        <a:buClr>
          <a:schemeClr val="accent2"/>
        </a:buClr>
        <a:buSzPct val="60000"/>
        <a:buFont typeface="Wingdings"/>
        <a:buChar char="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21223" indent="-351953" algn="l" rtl="0" eaLnBrk="1" latinLnBrk="0" hangingPunct="1">
        <a:spcBef>
          <a:spcPts val="707"/>
        </a:spcBef>
        <a:buClr>
          <a:schemeClr val="accent1"/>
        </a:buClr>
        <a:buSzPct val="70000"/>
        <a:buFont typeface="Wingdings 2"/>
        <a:buChar char="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70" indent="-293299" algn="l" rtl="0" eaLnBrk="1" latinLnBrk="0" hangingPunct="1">
        <a:spcBef>
          <a:spcPts val="643"/>
        </a:spcBef>
        <a:buClr>
          <a:schemeClr val="accent2"/>
        </a:buClr>
        <a:buSzPct val="75000"/>
        <a:buFont typeface="Wingdings"/>
        <a:buChar char="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759759" indent="-293299" algn="l" rtl="0" eaLnBrk="1" latinLnBrk="0" hangingPunct="1">
        <a:spcBef>
          <a:spcPts val="514"/>
        </a:spcBef>
        <a:buClr>
          <a:schemeClr val="accent3"/>
        </a:buClr>
        <a:buSzPct val="7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43" indent="-293299" algn="l" rtl="0" eaLnBrk="1" latinLnBrk="0" hangingPunct="1">
        <a:spcBef>
          <a:spcPts val="514"/>
        </a:spcBef>
        <a:buClr>
          <a:schemeClr val="accent4"/>
        </a:buClr>
        <a:buSzPct val="6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698304" indent="-29329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50249" indent="-29329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02200" indent="-29329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54155" indent="-29329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65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97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329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19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06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926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36"/>
            <a:ext cx="11041380" cy="1502305"/>
          </a:xfrm>
          <a:prstGeom prst="rect">
            <a:avLst/>
          </a:prstGeom>
        </p:spPr>
        <p:txBody>
          <a:bodyPr vert="horz" lIns="117318" tIns="58660" rIns="117318" bIns="58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117318" tIns="58660" rIns="117318" bIns="58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4013"/>
            <a:ext cx="288036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4013"/>
            <a:ext cx="432054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4013"/>
            <a:ext cx="288036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hdr="0" ftr="0" dt="0"/>
  <p:txStyles>
    <p:titleStyle>
      <a:lvl1pPr algn="l" defTabSz="879878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70" indent="-219970" algn="l" defTabSz="879878" rtl="0" eaLnBrk="1" latinLnBrk="0" hangingPunct="1">
        <a:lnSpc>
          <a:spcPct val="90000"/>
        </a:lnSpc>
        <a:spcBef>
          <a:spcPts val="96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9911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9849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9793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730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669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59608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99546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39483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94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878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982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759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695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9636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9581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9515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5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4/26/2022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860" y="4577080"/>
            <a:ext cx="9707880" cy="20726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Tuesday, April 26, 2022 @ 6pm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221927"/>
            <a:ext cx="10454640" cy="55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Clr>
                <a:schemeClr val="accent2"/>
              </a:buClr>
              <a:buSzPct val="75000"/>
              <a:buFont typeface="+mj-lt"/>
              <a:buAutoNum type="alphaUcPeriod" startAt="2"/>
            </a:pPr>
            <a:r>
              <a:rPr lang="en-US" sz="4100" dirty="0">
                <a:solidFill>
                  <a:schemeClr val="tx1"/>
                </a:solidFill>
              </a:rPr>
              <a:t>NCDOT Current Project Update 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26720" y="1813560"/>
            <a:ext cx="11845747" cy="50952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 defTabSz="1175644">
              <a:buNone/>
            </a:pPr>
            <a:r>
              <a:rPr lang="en-US" sz="5100" i="1" dirty="0"/>
              <a:t>	</a:t>
            </a:r>
            <a:endParaRPr lang="en-US" sz="5100" dirty="0"/>
          </a:p>
          <a:p>
            <a:pPr defTabSz="1175644"/>
            <a:endParaRPr lang="en-US" dirty="0"/>
          </a:p>
          <a:p>
            <a:pPr defTabSz="117564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1813560"/>
            <a:ext cx="10774680" cy="94970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7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57707" y="1813560"/>
            <a:ext cx="11410493" cy="55270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2" y="1813563"/>
            <a:ext cx="11952427" cy="133443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813560"/>
            <a:ext cx="11414760" cy="578612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719340" lvl="7" indent="-367389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549" y="1851660"/>
            <a:ext cx="12054840" cy="527304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586581" lvl="2">
              <a:buClr>
                <a:schemeClr val="accent1"/>
              </a:buClr>
              <a:buSzPct val="75000"/>
            </a:pPr>
            <a:endParaRPr lang="en-US" sz="28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78517" y="1899920"/>
            <a:ext cx="11764534" cy="4922520"/>
          </a:xfrm>
          <a:prstGeom prst="rect">
            <a:avLst/>
          </a:prstGeom>
        </p:spPr>
        <p:txBody>
          <a:bodyPr lIns="98764" tIns="49382" rIns="98764" bIns="49382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97629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State STIP Program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Current Project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>
                <a:solidFill>
                  <a:schemeClr val="accent2"/>
                </a:solidFill>
              </a:rPr>
              <a:t>Transylvania County Comprehensive Transportation Plan (CTP) Update 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207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Clr>
                <a:schemeClr val="accent2"/>
              </a:buClr>
              <a:buSzPct val="75000"/>
              <a:buFont typeface="+mj-lt"/>
              <a:buAutoNum type="alphaUcPeriod" startAt="3"/>
            </a:pPr>
            <a:r>
              <a:rPr lang="en-US" sz="4100" dirty="0">
                <a:solidFill>
                  <a:schemeClr val="tx1"/>
                </a:solidFill>
              </a:rPr>
              <a:t>Transylvania County Comprehensive Transportation Plan (CTP) Update 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26720" y="1813560"/>
            <a:ext cx="11845747" cy="50952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 defTabSz="1175644">
              <a:buNone/>
            </a:pPr>
            <a:r>
              <a:rPr lang="en-US" sz="5100" i="1" dirty="0"/>
              <a:t>	</a:t>
            </a:r>
            <a:endParaRPr lang="en-US" sz="5100" dirty="0"/>
          </a:p>
          <a:p>
            <a:pPr defTabSz="1175644"/>
            <a:endParaRPr lang="en-US" dirty="0"/>
          </a:p>
          <a:p>
            <a:pPr defTabSz="117564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1813560"/>
            <a:ext cx="10774680" cy="94970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7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57707" y="1813560"/>
            <a:ext cx="11410493" cy="55270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2" y="1813563"/>
            <a:ext cx="11952427" cy="133443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813560"/>
            <a:ext cx="11414760" cy="578612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719340" lvl="7" indent="-367389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549" y="1851660"/>
            <a:ext cx="12054840" cy="527304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586581" lvl="2">
              <a:buClr>
                <a:schemeClr val="accent1"/>
              </a:buClr>
              <a:buSzPct val="75000"/>
            </a:pPr>
            <a:endParaRPr lang="en-US" sz="28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78517" y="1899920"/>
            <a:ext cx="11764534" cy="4922520"/>
          </a:xfrm>
          <a:prstGeom prst="rect">
            <a:avLst/>
          </a:prstGeom>
        </p:spPr>
        <p:txBody>
          <a:bodyPr lIns="98764" tIns="49382" rIns="98764" bIns="49382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3962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Director’s Report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219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>
                <a:solidFill>
                  <a:schemeClr val="accent2"/>
                </a:solidFill>
              </a:rPr>
              <a:t>Director’s Report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510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4100" dirty="0">
                <a:solidFill>
                  <a:schemeClr val="tx1"/>
                </a:solidFill>
              </a:rPr>
              <a:t>Director’s Report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26720" y="1813560"/>
            <a:ext cx="11845747" cy="50952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 defTabSz="1175644">
              <a:buNone/>
            </a:pPr>
            <a:r>
              <a:rPr lang="en-US" sz="5100" i="1" dirty="0"/>
              <a:t>	</a:t>
            </a:r>
            <a:endParaRPr lang="en-US" sz="5100" dirty="0"/>
          </a:p>
          <a:p>
            <a:pPr defTabSz="1175644"/>
            <a:endParaRPr lang="en-US" dirty="0"/>
          </a:p>
          <a:p>
            <a:pPr defTabSz="117564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1813560"/>
            <a:ext cx="10774680" cy="94970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7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57707" y="1813560"/>
            <a:ext cx="11410493" cy="55270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2" y="1813563"/>
            <a:ext cx="11952427" cy="133443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813560"/>
            <a:ext cx="11414760" cy="578612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719340" lvl="7" indent="-367389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549" y="1851660"/>
            <a:ext cx="12054840" cy="527304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440867" lvl="1" indent="-440867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Next Meeting</a:t>
            </a:r>
          </a:p>
          <a:p>
            <a:pPr marL="1027448" lvl="2" indent="-440867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Tuesday, July 12</a:t>
            </a:r>
            <a:r>
              <a:rPr lang="en-US" sz="2800" baseline="30000" dirty="0"/>
              <a:t>th</a:t>
            </a:r>
            <a:r>
              <a:rPr lang="en-US" sz="2800" dirty="0"/>
              <a:t>, 2022 at 6:00 PM</a:t>
            </a:r>
          </a:p>
          <a:p>
            <a:pPr marL="1027448" lvl="2" indent="-440867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40867" lvl="1" indent="-440867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Staff Changes </a:t>
            </a:r>
          </a:p>
          <a:p>
            <a:pPr marL="1027448" lvl="2" indent="-440867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Considering Candidates to fill the vacant Transportation Planner position</a:t>
            </a:r>
          </a:p>
          <a:p>
            <a:pPr marL="1027448" lvl="2" indent="-440867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Please welcome our new Administrative Support Specialist, Katlyn Galloway</a:t>
            </a:r>
          </a:p>
          <a:p>
            <a:pPr marL="586581" lvl="2">
              <a:buClr>
                <a:schemeClr val="accent1"/>
              </a:buClr>
              <a:buSzPct val="75000"/>
            </a:pPr>
            <a:endParaRPr lang="en-US" sz="28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78517" y="1899920"/>
            <a:ext cx="11764534" cy="4922520"/>
          </a:xfrm>
          <a:prstGeom prst="rect">
            <a:avLst/>
          </a:prstGeom>
        </p:spPr>
        <p:txBody>
          <a:bodyPr lIns="98764" tIns="49382" rIns="98764" bIns="49382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65646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35097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Members’ Comments</a:t>
            </a:r>
          </a:p>
        </p:txBody>
      </p:sp>
    </p:spTree>
    <p:extLst>
      <p:ext uri="{BB962C8B-B14F-4D97-AF65-F5344CB8AC3E}">
        <p14:creationId xmlns:p14="http://schemas.microsoft.com/office/powerpoint/2010/main" val="2377925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for attending!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412981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0240" y="3048000"/>
            <a:ext cx="9972359" cy="4606478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solidFill>
                  <a:schemeClr val="tx1"/>
                </a:solidFill>
              </a:rPr>
              <a:t>To allow recommended social distancing practices, public comment can be submitted by email or physical mail prior to each Planning Board meeting. 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Arrangements can also be made for those wishing to speak in public comment to call in and speak via conference call.  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Speakers are limited to three minutes.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The public comment period will close when there are no more speakers, or the 15-minute limit is reached.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Public Comment will also be taken at the end of the meeting. </a:t>
            </a:r>
          </a:p>
          <a:p>
            <a:endParaRPr lang="en-US" sz="9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351568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98951" y="3165922"/>
            <a:ext cx="10404009" cy="4161604"/>
          </a:xfrm>
        </p:spPr>
        <p:txBody>
          <a:bodyPr>
            <a:noAutofit/>
          </a:bodyPr>
          <a:lstStyle/>
          <a:p>
            <a:pPr marL="116715">
              <a:buSzPct val="75000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Modifications</a:t>
            </a:r>
          </a:p>
        </p:txBody>
      </p:sp>
    </p:spTree>
    <p:extLst>
      <p:ext uri="{BB962C8B-B14F-4D97-AF65-F5344CB8AC3E}">
        <p14:creationId xmlns:p14="http://schemas.microsoft.com/office/powerpoint/2010/main" val="22917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 and Recognitions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Green River Bridge Update – NCDOT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867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456" y="532241"/>
            <a:ext cx="11308080" cy="9136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	Consent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 rot="16200000">
            <a:off x="9409961" y="-1043700"/>
            <a:ext cx="1056407" cy="4033554"/>
          </a:xfrm>
        </p:spPr>
        <p:txBody>
          <a:bodyPr vert="vert" wrap="square" lIns="175976" tIns="192074" rIns="175976" bIns="192074" anchor="ctr" anchorCtr="1">
            <a:noAutofit/>
          </a:bodyPr>
          <a:lstStyle/>
          <a:p>
            <a:pPr algn="ctr"/>
            <a:r>
              <a:rPr lang="en-US" dirty="0"/>
              <a:t>All items under the Consent Agenda are recommended for approval.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>
          <a:xfrm>
            <a:off x="398497" y="1885429"/>
            <a:ext cx="12164688" cy="5442097"/>
          </a:xfrm>
        </p:spPr>
        <p:txBody>
          <a:bodyPr>
            <a:normAutofit/>
          </a:bodyPr>
          <a:lstStyle/>
          <a:p>
            <a:pPr marL="539487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r>
              <a:rPr lang="en-US" sz="2800" dirty="0"/>
              <a:t>Minutes</a:t>
            </a:r>
          </a:p>
          <a:p>
            <a:pPr marL="827006" lvl="5" indent="-540222" defTabSz="1018752"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/>
              <a:t>October 11</a:t>
            </a:r>
            <a:r>
              <a:rPr lang="en-US" sz="2400" baseline="30000" dirty="0"/>
              <a:t>th</a:t>
            </a:r>
            <a:r>
              <a:rPr lang="en-US" sz="2400" dirty="0"/>
              <a:t>,  2021</a:t>
            </a:r>
            <a:br>
              <a:rPr lang="en-US" sz="2311" dirty="0"/>
            </a:br>
            <a:endParaRPr lang="en-US" sz="2311" dirty="0"/>
          </a:p>
          <a:p>
            <a:pPr marL="1530902" lvl="7" indent="-540222" defTabSz="1018752">
              <a:buSzPct val="70000"/>
              <a:buFont typeface="Wingdings" panose="05000000000000000000" pitchFamily="2" charset="2"/>
              <a:buChar char="§"/>
            </a:pPr>
            <a:endParaRPr lang="en-US" sz="2311" dirty="0"/>
          </a:p>
          <a:p>
            <a:pPr marL="1530902" lvl="7" indent="-540222" defTabSz="1018752">
              <a:buSzPct val="70000"/>
              <a:buFont typeface="Wingdings" panose="05000000000000000000" pitchFamily="2" charset="2"/>
              <a:buChar char="§"/>
            </a:pPr>
            <a:endParaRPr lang="en-US" sz="231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521" dirty="0"/>
          </a:p>
          <a:p>
            <a:pPr marL="286784" lvl="5" indent="0" defTabSz="1018752">
              <a:buClr>
                <a:schemeClr val="accent2"/>
              </a:buClr>
              <a:buSzPct val="70000"/>
              <a:buNone/>
            </a:pPr>
            <a:endParaRPr lang="en-US" sz="231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539487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endParaRPr lang="en-US" sz="2731" dirty="0"/>
          </a:p>
          <a:p>
            <a:pPr marL="287507" lvl="6" indent="0" defTabSz="1018752">
              <a:buSzPct val="70000"/>
              <a:buNone/>
            </a:pPr>
            <a:endParaRPr lang="en-US" sz="2521" dirty="0"/>
          </a:p>
          <a:p>
            <a:pPr marL="898703" lvl="6" indent="-596912" defTabSz="1018752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endParaRPr lang="en-US" sz="2101" dirty="0"/>
          </a:p>
          <a:p>
            <a:pPr marL="887766" lvl="5" indent="-600246" defTabSz="1018752"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</a:pPr>
            <a:endParaRPr lang="en-US" sz="2521" dirty="0"/>
          </a:p>
          <a:p>
            <a:pPr marL="287520" lvl="5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540222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endParaRPr lang="en-US" sz="2731" dirty="0"/>
          </a:p>
          <a:p>
            <a:pPr marL="1023754" lvl="6" indent="-303458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1018752" lvl="5" indent="-298456" defTabSz="1018752"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1018752" lvl="6" indent="-300123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827729" lvl="6" indent="-540222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941" dirty="0"/>
          </a:p>
          <a:p>
            <a:pPr marL="1015417" lvl="6" indent="-53355" defTabSz="1018752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1069854" lvl="1" indent="372702">
              <a:buFont typeface="Wingdings" panose="05000000000000000000" pitchFamily="2" charset="2"/>
              <a:buChar char="§"/>
            </a:pPr>
            <a:endParaRPr lang="en-US" sz="2941" dirty="0"/>
          </a:p>
          <a:p>
            <a:pPr marL="359391" lvl="1" indent="-359391">
              <a:buFont typeface="+mj-lt"/>
              <a:buAutoNum type="alphaU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State STIP Program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Current Project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Transylvania County Comprehensive Transportation Plan (CTP) Update 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631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>
                <a:solidFill>
                  <a:schemeClr val="accent2"/>
                </a:solidFill>
              </a:rPr>
              <a:t>NCDOT State STIP Program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Current Project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Transylvania County Comprehensive Transportation Plan (CTP) Update 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478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4100" dirty="0">
                <a:solidFill>
                  <a:schemeClr val="tx1"/>
                </a:solidFill>
              </a:rPr>
              <a:t>NCDOT State STIP Program Update 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26720" y="1813560"/>
            <a:ext cx="11845747" cy="50952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 defTabSz="1175644">
              <a:buNone/>
            </a:pPr>
            <a:r>
              <a:rPr lang="en-US" sz="5100" i="1" dirty="0"/>
              <a:t>	</a:t>
            </a:r>
            <a:endParaRPr lang="en-US" sz="5100" dirty="0"/>
          </a:p>
          <a:p>
            <a:pPr defTabSz="1175644"/>
            <a:endParaRPr lang="en-US" dirty="0"/>
          </a:p>
          <a:p>
            <a:pPr defTabSz="117564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1813560"/>
            <a:ext cx="10774680" cy="94970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7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57707" y="1813560"/>
            <a:ext cx="11410493" cy="55270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2" y="1813563"/>
            <a:ext cx="11952427" cy="133443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813560"/>
            <a:ext cx="11414760" cy="578612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719340" lvl="7" indent="-367389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549" y="1851660"/>
            <a:ext cx="12054840" cy="527304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586581" lvl="2">
              <a:buClr>
                <a:schemeClr val="accent1"/>
              </a:buClr>
              <a:buSzPct val="75000"/>
            </a:pPr>
            <a:endParaRPr lang="en-US" sz="28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78517" y="1899920"/>
            <a:ext cx="11764534" cy="4922520"/>
          </a:xfrm>
          <a:prstGeom prst="rect">
            <a:avLst/>
          </a:prstGeom>
        </p:spPr>
        <p:txBody>
          <a:bodyPr lIns="98764" tIns="49382" rIns="98764" bIns="49382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0357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State STIP Program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>
                <a:solidFill>
                  <a:schemeClr val="accent2"/>
                </a:solidFill>
              </a:rPr>
              <a:t>NCDOT Current Project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Transylvania County Comprehensive Transportation Plan (CTP) Update 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0044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112021</TotalTime>
  <Words>288</Words>
  <Application>Microsoft Office PowerPoint</Application>
  <PresentationFormat>Custom</PresentationFormat>
  <Paragraphs>87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Gotham-Book</vt:lpstr>
      <vt:lpstr>Times New Roman</vt:lpstr>
      <vt:lpstr>Tw Cen MT</vt:lpstr>
      <vt:lpstr>Wingdings</vt:lpstr>
      <vt:lpstr>Wingdings 2</vt:lpstr>
      <vt:lpstr>Median</vt:lpstr>
      <vt:lpstr>2_Office Theme</vt:lpstr>
      <vt:lpstr>1_Office Theme</vt:lpstr>
      <vt:lpstr>3_Office Theme</vt:lpstr>
      <vt:lpstr>4_Office Theme</vt:lpstr>
      <vt:lpstr>TAC </vt:lpstr>
      <vt:lpstr>Public Comment</vt:lpstr>
      <vt:lpstr>Agenda Modifications</vt:lpstr>
      <vt:lpstr>Presentations and Recognitions</vt:lpstr>
      <vt:lpstr> Consent Agenda</vt:lpstr>
      <vt:lpstr>Old Business</vt:lpstr>
      <vt:lpstr>Old Business</vt:lpstr>
      <vt:lpstr>NCDOT State STIP Program Update </vt:lpstr>
      <vt:lpstr>Old Business</vt:lpstr>
      <vt:lpstr>NCDOT Current Project Update </vt:lpstr>
      <vt:lpstr>Old Business</vt:lpstr>
      <vt:lpstr>Transylvania County Comprehensive Transportation Plan (CTP) Update </vt:lpstr>
      <vt:lpstr>New Business</vt:lpstr>
      <vt:lpstr>New Business</vt:lpstr>
      <vt:lpstr>Director’s Report</vt:lpstr>
      <vt:lpstr>Public Comment</vt:lpstr>
      <vt:lpstr>Committee Members’ Comments</vt:lpstr>
      <vt:lpstr>Adjournment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Laughter</dc:creator>
  <cp:lastModifiedBy>Allen McNeill</cp:lastModifiedBy>
  <cp:revision>1521</cp:revision>
  <cp:lastPrinted>2018-10-22T19:04:10Z</cp:lastPrinted>
  <dcterms:created xsi:type="dcterms:W3CDTF">2015-01-08T16:30:20Z</dcterms:created>
  <dcterms:modified xsi:type="dcterms:W3CDTF">2022-04-26T18:50:32Z</dcterms:modified>
</cp:coreProperties>
</file>