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99"/>
  </p:notesMasterIdLst>
  <p:sldIdLst>
    <p:sldId id="268" r:id="rId5"/>
    <p:sldId id="336" r:id="rId6"/>
    <p:sldId id="374" r:id="rId7"/>
    <p:sldId id="380" r:id="rId8"/>
    <p:sldId id="410" r:id="rId9"/>
    <p:sldId id="375" r:id="rId10"/>
    <p:sldId id="435" r:id="rId11"/>
    <p:sldId id="439" r:id="rId12"/>
    <p:sldId id="463" r:id="rId13"/>
    <p:sldId id="464" r:id="rId14"/>
    <p:sldId id="258" r:id="rId15"/>
    <p:sldId id="465" r:id="rId16"/>
    <p:sldId id="466" r:id="rId17"/>
    <p:sldId id="467" r:id="rId18"/>
    <p:sldId id="468" r:id="rId19"/>
    <p:sldId id="469" r:id="rId20"/>
    <p:sldId id="411" r:id="rId21"/>
    <p:sldId id="433" r:id="rId22"/>
    <p:sldId id="417" r:id="rId23"/>
    <p:sldId id="364" r:id="rId24"/>
    <p:sldId id="441" r:id="rId25"/>
    <p:sldId id="444" r:id="rId26"/>
    <p:sldId id="443" r:id="rId27"/>
    <p:sldId id="482" r:id="rId28"/>
    <p:sldId id="481" r:id="rId29"/>
    <p:sldId id="470" r:id="rId30"/>
    <p:sldId id="442" r:id="rId31"/>
    <p:sldId id="471" r:id="rId32"/>
    <p:sldId id="390" r:id="rId33"/>
    <p:sldId id="413" r:id="rId34"/>
    <p:sldId id="418" r:id="rId35"/>
    <p:sldId id="446" r:id="rId36"/>
    <p:sldId id="472" r:id="rId37"/>
    <p:sldId id="473" r:id="rId38"/>
    <p:sldId id="454" r:id="rId39"/>
    <p:sldId id="457" r:id="rId40"/>
    <p:sldId id="458" r:id="rId41"/>
    <p:sldId id="459" r:id="rId42"/>
    <p:sldId id="478" r:id="rId43"/>
    <p:sldId id="476" r:id="rId44"/>
    <p:sldId id="474" r:id="rId45"/>
    <p:sldId id="475" r:id="rId46"/>
    <p:sldId id="477" r:id="rId47"/>
    <p:sldId id="479" r:id="rId48"/>
    <p:sldId id="494" r:id="rId49"/>
    <p:sldId id="480" r:id="rId50"/>
    <p:sldId id="483" r:id="rId51"/>
    <p:sldId id="484" r:id="rId52"/>
    <p:sldId id="485" r:id="rId53"/>
    <p:sldId id="486" r:id="rId54"/>
    <p:sldId id="487" r:id="rId55"/>
    <p:sldId id="280" r:id="rId56"/>
    <p:sldId id="281" r:id="rId57"/>
    <p:sldId id="282" r:id="rId58"/>
    <p:sldId id="283" r:id="rId59"/>
    <p:sldId id="286" r:id="rId60"/>
    <p:sldId id="287" r:id="rId61"/>
    <p:sldId id="288" r:id="rId62"/>
    <p:sldId id="488" r:id="rId63"/>
    <p:sldId id="490" r:id="rId64"/>
    <p:sldId id="489" r:id="rId65"/>
    <p:sldId id="492" r:id="rId66"/>
    <p:sldId id="491" r:id="rId67"/>
    <p:sldId id="493" r:id="rId68"/>
    <p:sldId id="495" r:id="rId69"/>
    <p:sldId id="497" r:id="rId70"/>
    <p:sldId id="501" r:id="rId71"/>
    <p:sldId id="496" r:id="rId72"/>
    <p:sldId id="498" r:id="rId73"/>
    <p:sldId id="499" r:id="rId74"/>
    <p:sldId id="500" r:id="rId75"/>
    <p:sldId id="502" r:id="rId76"/>
    <p:sldId id="503" r:id="rId77"/>
    <p:sldId id="504" r:id="rId78"/>
    <p:sldId id="505" r:id="rId79"/>
    <p:sldId id="506" r:id="rId80"/>
    <p:sldId id="508" r:id="rId81"/>
    <p:sldId id="507" r:id="rId82"/>
    <p:sldId id="509" r:id="rId83"/>
    <p:sldId id="510" r:id="rId84"/>
    <p:sldId id="511" r:id="rId85"/>
    <p:sldId id="512" r:id="rId86"/>
    <p:sldId id="517" r:id="rId87"/>
    <p:sldId id="518" r:id="rId88"/>
    <p:sldId id="515" r:id="rId89"/>
    <p:sldId id="514" r:id="rId90"/>
    <p:sldId id="513" r:id="rId91"/>
    <p:sldId id="516" r:id="rId92"/>
    <p:sldId id="460" r:id="rId93"/>
    <p:sldId id="461" r:id="rId94"/>
    <p:sldId id="462" r:id="rId95"/>
    <p:sldId id="414" r:id="rId96"/>
    <p:sldId id="415" r:id="rId97"/>
    <p:sldId id="416" r:id="rId9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CC00"/>
    <a:srgbClr val="9900FF"/>
    <a:srgbClr val="66FF33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6620E-E85C-47D1-91AE-4CC1DA5B0DD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365D1-459D-4CF7-B7A9-8FD94C97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0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D8F6D-90A0-C1A5-8E7B-903E05DF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DB351-8729-A6B7-763D-017A3D67E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22284-E865-F9F0-C3DE-60B3C0A19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9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D4361-DADB-DC33-5F3E-047E89DFA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4E9884-1096-C7F9-A6AD-078355E7F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D3F37-026A-BF16-540A-F6B35AB78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024B-ADE1-F5F5-7478-991170390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80CA50-66CF-1834-AE3F-7877AB0FF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1A480-08D8-4E98-2EBF-77AFC5880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4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96397-F72B-60DB-E440-DB559ACC9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03DC2-A113-59C6-AE1D-4B338864F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42C7B-7C49-5EF0-13B4-40AC25B50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8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2F415-A33B-136A-35AD-4C43AD05A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FC1CC-8B73-140E-8A0C-FB5197106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C7E19-1D07-3C01-42A0-A946BB0C0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0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E4966-DC32-7F7E-0AD2-F67E208B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44E1A-5AF5-8987-2691-A6CEA4F7C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22447-DAB9-ECC4-5998-9D791F552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4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4958-50E8-076F-3DED-FD775FA14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104AF-D717-CA4B-EE2E-5E3716517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A026-6761-FFDA-ABFF-54E43F36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F4C37-2763-5493-00C5-C3DF0F74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9D499-36BF-1BEA-2CBD-818FC9F3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5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9880-29C4-FE14-A2AD-0774CD40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CA851-F94E-06DD-6CAA-5CDD2F5F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7219-1E87-E160-0D20-E49AEE2F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97CE-2EC3-8AD8-D97D-BAD811D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56BF-BF55-5F05-4B04-268BE3CC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7C209-2EFF-9D58-DF9D-2B3A1FB16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824CA-9123-6386-9180-79773780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D72F4-5566-47E0-CF36-50E154AB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8F52-95F0-F394-46A6-9E964AB0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9638-6262-BAEC-969D-FEF39ECA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9434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96961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2303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2889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70749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408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833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8097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4B64-5C28-2F8A-1B1A-48537E45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2966-B287-BB0F-22CA-724A0232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56477-6DD3-8BF4-CAE2-AA8713EE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3987-CEA1-DB1B-D055-0CEC3D28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D9B30-A98D-DED1-A3DC-BA3FA482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4316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670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1734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9268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8542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62769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9750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2985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06774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57564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0127-C2A8-2E94-49F9-F47AEF3C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15595-ECEB-574A-9C3D-15B0B7266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4EDF-E45C-5593-CC3D-FEC5033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A4638-0D17-53BB-8A82-87DA246D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1E406-FC56-281C-9602-0445193F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8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26239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30780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91038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96021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13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14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15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80912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2476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42728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53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67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7838-6789-6579-CF25-261A15D5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E73-A9EB-04FA-D0AE-5877D2064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75EC9-7BED-1E26-498F-6C313851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48CD3-A475-2CE9-99D8-6976730D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80378-F3CA-C54E-4FD7-DC13A22B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1E68-DB17-47AC-D0E1-7140A3E1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4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8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79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53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70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0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40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90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6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148D-6E00-BF55-DDDD-C56563BC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E212-0D7D-EF07-55A4-36DE66807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DE936-4DE5-384E-815C-679CB6B0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33D51-34BF-E6EE-BF77-913E60D40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C5F38-C557-2E1C-F5AD-B896A15D8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95E9B-B4D4-A092-3563-22185225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8DD57-95A3-24B5-10AE-902E3BA8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E66C02-98BE-0FF0-C650-3229CFD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D83C-C0DF-AAB9-F250-61B37C9D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0E4B-3C19-79BC-8518-21219079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E0BA5-2B30-70BA-141F-31CB4D6C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2C9A0-AD37-6BEF-E96F-600A91E7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EC362-DDE0-8F03-85B3-55C8BD8A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52A56-73F8-CBD3-5F0C-8F380B18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33B5-3A7C-69C0-5E28-9DBE47BA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F835-CC3B-5734-6B3C-CA00C1F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3C60-B2B5-AE0F-C486-F10E38E2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BE48F-9E4C-F343-08AD-A5D87F4AE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3674C-9BBD-A656-BD91-88EA0D3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87B97-9984-AE9A-57A7-0137D2E4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BF1C7-A460-FED3-0D4F-FF2FC83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9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D79A-14EA-5254-208E-0CDDB633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B2653-13F2-A9B7-9B6F-74512A977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D5B39-539A-B5A2-7F8F-2C8EE163D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12163-97CF-9466-5083-CDB1CD08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3F444-AB57-B28F-1B4B-4C1E8F57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9BB8-DEF1-FE24-0964-B878FD0A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AB884C-3BA5-4ED8-CFE6-A40E0313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9FA33-9E3F-EC12-3C70-DE4B9244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FDAAC-D32A-FA1A-5666-9B2B4BBC8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77890-05B7-449C-B08D-906940B1B60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6FB8-77CA-8382-177A-25FD581D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96497-FA9A-1C01-4F9D-BBDA2EEA5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7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17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m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tmp"/><Relationship Id="rId4" Type="http://schemas.openxmlformats.org/officeDocument/2006/relationships/hyperlink" Target="https://fred.stlouisfed.org/series/ACTLISCOUU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tmp"/><Relationship Id="rId4" Type="http://schemas.openxmlformats.org/officeDocument/2006/relationships/hyperlink" Target="https://fred.stlouisfed.org/series/MEDLISPRI11700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tmp"/><Relationship Id="rId4" Type="http://schemas.openxmlformats.org/officeDocument/2006/relationships/hyperlink" Target="https://fred.stlouisfed.org/series/MHINC37175A052NCEN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56624"/>
            <a:ext cx="10985502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venir Next LT Pro Demi" panose="020B0704020202020204" pitchFamily="34" charset="0"/>
              </a:rPr>
              <a:t>Transylvania County</a:t>
            </a:r>
          </a:p>
        </p:txBody>
      </p:sp>
      <p:sp>
        <p:nvSpPr>
          <p:cNvPr id="153" name="Corridor Planning"/>
          <p:cNvSpPr txBox="1">
            <a:spLocks noGrp="1"/>
          </p:cNvSpPr>
          <p:nvPr>
            <p:ph type="subTitle" sz="quarter" idx="1"/>
          </p:nvPr>
        </p:nvSpPr>
        <p:spPr>
          <a:xfrm>
            <a:off x="374648" y="1191126"/>
            <a:ext cx="10985501" cy="952501"/>
          </a:xfrm>
          <a:prstGeom prst="rect">
            <a:avLst/>
          </a:prstGeom>
        </p:spPr>
        <p:txBody>
          <a:bodyPr/>
          <a:lstStyle/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Avenir Next LT Pro Demi" panose="020B0704020202020204" pitchFamily="34" charset="0"/>
              </a:rPr>
              <a:t>Planning Board Meeting | March 2024</a:t>
            </a:r>
            <a:endParaRPr b="0" dirty="0">
              <a:solidFill>
                <a:schemeClr val="bg2">
                  <a:lumMod val="50000"/>
                </a:schemeClr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text overlay&#10;&#10;Description automatically generated">
            <a:extLst>
              <a:ext uri="{FF2B5EF4-FFF2-40B4-BE49-F238E27FC236}">
                <a16:creationId xmlns:a16="http://schemas.microsoft.com/office/drawing/2014/main" id="{0E877473-11E9-DAA1-8334-3C0B0AE53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5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092" y="0"/>
            <a:ext cx="2228752" cy="1978017"/>
          </a:xfrm>
          <a:custGeom>
            <a:avLst/>
            <a:gdLst/>
            <a:ahLst/>
            <a:cxnLst/>
            <a:rect l="l" t="t" r="r" b="b"/>
            <a:pathLst>
              <a:path w="3343128" h="2967026">
                <a:moveTo>
                  <a:pt x="0" y="0"/>
                </a:moveTo>
                <a:lnTo>
                  <a:pt x="3343128" y="0"/>
                </a:lnTo>
                <a:lnTo>
                  <a:pt x="3343128" y="2967025"/>
                </a:lnTo>
                <a:lnTo>
                  <a:pt x="0" y="296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69369" y="3387302"/>
            <a:ext cx="2570740" cy="2570740"/>
          </a:xfrm>
          <a:custGeom>
            <a:avLst/>
            <a:gdLst/>
            <a:ahLst/>
            <a:cxnLst/>
            <a:rect l="l" t="t" r="r" b="b"/>
            <a:pathLst>
              <a:path w="3856110" h="3856110">
                <a:moveTo>
                  <a:pt x="0" y="0"/>
                </a:moveTo>
                <a:lnTo>
                  <a:pt x="3856110" y="0"/>
                </a:lnTo>
                <a:lnTo>
                  <a:pt x="3856110" y="3856110"/>
                </a:lnTo>
                <a:lnTo>
                  <a:pt x="0" y="3856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10406" y="556464"/>
            <a:ext cx="9865158" cy="103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87"/>
              </a:lnSpc>
            </a:pPr>
            <a:r>
              <a:rPr lang="en-US" sz="6134" dirty="0">
                <a:solidFill>
                  <a:srgbClr val="000000"/>
                </a:solidFill>
                <a:latin typeface="Canva Sans Bold"/>
              </a:rPr>
              <a:t>How many responded?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0864" y="2349658"/>
            <a:ext cx="6181130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Canva Sans"/>
              </a:rPr>
              <a:t>Out of 300 Surveys passed out, we received: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47638" y="4672672"/>
            <a:ext cx="1958181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Canva Sans"/>
              </a:rPr>
              <a:t>survey’s back!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pie chart&#10;&#10;Description automatically generated">
            <a:extLst>
              <a:ext uri="{FF2B5EF4-FFF2-40B4-BE49-F238E27FC236}">
                <a16:creationId xmlns:a16="http://schemas.microsoft.com/office/drawing/2014/main" id="{48D58F75-DC18-0658-E65E-B4AEC961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7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 chart with a blue and green background&#10;&#10;Description automatically generated">
            <a:extLst>
              <a:ext uri="{FF2B5EF4-FFF2-40B4-BE49-F238E27FC236}">
                <a16:creationId xmlns:a16="http://schemas.microsoft.com/office/drawing/2014/main" id="{23A3A620-294E-348B-2386-1030DB35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4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erson walking a car and a pie chart&#10;&#10;Description automatically generated">
            <a:extLst>
              <a:ext uri="{FF2B5EF4-FFF2-40B4-BE49-F238E27FC236}">
                <a16:creationId xmlns:a16="http://schemas.microsoft.com/office/drawing/2014/main" id="{9A8410D8-4B69-5C00-39FC-3F40E8639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7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poster with a blue outline on it&#10;&#10;Description automatically generated with medium confidence">
            <a:extLst>
              <a:ext uri="{FF2B5EF4-FFF2-40B4-BE49-F238E27FC236}">
                <a16:creationId xmlns:a16="http://schemas.microsoft.com/office/drawing/2014/main" id="{A9109D69-6D75-810A-B24B-9656F0F23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0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D1F1A3-5EFD-E1DF-0CF2-53399CAF3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0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Old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49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New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607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A. CAI# 24-01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520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22E1C-062B-81AA-9546-7D57C239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753AC-8179-FE5C-A298-953B794A99E5}"/>
              </a:ext>
            </a:extLst>
          </p:cNvPr>
          <p:cNvSpPr txBox="1"/>
          <p:nvPr/>
        </p:nvSpPr>
        <p:spPr>
          <a:xfrm>
            <a:off x="1874314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Transylvania County Planning Board</a:t>
            </a:r>
          </a:p>
        </p:txBody>
      </p:sp>
      <p:pic>
        <p:nvPicPr>
          <p:cNvPr id="6" name="Picture 5" descr="A document with text and a picture of a blu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DB14EA85-434A-605F-E522-9977D2CD4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63" y="161364"/>
            <a:ext cx="5519310" cy="59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85B64-5FCD-E80B-F53A-304E399A6CE6}"/>
              </a:ext>
            </a:extLst>
          </p:cNvPr>
          <p:cNvSpPr txBox="1"/>
          <p:nvPr/>
        </p:nvSpPr>
        <p:spPr>
          <a:xfrm>
            <a:off x="1175412" y="749086"/>
            <a:ext cx="1020080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Community Appearance Initiative# 24-01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7DE2D-AC65-8660-6547-5A5CA62F8BD5}"/>
              </a:ext>
            </a:extLst>
          </p:cNvPr>
          <p:cNvSpPr txBox="1"/>
          <p:nvPr/>
        </p:nvSpPr>
        <p:spPr>
          <a:xfrm>
            <a:off x="2918999" y="1864951"/>
            <a:ext cx="793133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Application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Site Map and Detail</a:t>
            </a:r>
          </a:p>
          <a:p>
            <a:pPr marL="342900" indent="-342900" defTabSz="2438338" hangingPunct="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Background Information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5E5E5E"/>
                </a:solidFill>
                <a:latin typeface="Helvetica Neue"/>
                <a:sym typeface="Helvetica Neue"/>
              </a:rPr>
              <a:t>Applicable Standards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5E5E5E"/>
                </a:solidFill>
                <a:latin typeface="Helvetica Neue"/>
                <a:sym typeface="Helvetica Neue"/>
              </a:rPr>
              <a:t>Staff Recommendation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Decision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544482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Application</a:t>
            </a:r>
          </a:p>
        </p:txBody>
      </p:sp>
      <p:pic>
        <p:nvPicPr>
          <p:cNvPr id="8" name="Picture 7" descr="A screenshot of a application&#10;&#10;Description automatically generated">
            <a:extLst>
              <a:ext uri="{FF2B5EF4-FFF2-40B4-BE49-F238E27FC236}">
                <a16:creationId xmlns:a16="http://schemas.microsoft.com/office/drawing/2014/main" id="{AD714726-23E2-B28F-92F7-859CEF8B0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80" y="1675927"/>
            <a:ext cx="4283439" cy="442443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2CAD7A0A-508D-05B6-6F6C-65244C7BB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56" y="189959"/>
            <a:ext cx="5609288" cy="20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72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Site Map</a:t>
            </a:r>
          </a:p>
        </p:txBody>
      </p:sp>
      <p:pic>
        <p:nvPicPr>
          <p:cNvPr id="4" name="Picture 3" descr="A map of a land with a screen&#10;&#10;Description automatically generated with medium confidence">
            <a:extLst>
              <a:ext uri="{FF2B5EF4-FFF2-40B4-BE49-F238E27FC236}">
                <a16:creationId xmlns:a16="http://schemas.microsoft.com/office/drawing/2014/main" id="{7468E14D-8A26-D8DD-4873-4D1FA649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4" y="-1302"/>
            <a:ext cx="9122694" cy="61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795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Background Information</a:t>
            </a:r>
          </a:p>
        </p:txBody>
      </p:sp>
      <p:pic>
        <p:nvPicPr>
          <p:cNvPr id="5" name="Picture 4" descr="A screenshot of a road&#10;&#10;Description automatically generated">
            <a:extLst>
              <a:ext uri="{FF2B5EF4-FFF2-40B4-BE49-F238E27FC236}">
                <a16:creationId xmlns:a16="http://schemas.microsoft.com/office/drawing/2014/main" id="{FE78BB6B-A677-73EE-A63D-8DBF2831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0"/>
            <a:ext cx="7970721" cy="58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30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Background Information</a:t>
            </a:r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33328542-B8CB-2DC0-DA6A-E49C6A21A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84" y="100000"/>
            <a:ext cx="4721864" cy="6008914"/>
          </a:xfrm>
          <a:prstGeom prst="rect">
            <a:avLst/>
          </a:prstGeom>
        </p:spPr>
      </p:pic>
      <p:pic>
        <p:nvPicPr>
          <p:cNvPr id="8" name="Picture 7" descr="A list of construction materials&#10;&#10;Description automatically generated">
            <a:extLst>
              <a:ext uri="{FF2B5EF4-FFF2-40B4-BE49-F238E27FC236}">
                <a16:creationId xmlns:a16="http://schemas.microsoft.com/office/drawing/2014/main" id="{21D7F7F4-F108-6D79-22F5-EC2A14B05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49" y="1234419"/>
            <a:ext cx="5306118" cy="35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997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Site Map</a:t>
            </a:r>
          </a:p>
        </p:txBody>
      </p:sp>
      <p:pic>
        <p:nvPicPr>
          <p:cNvPr id="5" name="Picture 4" descr="A letter of a company&#10;&#10;Description automatically generated">
            <a:extLst>
              <a:ext uri="{FF2B5EF4-FFF2-40B4-BE49-F238E27FC236}">
                <a16:creationId xmlns:a16="http://schemas.microsoft.com/office/drawing/2014/main" id="{45EAF9B4-9B68-D301-4D3E-3BF166B6D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83" y="17558"/>
            <a:ext cx="4589712" cy="5399199"/>
          </a:xfrm>
          <a:prstGeom prst="rect">
            <a:avLst/>
          </a:prstGeom>
        </p:spPr>
      </p:pic>
      <p:pic>
        <p:nvPicPr>
          <p:cNvPr id="8" name="Picture 7" descr="A document with numbers and text&#10;&#10;Description automatically generated">
            <a:extLst>
              <a:ext uri="{FF2B5EF4-FFF2-40B4-BE49-F238E27FC236}">
                <a16:creationId xmlns:a16="http://schemas.microsoft.com/office/drawing/2014/main" id="{78F4D561-8928-D470-7303-7D518CC79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6" y="0"/>
            <a:ext cx="4605525" cy="55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302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Applicable Standards</a:t>
            </a:r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5DAE550-124D-87A1-A9B3-63C5B124F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394864"/>
            <a:ext cx="5622217" cy="558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890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Staff Recommendation</a:t>
            </a:r>
          </a:p>
        </p:txBody>
      </p:sp>
      <p:pic>
        <p:nvPicPr>
          <p:cNvPr id="5" name="Picture 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4242A154-5086-E869-2E99-9D502FFEA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38" y="745897"/>
            <a:ext cx="5725324" cy="1209844"/>
          </a:xfrm>
          <a:prstGeom prst="rect">
            <a:avLst/>
          </a:prstGeom>
        </p:spPr>
      </p:pic>
      <p:pic>
        <p:nvPicPr>
          <p:cNvPr id="8" name="Picture 7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6BFD783-B351-F3D3-9906-24FAAE19A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6" y="1873087"/>
            <a:ext cx="5849166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98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B390-67FB-8443-E2E5-4FB6659F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9035" b="29451"/>
          <a:stretch/>
        </p:blipFill>
        <p:spPr>
          <a:xfrm>
            <a:off x="0" y="5523716"/>
            <a:ext cx="12192000" cy="140769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4D32C-E837-2DAC-C21D-D5D1B08F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5CFE6-F886-FD3E-811A-DB0B3C598375}"/>
              </a:ext>
            </a:extLst>
          </p:cNvPr>
          <p:cNvSpPr txBox="1"/>
          <p:nvPr/>
        </p:nvSpPr>
        <p:spPr>
          <a:xfrm>
            <a:off x="1909483" y="6108914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CAI# 24-01: Decision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85B64-5FCD-E80B-F53A-304E399A6CE6}"/>
              </a:ext>
            </a:extLst>
          </p:cNvPr>
          <p:cNvSpPr txBox="1"/>
          <p:nvPr/>
        </p:nvSpPr>
        <p:spPr>
          <a:xfrm>
            <a:off x="1175412" y="749086"/>
            <a:ext cx="1020080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Community Appearance Initiative# 24-01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A74806E-7355-7E65-FF72-C62AE7D0C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9" y="2461941"/>
            <a:ext cx="7947021" cy="17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0187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Informational &amp; Discussion Items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50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754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Informational &amp; Discussion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98229"/>
            <a:ext cx="992534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defTabSz="1219169" hangingPunct="0">
              <a:buAutoNum type="alphaUcPeriod"/>
            </a:pPr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Comprehensive Plan Work Session,</a:t>
            </a:r>
          </a:p>
          <a:p>
            <a:pPr lvl="2"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Outreach, Survey Questions &amp; Issue Areas</a:t>
            </a:r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endParaRPr lang="en-US" sz="2400" b="1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006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B. Comprehensive Plan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33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Outreach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 descr="A screenshot of a project&#10;&#10;Description automatically generated">
            <a:extLst>
              <a:ext uri="{FF2B5EF4-FFF2-40B4-BE49-F238E27FC236}">
                <a16:creationId xmlns:a16="http://schemas.microsoft.com/office/drawing/2014/main" id="{8530A7C7-BD58-07BD-1568-9A2EFC72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20" y="0"/>
            <a:ext cx="8850516" cy="62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large area&#10;&#10;Description automatically generated">
            <a:extLst>
              <a:ext uri="{FF2B5EF4-FFF2-40B4-BE49-F238E27FC236}">
                <a16:creationId xmlns:a16="http://schemas.microsoft.com/office/drawing/2014/main" id="{4A993F26-AB35-0BDF-C006-D7E0D6F1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55" y="1"/>
            <a:ext cx="10493460" cy="6137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Outreach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0864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Survey Questions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947E29-8D3D-B158-42E1-D683AE5490DF}"/>
              </a:ext>
            </a:extLst>
          </p:cNvPr>
          <p:cNvSpPr/>
          <p:nvPr/>
        </p:nvSpPr>
        <p:spPr>
          <a:xfrm>
            <a:off x="1061800" y="2136808"/>
            <a:ext cx="1652523" cy="16346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Kick-Off</a:t>
            </a:r>
          </a:p>
          <a:p>
            <a:pPr algn="ctr"/>
            <a:r>
              <a:rPr lang="en-US" dirty="0"/>
              <a:t>Events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513C80-3C62-9995-AD45-6FC6DC256AA4}"/>
              </a:ext>
            </a:extLst>
          </p:cNvPr>
          <p:cNvSpPr/>
          <p:nvPr/>
        </p:nvSpPr>
        <p:spPr>
          <a:xfrm>
            <a:off x="2774837" y="2136808"/>
            <a:ext cx="1652523" cy="1634622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CFAC7F-6F59-9DD3-F125-86868D9BC70E}"/>
              </a:ext>
            </a:extLst>
          </p:cNvPr>
          <p:cNvSpPr/>
          <p:nvPr/>
        </p:nvSpPr>
        <p:spPr>
          <a:xfrm>
            <a:off x="4487874" y="2136806"/>
            <a:ext cx="1652523" cy="163462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56E2A1-9C71-E631-E902-11DFC100B664}"/>
              </a:ext>
            </a:extLst>
          </p:cNvPr>
          <p:cNvSpPr/>
          <p:nvPr/>
        </p:nvSpPr>
        <p:spPr>
          <a:xfrm>
            <a:off x="6200911" y="2136806"/>
            <a:ext cx="1652523" cy="163462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Priority</a:t>
            </a:r>
          </a:p>
          <a:p>
            <a:pPr algn="ctr"/>
            <a:r>
              <a:rPr lang="en-US" dirty="0"/>
              <a:t>Sessions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BF1B60-EA38-AD58-FF38-02EBF3E5035A}"/>
              </a:ext>
            </a:extLst>
          </p:cNvPr>
          <p:cNvSpPr/>
          <p:nvPr/>
        </p:nvSpPr>
        <p:spPr>
          <a:xfrm>
            <a:off x="7913948" y="2136806"/>
            <a:ext cx="1652523" cy="1634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D25984-0CA9-242F-E312-B1711885B34E}"/>
              </a:ext>
            </a:extLst>
          </p:cNvPr>
          <p:cNvSpPr/>
          <p:nvPr/>
        </p:nvSpPr>
        <p:spPr>
          <a:xfrm>
            <a:off x="9626985" y="2136806"/>
            <a:ext cx="1652523" cy="163462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59152-4CD7-274B-FA0F-23B9757462C8}"/>
              </a:ext>
            </a:extLst>
          </p:cNvPr>
          <p:cNvSpPr txBox="1"/>
          <p:nvPr/>
        </p:nvSpPr>
        <p:spPr>
          <a:xfrm>
            <a:off x="8285503" y="2650429"/>
            <a:ext cx="87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Draft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Update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8A11C-0EAF-E4B7-10DC-640FC92EC861}"/>
              </a:ext>
            </a:extLst>
          </p:cNvPr>
          <p:cNvSpPr txBox="1"/>
          <p:nvPr/>
        </p:nvSpPr>
        <p:spPr>
          <a:xfrm>
            <a:off x="9920055" y="2630951"/>
            <a:ext cx="106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Review &amp;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Adoption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F0D70-B0C2-78F2-B6E9-739718FCD074}"/>
              </a:ext>
            </a:extLst>
          </p:cNvPr>
          <p:cNvSpPr txBox="1"/>
          <p:nvPr/>
        </p:nvSpPr>
        <p:spPr>
          <a:xfrm>
            <a:off x="2962943" y="2641523"/>
            <a:ext cx="127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Meetings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0BB39-2DF5-3585-258F-EAF3E62A2C8D}"/>
              </a:ext>
            </a:extLst>
          </p:cNvPr>
          <p:cNvSpPr txBox="1"/>
          <p:nvPr/>
        </p:nvSpPr>
        <p:spPr>
          <a:xfrm>
            <a:off x="4675980" y="2616107"/>
            <a:ext cx="127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12796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Survey Questions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close-up of a questionnaire&#10;&#10;Description automatically generated">
            <a:extLst>
              <a:ext uri="{FF2B5EF4-FFF2-40B4-BE49-F238E27FC236}">
                <a16:creationId xmlns:a16="http://schemas.microsoft.com/office/drawing/2014/main" id="{A57724FF-D088-CF7E-7CB5-5D86CE628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3" y="161365"/>
            <a:ext cx="8080080" cy="58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EB08B-E6E2-5332-4B59-C7CB6FEC8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ACFA5-E500-EC56-0B24-47107EBD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A40F9-13BD-F203-BA93-E3771F19076C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2C3DA1-F5AA-A5A9-BDCF-FD5EF0424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30" y="254555"/>
            <a:ext cx="8954750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32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D336F-7781-9B19-15ED-EE92DFA9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8C133-3EB1-DD83-356D-E48F0627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B772C-9B1C-08B6-59D9-3A4F344AD430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7B04E3E0-32B2-8CE0-5866-D3D5617E9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40628"/>
          <a:stretch/>
        </p:blipFill>
        <p:spPr>
          <a:xfrm>
            <a:off x="2866574" y="113838"/>
            <a:ext cx="8773491" cy="53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B5EBA-DB7F-3B6A-A8F4-05998AC4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E9F2F-FAB4-8A1F-BD64-1D2C409E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34A08-C1AE-0F72-6847-8D2666D1936A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1C765FEB-0B9E-81D6-AD29-C28CFFB5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58963" r="700" b="-12233"/>
          <a:stretch/>
        </p:blipFill>
        <p:spPr>
          <a:xfrm>
            <a:off x="2916195" y="667264"/>
            <a:ext cx="8723870" cy="48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4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Data Questions &amp; Sources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5C91-D0EB-6C40-B187-5269666F9442}"/>
              </a:ext>
            </a:extLst>
          </p:cNvPr>
          <p:cNvSpPr txBox="1"/>
          <p:nvPr/>
        </p:nvSpPr>
        <p:spPr>
          <a:xfrm>
            <a:off x="2334451" y="1040356"/>
            <a:ext cx="92083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Number of occupied dwellings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Number of people in the Household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Number of households with children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Race/ethnicity of households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Ages/Average age of people in the household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Educational levels of people in the household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Household income (bracket values are fine)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Other demographics/parameters I haven’t listed but that you feel are important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Enrollment in public school system - total ADMs - is that trending up, down, or steady over past 10 years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Percentage of students receiving free/reduced lunches, and trend lines on that if available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Total school budget in FY23, including all sources - and 10 year trend lines is available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Total local only support in FY23, with 10 year trend lines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Graduation rates FY23, with 10 year trend lines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</a:t>
            </a:r>
            <a:r>
              <a:rPr lang="en-US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rd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Grade reading proficiency, with 10 year trend lines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Percentage of students attending university or community college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Agenda Modifications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83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map of the north america&#10;&#10;Description automatically generated">
            <a:extLst>
              <a:ext uri="{FF2B5EF4-FFF2-40B4-BE49-F238E27FC236}">
                <a16:creationId xmlns:a16="http://schemas.microsoft.com/office/drawing/2014/main" id="{984FC891-E2A1-1073-D2D7-DB49C26C3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49" y="45027"/>
            <a:ext cx="4810892" cy="6137509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62FE9982-A74F-3130-F2F3-2C9A1883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4" y="45027"/>
            <a:ext cx="4810891" cy="61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4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map of a large area&#10;&#10;Description automatically generated">
            <a:extLst>
              <a:ext uri="{FF2B5EF4-FFF2-40B4-BE49-F238E27FC236}">
                <a16:creationId xmlns:a16="http://schemas.microsoft.com/office/drawing/2014/main" id="{85531ADF-E364-23B5-38CD-47A92F66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48" y="0"/>
            <a:ext cx="4735761" cy="5985164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E5EA20B2-C3D9-66D9-2C5E-B2CB9C7AB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75" y="-18703"/>
            <a:ext cx="4735761" cy="60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00EDE566-7672-A4BA-760D-A72CD26F3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38" y="0"/>
            <a:ext cx="4827767" cy="6137509"/>
          </a:xfrm>
          <a:prstGeom prst="rect">
            <a:avLst/>
          </a:prstGeom>
        </p:spPr>
      </p:pic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1496D826-4FEB-9281-FE00-999771C27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92" y="0"/>
            <a:ext cx="4832144" cy="61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2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Demographics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 descr="A screen shot of a chart&#10;&#10;Description automatically generated">
            <a:extLst>
              <a:ext uri="{FF2B5EF4-FFF2-40B4-BE49-F238E27FC236}">
                <a16:creationId xmlns:a16="http://schemas.microsoft.com/office/drawing/2014/main" id="{33068DF8-5B5F-0933-27A6-C1E9FEE3F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9" y="1158069"/>
            <a:ext cx="11050542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44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47C12-C86B-9238-89A2-4EF9CAC9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85262" cy="5955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Demographics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close-up of a chart&#10;&#10;Description automatically generated">
            <a:extLst>
              <a:ext uri="{FF2B5EF4-FFF2-40B4-BE49-F238E27FC236}">
                <a16:creationId xmlns:a16="http://schemas.microsoft.com/office/drawing/2014/main" id="{71FC29B1-15DF-032F-3900-A6E49CD0F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2" y="66918"/>
            <a:ext cx="4509699" cy="58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92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Demographics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7003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12F919A-646D-8748-B67B-25318E03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049"/>
            <a:ext cx="12192000" cy="46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0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EC0DCEE-79AA-6F0D-E45A-36829894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290"/>
            <a:ext cx="12192000" cy="45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33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23840F9-DB53-EEEC-9CC2-AE036EB5B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838"/>
            <a:ext cx="12192000" cy="45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8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381F338-0231-3782-5445-FF4A01D37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020"/>
            <a:ext cx="12192000" cy="45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Consent Agenda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756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graph showing the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7F7E39B-FE4D-C614-B119-2F1EAC41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363"/>
            <a:ext cx="12192000" cy="45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25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867DD5A-DAB6-6376-EAC0-5F21B46F5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96"/>
            <a:ext cx="12192000" cy="46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87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7B165-42D2-C508-59AD-807DE17F15D9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82767DD-BF98-9CC4-6F5C-846489162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19"/>
            <a:ext cx="12222721" cy="49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518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8805-17E5-CAF4-A370-078F9FC0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79059-49DD-40B2-570D-CFD79773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A43D7-75E0-2E44-5084-9D444331A5FB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7F52D6EF-B59E-BCAB-4369-955FB7A08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64"/>
            <a:ext cx="12193711" cy="49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105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5C902-4547-708D-5CFA-EADF5601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6A24F-071E-94AE-E59F-96C5742B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5D3F3-6C2A-58FF-68D6-5F04D636D7B4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6D07EB0-A514-6658-97E5-D54939EE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2657" cy="58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4279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AD4AB-A158-4AB2-F09F-FC70A827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EAC49-95A8-ABDD-8AE5-578701C2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F1BE5-B100-548D-D608-1FD122ED5945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1F005BA-59FA-5DE9-B76D-274B9403B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9942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C1597-8049-5DEE-3BF8-1466F9CC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60E12-9CDE-7E3E-93DA-6F5595C7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08B10-BF8E-88EA-2F0F-B1759C7D43D0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graph on a white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1F0B13A-52F3-39EE-8490-AC6D89CACE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377"/>
            <a:ext cx="12252787" cy="41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6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289D-311E-7A71-8227-D173E639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9768F-B28A-CD54-681B-3B03C18BE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DD2E6-8DFF-F011-1CB8-FF30CB12C8E1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graph on a computer scree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5F47304-6E8D-80FF-FCD0-FF3290F6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566"/>
            <a:ext cx="12199959" cy="43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20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CFD7E-5058-7059-7349-32210C07E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751EB-B10F-F422-7067-91E967BF3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44534C-2478-8ECA-4CFD-B1E06FBAFDCD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Avenir Next LT Pro Demi" panose="020B0704020202020204" pitchFamily="34" charset="0"/>
                <a:sym typeface="Helvetica Neue"/>
              </a:rPr>
              <a:t>Housing Graphics 2050</a:t>
            </a:r>
          </a:p>
        </p:txBody>
      </p:sp>
      <p:pic>
        <p:nvPicPr>
          <p:cNvPr id="3" name="Picture 2" descr="A graph of a graph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B389A323-2BDA-D4E0-F570-1AA25A260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735"/>
            <a:ext cx="12213945" cy="43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113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3CBA-5F06-F6BD-4F2E-F1757C329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92469"/>
              </p:ext>
            </p:extLst>
          </p:nvPr>
        </p:nvGraphicFramePr>
        <p:xfrm>
          <a:off x="2145479" y="275388"/>
          <a:ext cx="8923485" cy="5721136"/>
        </p:xfrm>
        <a:graphic>
          <a:graphicData uri="http://schemas.openxmlformats.org/drawingml/2006/table">
            <a:tbl>
              <a:tblPr/>
              <a:tblGrid>
                <a:gridCol w="2465412">
                  <a:extLst>
                    <a:ext uri="{9D8B030D-6E8A-4147-A177-3AD203B41FA5}">
                      <a16:colId xmlns:a16="http://schemas.microsoft.com/office/drawing/2014/main" val="2421754083"/>
                    </a:ext>
                  </a:extLst>
                </a:gridCol>
                <a:gridCol w="2410868">
                  <a:extLst>
                    <a:ext uri="{9D8B030D-6E8A-4147-A177-3AD203B41FA5}">
                      <a16:colId xmlns:a16="http://schemas.microsoft.com/office/drawing/2014/main" val="2093396195"/>
                    </a:ext>
                  </a:extLst>
                </a:gridCol>
                <a:gridCol w="1090891">
                  <a:extLst>
                    <a:ext uri="{9D8B030D-6E8A-4147-A177-3AD203B41FA5}">
                      <a16:colId xmlns:a16="http://schemas.microsoft.com/office/drawing/2014/main" val="431113341"/>
                    </a:ext>
                  </a:extLst>
                </a:gridCol>
                <a:gridCol w="1090891">
                  <a:extLst>
                    <a:ext uri="{9D8B030D-6E8A-4147-A177-3AD203B41FA5}">
                      <a16:colId xmlns:a16="http://schemas.microsoft.com/office/drawing/2014/main" val="3782328299"/>
                    </a:ext>
                  </a:extLst>
                </a:gridCol>
                <a:gridCol w="469083">
                  <a:extLst>
                    <a:ext uri="{9D8B030D-6E8A-4147-A177-3AD203B41FA5}">
                      <a16:colId xmlns:a16="http://schemas.microsoft.com/office/drawing/2014/main" val="1819372642"/>
                    </a:ext>
                  </a:extLst>
                </a:gridCol>
                <a:gridCol w="458174">
                  <a:extLst>
                    <a:ext uri="{9D8B030D-6E8A-4147-A177-3AD203B41FA5}">
                      <a16:colId xmlns:a16="http://schemas.microsoft.com/office/drawing/2014/main" val="3602079303"/>
                    </a:ext>
                  </a:extLst>
                </a:gridCol>
                <a:gridCol w="479992">
                  <a:extLst>
                    <a:ext uri="{9D8B030D-6E8A-4147-A177-3AD203B41FA5}">
                      <a16:colId xmlns:a16="http://schemas.microsoft.com/office/drawing/2014/main" val="1375732575"/>
                    </a:ext>
                  </a:extLst>
                </a:gridCol>
                <a:gridCol w="458174">
                  <a:extLst>
                    <a:ext uri="{9D8B030D-6E8A-4147-A177-3AD203B41FA5}">
                      <a16:colId xmlns:a16="http://schemas.microsoft.com/office/drawing/2014/main" val="1102590271"/>
                    </a:ext>
                  </a:extLst>
                </a:gridCol>
              </a:tblGrid>
              <a:tr h="226343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Company Name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Industry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Class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Employment Range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2022 Rank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2012 Rank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2002 Rank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1992 Rank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689505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Transylvania County Schools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Educational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500-999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33013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Transylvania County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Administration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250-499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07745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pt-BR" sz="1200" b="0">
                          <a:effectLst/>
                          <a:latin typeface="Calibri" panose="020F0502020204030204" pitchFamily="34" charset="0"/>
                        </a:rPr>
                        <a:t>Mh Transylvania Regional Hospital L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250-499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2*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516701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Brevard College Corp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Educational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250-499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5&lt;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272310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Ingles Markets,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Retail Trade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19&lt;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770615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Gaia Herbs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16&lt;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8905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Transylvania Vocational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467046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Lowes Home Centers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Retail Trade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90570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City Of Brevard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Administration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15&lt;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82959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Wal-Mart Associates Inc.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Retail Trade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18&lt;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011158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Oskar Blues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100-249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55915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Mcneely's Store &amp; Rental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Retail Trade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836401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Trails Carolina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771833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 B Industries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8&gt;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027996"/>
                  </a:ext>
                </a:extLst>
              </a:tr>
              <a:tr h="226343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Connestee Falls Property Owners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Other Services (except Public Administration)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509102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College Walk Retirement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54387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U S Department Of Agriculture (Nfc)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Administration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12&gt;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036497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New Excelsior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17*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256909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Brevard Academy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Educational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834698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The Oaks - Brevard Llc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8590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Tores Home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Health Care and Social Assistance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971797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Brevard Music Center Inc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Educational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123250"/>
                  </a:ext>
                </a:extLst>
              </a:tr>
              <a:tr h="124720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Citizens Telephone Co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Information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61483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U S Postal Service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Transportation and Warehousing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Public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485129"/>
                  </a:ext>
                </a:extLst>
              </a:tr>
              <a:tr h="189389"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The Greystone Inn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Accommodation and Food Services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Private Sector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17322" marR="17322" marT="11548" marB="1154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10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42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98229"/>
            <a:ext cx="992534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Minutes</a:t>
            </a:r>
          </a:p>
          <a:p>
            <a:pPr marL="342900" indent="-342900" defTabSz="1219169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February 15, 2024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07906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EB5D645E-4E97-D99C-7D26-E5B61150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19"/>
            <a:ext cx="12192000" cy="47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graph of blue and red bars&#10;&#10;Description automatically generated">
            <a:extLst>
              <a:ext uri="{FF2B5EF4-FFF2-40B4-BE49-F238E27FC236}">
                <a16:creationId xmlns:a16="http://schemas.microsoft.com/office/drawing/2014/main" id="{EC6ACBD5-71B4-5C2C-FC3F-663DB214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992"/>
            <a:ext cx="12192000" cy="47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82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38E67B-5231-181F-3AD7-E120D4325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145"/>
            <a:ext cx="12192000" cy="45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6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4A4DF-7FCF-EF97-80B1-EEF664F71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554"/>
            <a:ext cx="12192000" cy="4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04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4A8C5-8694-40B5-F0CA-F89A6E58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64"/>
            <a:ext cx="12192000" cy="5601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9077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0875F3F9-53C2-3555-A39D-AEF2E322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10" y="0"/>
            <a:ext cx="6299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35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BD804BB-2C10-3450-FA3B-05E135A0F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52" y="0"/>
            <a:ext cx="6063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847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3ED8693B-30A5-E243-5A8B-080B2C2B2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0" y="471764"/>
            <a:ext cx="10950880" cy="60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27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4" name="Picture 23" descr="A screenshot of a map&#10;&#10;Description automatically generated">
            <a:extLst>
              <a:ext uri="{FF2B5EF4-FFF2-40B4-BE49-F238E27FC236}">
                <a16:creationId xmlns:a16="http://schemas.microsoft.com/office/drawing/2014/main" id="{8161F468-054A-40D4-7ECC-1D3771CE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51" y="0"/>
            <a:ext cx="351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37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7B131742-BCFB-0A27-545C-D8944EEA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91" y="0"/>
            <a:ext cx="6639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574468" y="851563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Subdivision Approval &amp;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6A462-DEFD-6BBF-F416-9FB18C24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040" y="1337891"/>
            <a:ext cx="681591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30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ECDD9170-DFF0-DE9E-14D3-5679C730F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11" y="0"/>
            <a:ext cx="3616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54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ABC87E9A-6D83-6A3A-A2F2-E0E721913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7" y="542126"/>
            <a:ext cx="9220265" cy="50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DA827-4A70-5ED3-D080-FAFE86C0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857" y="314037"/>
            <a:ext cx="7555738" cy="56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02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7BA10-64E2-B79B-D9AF-8DED524D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74" y="1990524"/>
            <a:ext cx="7182852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235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F2360-1F79-177C-8F9C-182F963A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857" y="845263"/>
            <a:ext cx="7599861" cy="51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45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B8101-CC4A-CF09-22CB-D0975B3B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30" y="161364"/>
            <a:ext cx="8678486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725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B18EC-3564-7453-B83D-02B71093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638" y="276983"/>
            <a:ext cx="9498093" cy="58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71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40B066-26E3-8574-BC87-264407E2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01" y="295563"/>
            <a:ext cx="8388397" cy="57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6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7858CD9-7AD3-6B71-9CE9-F1E4BE7F1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2" y="267854"/>
            <a:ext cx="8428880" cy="60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294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7F36ED-4482-3B8E-1D9E-C8B3F59F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493" y="0"/>
            <a:ext cx="8869013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9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1364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Transportation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graph of a bus&#10;&#10;Description automatically generated with medium confidence">
            <a:extLst>
              <a:ext uri="{FF2B5EF4-FFF2-40B4-BE49-F238E27FC236}">
                <a16:creationId xmlns:a16="http://schemas.microsoft.com/office/drawing/2014/main" id="{D98F10AF-067B-86B8-9737-8689CA320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8" t="14815" r="26591" b="17641"/>
          <a:stretch/>
        </p:blipFill>
        <p:spPr>
          <a:xfrm>
            <a:off x="6253018" y="761528"/>
            <a:ext cx="5745018" cy="4632183"/>
          </a:xfrm>
          <a:prstGeom prst="rect">
            <a:avLst/>
          </a:prstGeom>
        </p:spPr>
      </p:pic>
      <p:pic>
        <p:nvPicPr>
          <p:cNvPr id="9" name="Picture 8" descr="A graph of a bus and a bus&#10;&#10;Description automatically generated with medium confidence">
            <a:extLst>
              <a:ext uri="{FF2B5EF4-FFF2-40B4-BE49-F238E27FC236}">
                <a16:creationId xmlns:a16="http://schemas.microsoft.com/office/drawing/2014/main" id="{5D0B37ED-81ED-EB53-214E-CB5D331E5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16565" r="26363" b="14613"/>
          <a:stretch/>
        </p:blipFill>
        <p:spPr>
          <a:xfrm>
            <a:off x="350982" y="905163"/>
            <a:ext cx="5745018" cy="47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9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4E0FD-40CF-5E07-015C-24593733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580" y="236574"/>
            <a:ext cx="9660839" cy="59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506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5415C-D6C1-1ED6-A2EA-E8A3CD11B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79" y="544945"/>
            <a:ext cx="10324222" cy="51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07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FBDE3-FB72-E98E-0ACD-5EF4E4A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37" y="0"/>
            <a:ext cx="692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604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1E0AA5-C4C7-E63F-7792-066AB93B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24" y="0"/>
            <a:ext cx="691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42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C1510-B81F-4ACF-57C9-915A33F86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430" y="0"/>
            <a:ext cx="691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37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8CF0C-3BC0-C77E-807F-6F9F0198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398"/>
            <a:ext cx="12192000" cy="52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145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7DD84-5F79-C532-3E34-857D30B6F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932"/>
            <a:ext cx="12192000" cy="47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185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ACDC1-27A4-2095-FAEC-80281F23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161364"/>
            <a:ext cx="10587037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613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873857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Issue Areas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637F4-D1BE-5174-F75E-141A3A7A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55" y="161364"/>
            <a:ext cx="5000000" cy="5961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AC2DC-3631-F7F1-383A-C9743C8A1C5F}"/>
              </a:ext>
            </a:extLst>
          </p:cNvPr>
          <p:cNvSpPr txBox="1"/>
          <p:nvPr/>
        </p:nvSpPr>
        <p:spPr>
          <a:xfrm>
            <a:off x="8457454" y="1006764"/>
            <a:ext cx="313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Lives of Children” Report</a:t>
            </a:r>
          </a:p>
          <a:p>
            <a:r>
              <a:rPr lang="en-US" dirty="0"/>
              <a:t>2016 data, no update</a:t>
            </a:r>
          </a:p>
        </p:txBody>
      </p:sp>
    </p:spTree>
    <p:extLst>
      <p:ext uri="{BB962C8B-B14F-4D97-AF65-F5344CB8AC3E}">
        <p14:creationId xmlns:p14="http://schemas.microsoft.com/office/powerpoint/2010/main" val="343126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0968-F0B3-F548-CD6B-50025C4A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A2D94-1674-2DE0-29BE-2611411D4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A92597-2355-9C9D-BD44-2FB0BB72B861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Trends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A2C10-5E6A-CAB6-38B1-7CC857C65A8B}"/>
              </a:ext>
            </a:extLst>
          </p:cNvPr>
          <p:cNvSpPr txBox="1"/>
          <p:nvPr/>
        </p:nvSpPr>
        <p:spPr>
          <a:xfrm>
            <a:off x="2232561" y="1009403"/>
            <a:ext cx="813158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Economic &amp; Social Mobility:</a:t>
            </a:r>
          </a:p>
          <a:p>
            <a:pPr lvl="2"/>
            <a:r>
              <a:rPr lang="en-US" sz="3200" dirty="0"/>
              <a:t>Brain Drains, Springs &amp; Dams</a:t>
            </a:r>
          </a:p>
          <a:p>
            <a:pPr marL="342900" indent="-342900">
              <a:buAutoNum type="arabicPeriod"/>
            </a:pPr>
            <a:r>
              <a:rPr lang="en-US" sz="3200" dirty="0"/>
              <a:t>Aging America</a:t>
            </a:r>
          </a:p>
          <a:p>
            <a:pPr lvl="2"/>
            <a:r>
              <a:rPr lang="en-US" sz="3200" dirty="0"/>
              <a:t>Aging In &amp; Out of Place</a:t>
            </a:r>
          </a:p>
          <a:p>
            <a:pPr marL="342900" indent="-342900">
              <a:buAutoNum type="arabicPeriod"/>
            </a:pPr>
            <a:r>
              <a:rPr lang="en-US" sz="3200" dirty="0"/>
              <a:t>Future of Work</a:t>
            </a:r>
          </a:p>
          <a:p>
            <a:pPr lvl="2"/>
            <a:r>
              <a:rPr lang="en-US" sz="3200" dirty="0"/>
              <a:t>Workforce Dynamic, Static &amp; Elastic States</a:t>
            </a:r>
          </a:p>
          <a:p>
            <a:pPr marL="342900" indent="-342900">
              <a:buAutoNum type="arabicPeriod"/>
            </a:pPr>
            <a:r>
              <a:rPr lang="en-US" sz="3200" dirty="0"/>
              <a:t>Housing</a:t>
            </a:r>
          </a:p>
          <a:p>
            <a:pPr lvl="2"/>
            <a:r>
              <a:rPr lang="en-US" sz="3200" dirty="0"/>
              <a:t>A Home by Any Other Name…</a:t>
            </a:r>
          </a:p>
        </p:txBody>
      </p:sp>
    </p:spTree>
    <p:extLst>
      <p:ext uri="{BB962C8B-B14F-4D97-AF65-F5344CB8AC3E}">
        <p14:creationId xmlns:p14="http://schemas.microsoft.com/office/powerpoint/2010/main" val="4152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toon vehicles&#10;&#10;Description automatically generated">
            <a:extLst>
              <a:ext uri="{FF2B5EF4-FFF2-40B4-BE49-F238E27FC236}">
                <a16:creationId xmlns:a16="http://schemas.microsoft.com/office/drawing/2014/main" id="{D92ABD6A-81C3-012D-22EA-CC37003A6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73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5631-BFFC-618C-E684-0754B56D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AF0F0-E48E-B0C4-AAAA-23E405FB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17EF1-542D-572E-DCBE-C410A58214C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Trends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68A00F-84C9-EE64-85A3-D4B4CC96E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407218"/>
              </p:ext>
            </p:extLst>
          </p:nvPr>
        </p:nvGraphicFramePr>
        <p:xfrm>
          <a:off x="1721224" y="1919074"/>
          <a:ext cx="8128002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767416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7572163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975713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4067954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363318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058868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03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5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469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46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4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306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0C0-0CA0-534B-FE8D-6548C83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7705-7415-FC54-C9CF-707606E2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C0F4-F949-2B27-239A-5D575AEB1784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Trends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D36561-6465-4154-038A-F36BACE77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9451"/>
              </p:ext>
            </p:extLst>
          </p:nvPr>
        </p:nvGraphicFramePr>
        <p:xfrm>
          <a:off x="2031999" y="1945640"/>
          <a:ext cx="8128002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767416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7572163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975713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4067954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363318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058868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03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5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469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46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48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573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92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677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642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7092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Board Members’ Comments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484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Adjournment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16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42182</TotalTime>
  <Words>1003</Words>
  <Application>Microsoft Office PowerPoint</Application>
  <PresentationFormat>Widescreen</PresentationFormat>
  <Paragraphs>341</Paragraphs>
  <Slides>94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94</vt:i4>
      </vt:variant>
    </vt:vector>
  </HeadingPairs>
  <TitlesOfParts>
    <vt:vector size="108" baseType="lpstr">
      <vt:lpstr>Aptos</vt:lpstr>
      <vt:lpstr>Arial</vt:lpstr>
      <vt:lpstr>Avenir Next LT Pro</vt:lpstr>
      <vt:lpstr>Avenir Next LT Pro Demi</vt:lpstr>
      <vt:lpstr>Calibri</vt:lpstr>
      <vt:lpstr>Calibri Light</vt:lpstr>
      <vt:lpstr>Canva Sans</vt:lpstr>
      <vt:lpstr>Canva Sans Bold</vt:lpstr>
      <vt:lpstr>Helvetica Neue</vt:lpstr>
      <vt:lpstr>Helvetica Neue Medium</vt:lpstr>
      <vt:lpstr>Office Theme</vt:lpstr>
      <vt:lpstr>21_BasicWhite</vt:lpstr>
      <vt:lpstr>22_BasicWhite</vt:lpstr>
      <vt:lpstr>1_Office Theme</vt:lpstr>
      <vt:lpstr>Transylvania County</vt:lpstr>
      <vt:lpstr>PowerPoint Presentation</vt:lpstr>
      <vt:lpstr>Public Comment</vt:lpstr>
      <vt:lpstr>Agenda Modifications</vt:lpstr>
      <vt:lpstr>Consent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Business</vt:lpstr>
      <vt:lpstr>New Business</vt:lpstr>
      <vt:lpstr>A. CAI# 24-01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Informational &amp; Discussion Items</vt:lpstr>
      <vt:lpstr>PowerPoint Presentation</vt:lpstr>
      <vt:lpstr>B. Comprehensive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Comment</vt:lpstr>
      <vt:lpstr>Board Members’ Comments</vt:lpstr>
      <vt:lpstr>Adjournment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Adams</dc:creator>
  <cp:lastModifiedBy>Jeffrey Adams</cp:lastModifiedBy>
  <cp:revision>119</cp:revision>
  <cp:lastPrinted>2023-04-20T16:17:37Z</cp:lastPrinted>
  <dcterms:created xsi:type="dcterms:W3CDTF">2023-03-22T17:40:32Z</dcterms:created>
  <dcterms:modified xsi:type="dcterms:W3CDTF">2024-03-21T20:48:29Z</dcterms:modified>
</cp:coreProperties>
</file>