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0" r:id="rId1"/>
  </p:sldMasterIdLst>
  <p:notesMasterIdLst>
    <p:notesMasterId r:id="rId25"/>
  </p:notesMasterIdLst>
  <p:sldIdLst>
    <p:sldId id="256" r:id="rId2"/>
    <p:sldId id="1337" r:id="rId3"/>
    <p:sldId id="257" r:id="rId4"/>
    <p:sldId id="1342" r:id="rId5"/>
    <p:sldId id="1338" r:id="rId6"/>
    <p:sldId id="264" r:id="rId7"/>
    <p:sldId id="1349" r:id="rId8"/>
    <p:sldId id="1350" r:id="rId9"/>
    <p:sldId id="1351" r:id="rId10"/>
    <p:sldId id="1333" r:id="rId11"/>
    <p:sldId id="1336" r:id="rId12"/>
    <p:sldId id="1344" r:id="rId13"/>
    <p:sldId id="1348" r:id="rId14"/>
    <p:sldId id="1352" r:id="rId15"/>
    <p:sldId id="1353" r:id="rId16"/>
    <p:sldId id="1354" r:id="rId17"/>
    <p:sldId id="1326" r:id="rId18"/>
    <p:sldId id="1330" r:id="rId19"/>
    <p:sldId id="261" r:id="rId20"/>
    <p:sldId id="1335" r:id="rId21"/>
    <p:sldId id="1339" r:id="rId22"/>
    <p:sldId id="1340" r:id="rId23"/>
    <p:sldId id="134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pril.Alm" initials="A" lastIdx="1" clrIdx="0">
    <p:extLst>
      <p:ext uri="{19B8F6BF-5375-455C-9EA6-DF929625EA0E}">
        <p15:presenceInfo xmlns:p15="http://schemas.microsoft.com/office/powerpoint/2012/main" userId="S::April.Alm@transylvaniacounty.org::62d288ea-bc55-42db-b939-0257545540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Shelter Locations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Pine Crest/Hillview</c:v>
                </c:pt>
                <c:pt idx="1">
                  <c:v>Sports Complex</c:v>
                </c:pt>
                <c:pt idx="2">
                  <c:v>Ingles</c:v>
                </c:pt>
                <c:pt idx="3">
                  <c:v>East French Broad St</c:v>
                </c:pt>
                <c:pt idx="4">
                  <c:v>English Hills</c:v>
                </c:pt>
                <c:pt idx="5">
                  <c:v>The Store (Rosman)</c:v>
                </c:pt>
                <c:pt idx="6">
                  <c:v>Walmart</c:v>
                </c:pt>
                <c:pt idx="7">
                  <c:v>Broad River Terrace Apts</c:v>
                </c:pt>
                <c:pt idx="8">
                  <c:v>Sharing House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1-4360-9936-4BE688B93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910733359"/>
        <c:axId val="1910729807"/>
      </c:barChart>
      <c:catAx>
        <c:axId val="191073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729807"/>
        <c:crosses val="autoZero"/>
        <c:auto val="1"/>
        <c:lblAlgn val="ctr"/>
        <c:lblOffset val="100"/>
        <c:noMultiLvlLbl val="0"/>
      </c:catAx>
      <c:valAx>
        <c:axId val="191072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0733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 Utilized Stops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TVS</c:v>
                </c:pt>
                <c:pt idx="1">
                  <c:v>Broad River Terrace Apts.</c:v>
                </c:pt>
                <c:pt idx="2">
                  <c:v>E. French Broad St</c:v>
                </c:pt>
                <c:pt idx="3">
                  <c:v>Lowes/Messino</c:v>
                </c:pt>
                <c:pt idx="4">
                  <c:v>WCCA</c:v>
                </c:pt>
                <c:pt idx="5">
                  <c:v>Sports Complex</c:v>
                </c:pt>
                <c:pt idx="6">
                  <c:v>Dollar General (Rosman)</c:v>
                </c:pt>
                <c:pt idx="7">
                  <c:v>Election Board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C-42AC-A91C-B73D30FA4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49866463"/>
        <c:axId val="791298975"/>
      </c:barChart>
      <c:catAx>
        <c:axId val="14986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298975"/>
        <c:crosses val="autoZero"/>
        <c:auto val="1"/>
        <c:lblAlgn val="ctr"/>
        <c:lblOffset val="100"/>
        <c:noMultiLvlLbl val="0"/>
      </c:catAx>
      <c:valAx>
        <c:axId val="791298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66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Future Stop Locations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Aldi's</c:v>
                </c:pt>
                <c:pt idx="1">
                  <c:v>Broad River Terrace Apts</c:v>
                </c:pt>
                <c:pt idx="2">
                  <c:v>TCO Library</c:v>
                </c:pt>
                <c:pt idx="3">
                  <c:v>English Hills</c:v>
                </c:pt>
                <c:pt idx="4">
                  <c:v>Brevard College Library</c:v>
                </c:pt>
                <c:pt idx="5">
                  <c:v>Rosman Hwy (Stop 1&amp;2)</c:v>
                </c:pt>
                <c:pt idx="6">
                  <c:v>Balsam Grove Apts</c:v>
                </c:pt>
                <c:pt idx="7">
                  <c:v>Excelsior Apts</c:v>
                </c:pt>
                <c:pt idx="8">
                  <c:v>Sunrise Café</c:v>
                </c:pt>
                <c:pt idx="9">
                  <c:v>Food Matters Market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C-42AC-A91C-B73D30FA4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49866463"/>
        <c:axId val="791298975"/>
      </c:barChart>
      <c:catAx>
        <c:axId val="14986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1298975"/>
        <c:crosses val="autoZero"/>
        <c:auto val="1"/>
        <c:lblAlgn val="ctr"/>
        <c:lblOffset val="100"/>
        <c:noMultiLvlLbl val="0"/>
      </c:catAx>
      <c:valAx>
        <c:axId val="791298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866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7494B-E3DE-49E7-9839-75E98FCEA243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A04B186-A3F0-444F-8AD7-D756A3099210}">
      <dgm:prSet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ptos SemiBold" panose="020B0004020202020204" pitchFamily="34" charset="0"/>
            </a:rPr>
            <a:t>Transylvania County Transportation requests a total of $164,470 in support for the administrative expenditures of its transit program. This requires a County local match of </a:t>
          </a:r>
          <a:r>
            <a:rPr lang="en-US" u="sng" dirty="0">
              <a:latin typeface="Aptos SemiBold" panose="020B0004020202020204" pitchFamily="34" charset="0"/>
            </a:rPr>
            <a:t>$24,671 (15%)</a:t>
          </a:r>
          <a:r>
            <a:rPr lang="en-US" dirty="0">
              <a:latin typeface="Aptos SemiBold" panose="020B0004020202020204" pitchFamily="34" charset="0"/>
            </a:rPr>
            <a:t> of the total.</a:t>
          </a:r>
        </a:p>
      </dgm:t>
    </dgm:pt>
    <dgm:pt modelId="{8850050C-D4FB-4A73-8D07-EAC82F41E4B8}" type="parTrans" cxnId="{7ACF97D2-9843-40E8-87BA-A43AE1C86610}">
      <dgm:prSet/>
      <dgm:spPr/>
      <dgm:t>
        <a:bodyPr/>
        <a:lstStyle/>
        <a:p>
          <a:endParaRPr lang="en-US"/>
        </a:p>
      </dgm:t>
    </dgm:pt>
    <dgm:pt modelId="{1B434842-82CB-4866-AC92-D310ADB0F6B4}" type="sibTrans" cxnId="{7ACF97D2-9843-40E8-87BA-A43AE1C86610}">
      <dgm:prSet/>
      <dgm:spPr/>
      <dgm:t>
        <a:bodyPr/>
        <a:lstStyle/>
        <a:p>
          <a:endParaRPr lang="en-US"/>
        </a:p>
      </dgm:t>
    </dgm:pt>
    <dgm:pt modelId="{50EED580-AAAE-46B0-8CC6-6100F6E17C9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latin typeface="Aptos SemiBold" panose="020B0004020202020204" pitchFamily="34" charset="0"/>
            </a:rPr>
            <a:t>Transylvania County requests a total of $435,000 in capital funding for replacement for two (3) vans with lifts that have bike racks.  This requires a County match of </a:t>
          </a:r>
          <a:r>
            <a:rPr lang="en-US" u="sng" dirty="0">
              <a:latin typeface="Aptos SemiBold" panose="020B0004020202020204" pitchFamily="34" charset="0"/>
            </a:rPr>
            <a:t>$43,500 (10%)</a:t>
          </a:r>
          <a:r>
            <a:rPr lang="en-US" dirty="0">
              <a:latin typeface="Aptos SemiBold" panose="020B0004020202020204" pitchFamily="34" charset="0"/>
            </a:rPr>
            <a:t> of the total. </a:t>
          </a:r>
        </a:p>
      </dgm:t>
    </dgm:pt>
    <dgm:pt modelId="{B6757F05-CE2F-4ACD-B8DB-5FF1CE72A122}" type="parTrans" cxnId="{DFA37165-97FB-4A91-8DEE-E1579493B4DD}">
      <dgm:prSet/>
      <dgm:spPr/>
      <dgm:t>
        <a:bodyPr/>
        <a:lstStyle/>
        <a:p>
          <a:endParaRPr lang="en-US"/>
        </a:p>
      </dgm:t>
    </dgm:pt>
    <dgm:pt modelId="{3F8DB3E1-36E6-422B-B613-F034A85690B9}" type="sibTrans" cxnId="{DFA37165-97FB-4A91-8DEE-E1579493B4DD}">
      <dgm:prSet/>
      <dgm:spPr/>
      <dgm:t>
        <a:bodyPr/>
        <a:lstStyle/>
        <a:p>
          <a:endParaRPr lang="en-US"/>
        </a:p>
      </dgm:t>
    </dgm:pt>
    <dgm:pt modelId="{AA15AE97-A520-41B8-87B4-949D2420D65E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Aptos SemiBold" panose="020F0502020204030204" pitchFamily="34" charset="0"/>
            </a:rPr>
            <a:t>For Fiscal Year 2023, Transylvania County plans to apply for the same amount of $104,000, this requires a County match of </a:t>
          </a:r>
          <a:r>
            <a:rPr lang="en-US" u="sng" dirty="0">
              <a:latin typeface="Aptos SemiBold" panose="020F0502020204030204" pitchFamily="34" charset="0"/>
            </a:rPr>
            <a:t>$52,000 (50%)</a:t>
          </a:r>
          <a:r>
            <a:rPr lang="en-US" dirty="0">
              <a:latin typeface="Aptos SemiBold" panose="020F0502020204030204" pitchFamily="34" charset="0"/>
            </a:rPr>
            <a:t> of the total.   The County currently budgets $52,000 for the purchase of rides through a local private operator.</a:t>
          </a:r>
        </a:p>
      </dgm:t>
    </dgm:pt>
    <dgm:pt modelId="{2585D4BB-94DD-41F3-A589-A1002D044802}" type="parTrans" cxnId="{DE1D6EE8-1BAB-4779-91E7-02B1432E246F}">
      <dgm:prSet/>
      <dgm:spPr/>
      <dgm:t>
        <a:bodyPr/>
        <a:lstStyle/>
        <a:p>
          <a:endParaRPr lang="en-US"/>
        </a:p>
      </dgm:t>
    </dgm:pt>
    <dgm:pt modelId="{ABB6C100-7166-4961-B682-BCC8966121B0}" type="sibTrans" cxnId="{DE1D6EE8-1BAB-4779-91E7-02B1432E246F}">
      <dgm:prSet/>
      <dgm:spPr/>
      <dgm:t>
        <a:bodyPr/>
        <a:lstStyle/>
        <a:p>
          <a:endParaRPr lang="en-US"/>
        </a:p>
      </dgm:t>
    </dgm:pt>
    <dgm:pt modelId="{4B41DA4A-E8FF-4DCA-AF4C-DB1530129638}" type="pres">
      <dgm:prSet presAssocID="{7077494B-E3DE-49E7-9839-75E98FCEA243}" presName="linear" presStyleCnt="0">
        <dgm:presLayoutVars>
          <dgm:animLvl val="lvl"/>
          <dgm:resizeHandles val="exact"/>
        </dgm:presLayoutVars>
      </dgm:prSet>
      <dgm:spPr/>
    </dgm:pt>
    <dgm:pt modelId="{54879186-0675-44D1-AF78-20336A7F060A}" type="pres">
      <dgm:prSet presAssocID="{7A04B186-A3F0-444F-8AD7-D756A309921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728CFC1-545D-4B32-BB26-E4CE247AC4AB}" type="pres">
      <dgm:prSet presAssocID="{1B434842-82CB-4866-AC92-D310ADB0F6B4}" presName="spacer" presStyleCnt="0"/>
      <dgm:spPr/>
    </dgm:pt>
    <dgm:pt modelId="{370A2878-F658-434D-84C6-1E462995A4C4}" type="pres">
      <dgm:prSet presAssocID="{50EED580-AAAE-46B0-8CC6-6100F6E17C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D1DDFF-913C-43D5-9928-DB0D4C791E77}" type="pres">
      <dgm:prSet presAssocID="{3F8DB3E1-36E6-422B-B613-F034A85690B9}" presName="spacer" presStyleCnt="0"/>
      <dgm:spPr/>
    </dgm:pt>
    <dgm:pt modelId="{EA7C1027-88BE-487C-B846-BCFF5E0AB284}" type="pres">
      <dgm:prSet presAssocID="{AA15AE97-A520-41B8-87B4-949D2420D6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FA37165-97FB-4A91-8DEE-E1579493B4DD}" srcId="{7077494B-E3DE-49E7-9839-75E98FCEA243}" destId="{50EED580-AAAE-46B0-8CC6-6100F6E17C9E}" srcOrd="1" destOrd="0" parTransId="{B6757F05-CE2F-4ACD-B8DB-5FF1CE72A122}" sibTransId="{3F8DB3E1-36E6-422B-B613-F034A85690B9}"/>
    <dgm:cxn modelId="{1F4420B2-58AF-4830-A6C1-4758BEF54555}" type="presOf" srcId="{AA15AE97-A520-41B8-87B4-949D2420D65E}" destId="{EA7C1027-88BE-487C-B846-BCFF5E0AB284}" srcOrd="0" destOrd="0" presId="urn:microsoft.com/office/officeart/2005/8/layout/vList2"/>
    <dgm:cxn modelId="{53ACF2C4-3741-48B8-B2D4-9175DD4F2053}" type="presOf" srcId="{50EED580-AAAE-46B0-8CC6-6100F6E17C9E}" destId="{370A2878-F658-434D-84C6-1E462995A4C4}" srcOrd="0" destOrd="0" presId="urn:microsoft.com/office/officeart/2005/8/layout/vList2"/>
    <dgm:cxn modelId="{7ACF97D2-9843-40E8-87BA-A43AE1C86610}" srcId="{7077494B-E3DE-49E7-9839-75E98FCEA243}" destId="{7A04B186-A3F0-444F-8AD7-D756A3099210}" srcOrd="0" destOrd="0" parTransId="{8850050C-D4FB-4A73-8D07-EAC82F41E4B8}" sibTransId="{1B434842-82CB-4866-AC92-D310ADB0F6B4}"/>
    <dgm:cxn modelId="{D12B03DD-0F08-4549-BCD5-D57F5C0E9F05}" type="presOf" srcId="{7077494B-E3DE-49E7-9839-75E98FCEA243}" destId="{4B41DA4A-E8FF-4DCA-AF4C-DB1530129638}" srcOrd="0" destOrd="0" presId="urn:microsoft.com/office/officeart/2005/8/layout/vList2"/>
    <dgm:cxn modelId="{DE1D6EE8-1BAB-4779-91E7-02B1432E246F}" srcId="{7077494B-E3DE-49E7-9839-75E98FCEA243}" destId="{AA15AE97-A520-41B8-87B4-949D2420D65E}" srcOrd="2" destOrd="0" parTransId="{2585D4BB-94DD-41F3-A589-A1002D044802}" sibTransId="{ABB6C100-7166-4961-B682-BCC8966121B0}"/>
    <dgm:cxn modelId="{F10BF5FD-C37F-4381-BECC-F7D08919E5B2}" type="presOf" srcId="{7A04B186-A3F0-444F-8AD7-D756A3099210}" destId="{54879186-0675-44D1-AF78-20336A7F060A}" srcOrd="0" destOrd="0" presId="urn:microsoft.com/office/officeart/2005/8/layout/vList2"/>
    <dgm:cxn modelId="{213736F9-9280-409C-BA5D-B3CAF56CCE67}" type="presParOf" srcId="{4B41DA4A-E8FF-4DCA-AF4C-DB1530129638}" destId="{54879186-0675-44D1-AF78-20336A7F060A}" srcOrd="0" destOrd="0" presId="urn:microsoft.com/office/officeart/2005/8/layout/vList2"/>
    <dgm:cxn modelId="{4F697C02-ADE8-432E-B4FF-7A3E393B15E2}" type="presParOf" srcId="{4B41DA4A-E8FF-4DCA-AF4C-DB1530129638}" destId="{9728CFC1-545D-4B32-BB26-E4CE247AC4AB}" srcOrd="1" destOrd="0" presId="urn:microsoft.com/office/officeart/2005/8/layout/vList2"/>
    <dgm:cxn modelId="{572C0993-7C0D-42BD-8097-45FBB1368491}" type="presParOf" srcId="{4B41DA4A-E8FF-4DCA-AF4C-DB1530129638}" destId="{370A2878-F658-434D-84C6-1E462995A4C4}" srcOrd="2" destOrd="0" presId="urn:microsoft.com/office/officeart/2005/8/layout/vList2"/>
    <dgm:cxn modelId="{EBE7A7E8-D990-41C2-AFA5-AE82E2586439}" type="presParOf" srcId="{4B41DA4A-E8FF-4DCA-AF4C-DB1530129638}" destId="{68D1DDFF-913C-43D5-9928-DB0D4C791E77}" srcOrd="3" destOrd="0" presId="urn:microsoft.com/office/officeart/2005/8/layout/vList2"/>
    <dgm:cxn modelId="{C761ADAC-CD74-4586-B101-F21D939579F7}" type="presParOf" srcId="{4B41DA4A-E8FF-4DCA-AF4C-DB1530129638}" destId="{EA7C1027-88BE-487C-B846-BCFF5E0AB28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79186-0675-44D1-AF78-20336A7F060A}">
      <dsp:nvSpPr>
        <dsp:cNvPr id="0" name=""/>
        <dsp:cNvSpPr/>
      </dsp:nvSpPr>
      <dsp:spPr>
        <a:xfrm>
          <a:off x="0" y="100375"/>
          <a:ext cx="10058399" cy="115478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ptos SemiBold" panose="020B0004020202020204" pitchFamily="34" charset="0"/>
            </a:rPr>
            <a:t>Transylvania County Transportation requests a total of $164,470 in support for the administrative expenditures of its transit program. This requires a County local match of </a:t>
          </a:r>
          <a:r>
            <a:rPr lang="en-US" sz="2100" u="sng" kern="1200" dirty="0">
              <a:latin typeface="Aptos SemiBold" panose="020B0004020202020204" pitchFamily="34" charset="0"/>
            </a:rPr>
            <a:t>$24,671 (15%)</a:t>
          </a:r>
          <a:r>
            <a:rPr lang="en-US" sz="2100" kern="1200" dirty="0">
              <a:latin typeface="Aptos SemiBold" panose="020B0004020202020204" pitchFamily="34" charset="0"/>
            </a:rPr>
            <a:t> of the total.</a:t>
          </a:r>
        </a:p>
      </dsp:txBody>
      <dsp:txXfrm>
        <a:off x="56372" y="156747"/>
        <a:ext cx="9945655" cy="1042045"/>
      </dsp:txXfrm>
    </dsp:sp>
    <dsp:sp modelId="{370A2878-F658-434D-84C6-1E462995A4C4}">
      <dsp:nvSpPr>
        <dsp:cNvPr id="0" name=""/>
        <dsp:cNvSpPr/>
      </dsp:nvSpPr>
      <dsp:spPr>
        <a:xfrm>
          <a:off x="0" y="1315645"/>
          <a:ext cx="10058399" cy="115478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ptos SemiBold" panose="020B0004020202020204" pitchFamily="34" charset="0"/>
            </a:rPr>
            <a:t>Transylvania County requests a total of $435,000 in capital funding for replacement for two (3) vans with lifts that have bike racks.  This requires a County match of </a:t>
          </a:r>
          <a:r>
            <a:rPr lang="en-US" sz="2100" u="sng" kern="1200" dirty="0">
              <a:latin typeface="Aptos SemiBold" panose="020B0004020202020204" pitchFamily="34" charset="0"/>
            </a:rPr>
            <a:t>$43,500 (10%)</a:t>
          </a:r>
          <a:r>
            <a:rPr lang="en-US" sz="2100" kern="1200" dirty="0">
              <a:latin typeface="Aptos SemiBold" panose="020B0004020202020204" pitchFamily="34" charset="0"/>
            </a:rPr>
            <a:t> of the total. </a:t>
          </a:r>
        </a:p>
      </dsp:txBody>
      <dsp:txXfrm>
        <a:off x="56372" y="1372017"/>
        <a:ext cx="9945655" cy="1042045"/>
      </dsp:txXfrm>
    </dsp:sp>
    <dsp:sp modelId="{EA7C1027-88BE-487C-B846-BCFF5E0AB284}">
      <dsp:nvSpPr>
        <dsp:cNvPr id="0" name=""/>
        <dsp:cNvSpPr/>
      </dsp:nvSpPr>
      <dsp:spPr>
        <a:xfrm>
          <a:off x="0" y="2530915"/>
          <a:ext cx="10058399" cy="1154789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ptos SemiBold" panose="020F0502020204030204" pitchFamily="34" charset="0"/>
            </a:rPr>
            <a:t>For Fiscal Year 2023, Transylvania County plans to apply for the same amount of $104,000, this requires a County match of </a:t>
          </a:r>
          <a:r>
            <a:rPr lang="en-US" sz="2100" u="sng" kern="1200" dirty="0">
              <a:latin typeface="Aptos SemiBold" panose="020F0502020204030204" pitchFamily="34" charset="0"/>
            </a:rPr>
            <a:t>$52,000 (50%)</a:t>
          </a:r>
          <a:r>
            <a:rPr lang="en-US" sz="2100" kern="1200" dirty="0">
              <a:latin typeface="Aptos SemiBold" panose="020F0502020204030204" pitchFamily="34" charset="0"/>
            </a:rPr>
            <a:t> of the total.   The County currently budgets $52,000 for the purchase of rides through a local private operator.</a:t>
          </a:r>
        </a:p>
      </dsp:txBody>
      <dsp:txXfrm>
        <a:off x="56372" y="2587287"/>
        <a:ext cx="9945655" cy="1042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C184E-024B-4A13-974B-E81E7A2388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6BAC7-7D6C-4D00-AC13-8001A2D6F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8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2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6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8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4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501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3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2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1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36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0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AE913A7-2CA0-4B64-A25F-C0648DBC3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6" name="Picture 25" descr="A white van parked in a parking lot&#10;&#10;Description automatically generated">
            <a:extLst>
              <a:ext uri="{FF2B5EF4-FFF2-40B4-BE49-F238E27FC236}">
                <a16:creationId xmlns:a16="http://schemas.microsoft.com/office/drawing/2014/main" id="{1A5C867C-BAFB-4A1B-3EA2-77A7CA48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</a:blip>
          <a:srcRect t="1427" b="23573"/>
          <a:stretch/>
        </p:blipFill>
        <p:spPr>
          <a:xfrm>
            <a:off x="20" y="-1"/>
            <a:ext cx="1219198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11F046-5997-46AF-8E8D-F3DE223E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3E5F85C-576B-4095-B465-6B09F9E0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6C27B-67F5-4F02-BD26-9FAFD8E8C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45390"/>
            <a:ext cx="9966960" cy="2963066"/>
          </a:xfrm>
        </p:spPr>
        <p:txBody>
          <a:bodyPr>
            <a:norm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Transportation Advisory Board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936EDF-C278-C2AD-6DE0-CC6270C73E31}"/>
              </a:ext>
            </a:extLst>
          </p:cNvPr>
          <p:cNvSpPr txBox="1"/>
          <p:nvPr/>
        </p:nvSpPr>
        <p:spPr>
          <a:xfrm>
            <a:off x="1978660" y="3916392"/>
            <a:ext cx="835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ptos Light" panose="020F0502020204030204" pitchFamily="34" charset="0"/>
              </a:rPr>
              <a:t>August 9, 2023</a:t>
            </a:r>
          </a:p>
        </p:txBody>
      </p:sp>
    </p:spTree>
    <p:extLst>
      <p:ext uri="{BB962C8B-B14F-4D97-AF65-F5344CB8AC3E}">
        <p14:creationId xmlns:p14="http://schemas.microsoft.com/office/powerpoint/2010/main" val="4751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120C-1E86-49C0-95A5-3AC2CEC8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V-A. 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Q-3 FY23 Transportation Operational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7DE3C-5711-4B92-9A10-B18D0D70C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ABD34-3374-4B3A-DD9C-CC8403E6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113" y="3180279"/>
            <a:ext cx="3651383" cy="135426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A744C0C-91E1-2822-C6F6-20D377075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261837"/>
              </p:ext>
            </p:extLst>
          </p:nvPr>
        </p:nvGraphicFramePr>
        <p:xfrm>
          <a:off x="1826103" y="1845734"/>
          <a:ext cx="4663187" cy="4298052"/>
        </p:xfrm>
        <a:graphic>
          <a:graphicData uri="http://schemas.openxmlformats.org/drawingml/2006/table">
            <a:tbl>
              <a:tblPr/>
              <a:tblGrid>
                <a:gridCol w="847853">
                  <a:extLst>
                    <a:ext uri="{9D8B030D-6E8A-4147-A177-3AD203B41FA5}">
                      <a16:colId xmlns:a16="http://schemas.microsoft.com/office/drawing/2014/main" val="1503680506"/>
                    </a:ext>
                  </a:extLst>
                </a:gridCol>
                <a:gridCol w="863670">
                  <a:extLst>
                    <a:ext uri="{9D8B030D-6E8A-4147-A177-3AD203B41FA5}">
                      <a16:colId xmlns:a16="http://schemas.microsoft.com/office/drawing/2014/main" val="1007945307"/>
                    </a:ext>
                  </a:extLst>
                </a:gridCol>
                <a:gridCol w="797235">
                  <a:extLst>
                    <a:ext uri="{9D8B030D-6E8A-4147-A177-3AD203B41FA5}">
                      <a16:colId xmlns:a16="http://schemas.microsoft.com/office/drawing/2014/main" val="3684937441"/>
                    </a:ext>
                  </a:extLst>
                </a:gridCol>
                <a:gridCol w="607416">
                  <a:extLst>
                    <a:ext uri="{9D8B030D-6E8A-4147-A177-3AD203B41FA5}">
                      <a16:colId xmlns:a16="http://schemas.microsoft.com/office/drawing/2014/main" val="3284535667"/>
                    </a:ext>
                  </a:extLst>
                </a:gridCol>
                <a:gridCol w="816215">
                  <a:extLst>
                    <a:ext uri="{9D8B030D-6E8A-4147-A177-3AD203B41FA5}">
                      <a16:colId xmlns:a16="http://schemas.microsoft.com/office/drawing/2014/main" val="1449612896"/>
                    </a:ext>
                  </a:extLst>
                </a:gridCol>
                <a:gridCol w="730798">
                  <a:extLst>
                    <a:ext uri="{9D8B030D-6E8A-4147-A177-3AD203B41FA5}">
                      <a16:colId xmlns:a16="http://schemas.microsoft.com/office/drawing/2014/main" val="956174856"/>
                    </a:ext>
                  </a:extLst>
                </a:gridCol>
              </a:tblGrid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1/1/2023 - 3/31/2023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1/1/2022 - 3/31/2022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074039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Miles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Passengers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Miles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Passengers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643115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EDTAP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5,055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2,919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040211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LOSMD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39036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LOSSC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3,363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792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5,310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1,007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44887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2,948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2,043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05762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RGPGA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80568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RGPIT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9906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RGPJC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21509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RGPOC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852432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RGPVC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62823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RGPVO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4435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RGP subtotal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2,951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1,435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07507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TCTVS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61854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TVSED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9,128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9,699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1,312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23062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TVSGP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1,691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143" marR="9143" marT="91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37518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 subtotal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10,819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1,547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10,053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1,752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12658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8215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total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22,601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5,461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20,656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4,631</a:t>
                      </a: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50143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73694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48536"/>
                  </a:ext>
                </a:extLst>
              </a:tr>
              <a:tr h="195366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3" marR="9143" marT="9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57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56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B192E7EA-5B03-420C-B4C4-2CDF8AFF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7E4C3-BCCD-45DD-A83B-0960D4ECB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a bus&#10;&#10;Description automatically generated">
            <a:extLst>
              <a:ext uri="{FF2B5EF4-FFF2-40B4-BE49-F238E27FC236}">
                <a16:creationId xmlns:a16="http://schemas.microsoft.com/office/drawing/2014/main" id="{D365A5D7-FF4B-7E69-DDB3-D7282F4299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160055" y="476346"/>
            <a:ext cx="786383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V. Tab member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Staff will pass around a quick survey</a:t>
            </a:r>
          </a:p>
        </p:txBody>
      </p:sp>
    </p:spTree>
    <p:extLst>
      <p:ext uri="{BB962C8B-B14F-4D97-AF65-F5344CB8AC3E}">
        <p14:creationId xmlns:p14="http://schemas.microsoft.com/office/powerpoint/2010/main" val="947717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V-C.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Van Driver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B94B-F4EB-4B02-B6FB-A1CB1EA2C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ptos Light" panose="020B0004020202020204" pitchFamily="34" charset="0"/>
              </a:rPr>
              <a:t>Out of 8 Van drivers, (full and part time), 6 answered the survey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 Light" panose="020B0004020202020204" pitchFamily="34" charset="0"/>
              </a:rPr>
              <a:t>Drivers who answered stated they believe daily 21-40% of riders are under the classification of disabled, while 61-80% are elderly, and 1-20% are with children.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 Light" panose="020B0004020202020204" pitchFamily="34" charset="0"/>
              </a:rPr>
              <a:t>They rarely transport bikes or from one mode of transportation to another.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ptos Light" panose="020B00040202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 Light" panose="020B0004020202020204" pitchFamily="34" charset="0"/>
              </a:rPr>
              <a:t>41-61% of riders are transporting groceries or goods when using our service</a:t>
            </a:r>
          </a:p>
        </p:txBody>
      </p:sp>
    </p:spTree>
    <p:extLst>
      <p:ext uri="{BB962C8B-B14F-4D97-AF65-F5344CB8AC3E}">
        <p14:creationId xmlns:p14="http://schemas.microsoft.com/office/powerpoint/2010/main" val="210503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55" y="609599"/>
            <a:ext cx="3574471" cy="540327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V-C. Van Driver Survey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1C289D93-EA05-37F8-4223-4F3A7D3B30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39447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7837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55" y="609599"/>
            <a:ext cx="3574471" cy="54032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cap="all">
                <a:solidFill>
                  <a:srgbClr val="FFFFFF"/>
                </a:solidFill>
              </a:rPr>
              <a:t>V-C. Van Driver Survey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F264893-29D4-7FBE-6D0C-AFB63BAED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397061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916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3E8C22-504C-4CA6-B605-D045DFB6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9642" y="234760"/>
            <a:ext cx="4386138" cy="6387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455" y="609599"/>
            <a:ext cx="3574471" cy="54032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cap="all">
                <a:solidFill>
                  <a:srgbClr val="FFFFFF"/>
                </a:solidFill>
              </a:rPr>
              <a:t>V-C. Van Driver Survey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7450E-55EC-4621-8697-52443DDE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F264893-29D4-7FBE-6D0C-AFB63BAED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389462"/>
              </p:ext>
            </p:extLst>
          </p:nvPr>
        </p:nvGraphicFramePr>
        <p:xfrm>
          <a:off x="862013" y="881063"/>
          <a:ext cx="6054725" cy="5132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746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D5AE562-4BF1-4A4F-B8F6-14555A253D0C}"/>
              </a:ext>
            </a:extLst>
          </p:cNvPr>
          <p:cNvSpPr txBox="1">
            <a:spLocks/>
          </p:cNvSpPr>
          <p:nvPr/>
        </p:nvSpPr>
        <p:spPr>
          <a:xfrm>
            <a:off x="1034811" y="1710440"/>
            <a:ext cx="10258696" cy="932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2"/>
              </a:buClr>
              <a:buSzPct val="75000"/>
            </a:pPr>
            <a:r>
              <a:rPr lang="en-US" sz="2400" dirty="0">
                <a:solidFill>
                  <a:schemeClr val="tx1"/>
                </a:solidFill>
                <a:latin typeface="Aptos Light" panose="020B0004020202020204" pitchFamily="34" charset="0"/>
              </a:rPr>
              <a:t>Section 5311 Administrative, Capital Programs and Section 5310 Operating Program for FY 2025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E14B98-2085-4E9C-84E0-570F60370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431230"/>
              </p:ext>
            </p:extLst>
          </p:nvPr>
        </p:nvGraphicFramePr>
        <p:xfrm>
          <a:off x="6552287" y="3343377"/>
          <a:ext cx="4928657" cy="243359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60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833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Project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Total Amount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Local Share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5311 Administrative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$164,470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$24,671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Combined Capital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$145,000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$14,500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5310 Operating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$104,000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$52,000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Total</a:t>
                      </a:r>
                      <a:r>
                        <a:rPr lang="en-US" b="1" baseline="0" dirty="0">
                          <a:latin typeface="Aptos Light" panose="020B0004020202020204" pitchFamily="34" charset="0"/>
                        </a:rPr>
                        <a:t> Project</a:t>
                      </a:r>
                      <a:endParaRPr lang="en-US" b="1" dirty="0">
                        <a:latin typeface="Aptos Light" panose="020B0004020202020204" pitchFamily="34" charset="0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$413,470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$91,171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8A972F-5396-4579-A145-8E4EA8057108}"/>
              </a:ext>
            </a:extLst>
          </p:cNvPr>
          <p:cNvSpPr txBox="1"/>
          <p:nvPr/>
        </p:nvSpPr>
        <p:spPr>
          <a:xfrm>
            <a:off x="8507515" y="28842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ptos Light" panose="020B0004020202020204" pitchFamily="34" charset="0"/>
              </a:rPr>
              <a:t>FY2024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36139F-26FC-4851-B519-A0B0980C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959" y="356650"/>
            <a:ext cx="10058400" cy="1450757"/>
          </a:xfrm>
        </p:spPr>
        <p:txBody>
          <a:bodyPr>
            <a:noAutofit/>
          </a:bodyPr>
          <a:lstStyle/>
          <a:p>
            <a:r>
              <a:rPr lang="en-US" dirty="0"/>
              <a:t>V-D.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FY25 Unified Grant Application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006552-E598-9670-1FBF-01D5C3479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25725"/>
              </p:ext>
            </p:extLst>
          </p:nvPr>
        </p:nvGraphicFramePr>
        <p:xfrm>
          <a:off x="686183" y="3350564"/>
          <a:ext cx="4928657" cy="243359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60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833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Project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Total Amount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Local Share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5311 Administrative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$164,470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$24,671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Combined Capital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$435,000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$43,500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5310 Operating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$104,000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Light" panose="020B0004020202020204" pitchFamily="34" charset="0"/>
                        </a:rPr>
                        <a:t>$52,000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78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Total</a:t>
                      </a:r>
                      <a:r>
                        <a:rPr lang="en-US" b="1" baseline="0" dirty="0">
                          <a:latin typeface="Aptos Light" panose="020B0004020202020204" pitchFamily="34" charset="0"/>
                        </a:rPr>
                        <a:t> Project</a:t>
                      </a:r>
                      <a:endParaRPr lang="en-US" b="1" dirty="0">
                        <a:latin typeface="Aptos Light" panose="020B0004020202020204" pitchFamily="34" charset="0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$703,470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ptos Light" panose="020B0004020202020204" pitchFamily="34" charset="0"/>
                        </a:rPr>
                        <a:t>$120,171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C2DF9E5-79A7-535A-F625-8C3474438131}"/>
              </a:ext>
            </a:extLst>
          </p:cNvPr>
          <p:cNvSpPr txBox="1"/>
          <p:nvPr/>
        </p:nvSpPr>
        <p:spPr>
          <a:xfrm>
            <a:off x="2503530" y="28842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ptos Light" panose="020B0004020202020204" pitchFamily="34" charset="0"/>
              </a:rPr>
              <a:t>FY2025</a:t>
            </a:r>
          </a:p>
        </p:txBody>
      </p:sp>
    </p:spTree>
    <p:extLst>
      <p:ext uri="{BB962C8B-B14F-4D97-AF65-F5344CB8AC3E}">
        <p14:creationId xmlns:p14="http://schemas.microsoft.com/office/powerpoint/2010/main" val="257494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8B15-73A8-4025-9FF8-3DEBBFB87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V-D.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ptos Light" panose="020B0004020202020204" pitchFamily="34" charset="0"/>
              </a:rPr>
              <a:t>FY25 Unified Grant Application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58475C3-A802-9F7D-56DB-C0F94B8A7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68133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259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V-C.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Land of Sky – RPO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B94B-F4EB-4B02-B6FB-A1CB1EA2C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Vicki Eastland</a:t>
            </a:r>
          </a:p>
        </p:txBody>
      </p:sp>
    </p:spTree>
    <p:extLst>
      <p:ext uri="{BB962C8B-B14F-4D97-AF65-F5344CB8AC3E}">
        <p14:creationId xmlns:p14="http://schemas.microsoft.com/office/powerpoint/2010/main" val="366020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I. 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96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3AAC-2AD8-4CF3-B63D-3E1FEDEF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/>
              <a:t>V-D. Staff’s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FA517-D4BE-E837-3814-12289F85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ptos Light" panose="020B0004020202020204" pitchFamily="34" charset="0"/>
              </a:rPr>
              <a:t>Will be presenting to the County Commissioners with the UGA at their September meeting</a:t>
            </a:r>
          </a:p>
          <a:p>
            <a:r>
              <a:rPr lang="en-US" sz="1800" dirty="0">
                <a:latin typeface="Aptos Light" panose="020B0004020202020204" pitchFamily="34" charset="0"/>
              </a:rPr>
              <a:t>The UGA will be sent to NCDOT IMD by October 11</a:t>
            </a:r>
          </a:p>
          <a:p>
            <a:r>
              <a:rPr lang="en-US" sz="1800" dirty="0">
                <a:latin typeface="Aptos Light" panose="020B0004020202020204" pitchFamily="34" charset="0"/>
              </a:rPr>
              <a:t>Next TAB meeting will be on </a:t>
            </a:r>
            <a:r>
              <a:rPr lang="en-US" sz="1800" u="sng" dirty="0">
                <a:latin typeface="Aptos Light" panose="020B0004020202020204" pitchFamily="34" charset="0"/>
              </a:rPr>
              <a:t>November 8th at 2:00 PM</a:t>
            </a:r>
            <a:r>
              <a:rPr lang="en-US" sz="1800" dirty="0">
                <a:latin typeface="Aptos Light" panose="020B0004020202020204" pitchFamily="34" charset="0"/>
              </a:rPr>
              <a:t>, in the </a:t>
            </a:r>
            <a:r>
              <a:rPr lang="en-US" sz="1800" b="1" dirty="0">
                <a:latin typeface="Aptos Light" panose="020B0004020202020204" pitchFamily="34" charset="0"/>
              </a:rPr>
              <a:t>downstairs </a:t>
            </a:r>
            <a:r>
              <a:rPr lang="en-US" sz="1800" dirty="0">
                <a:latin typeface="Aptos Light" panose="020B0004020202020204" pitchFamily="34" charset="0"/>
              </a:rPr>
              <a:t>DSS Conference Room,</a:t>
            </a:r>
            <a:r>
              <a:rPr lang="en-US" sz="1800" b="1" dirty="0">
                <a:latin typeface="Aptos Light" panose="020B0004020202020204" pitchFamily="34" charset="0"/>
              </a:rPr>
              <a:t>1</a:t>
            </a:r>
            <a:r>
              <a:rPr lang="en-US" sz="1800" b="1" baseline="30000" dirty="0">
                <a:latin typeface="Aptos Light" panose="020B0004020202020204" pitchFamily="34" charset="0"/>
              </a:rPr>
              <a:t>st</a:t>
            </a:r>
            <a:r>
              <a:rPr lang="en-US" sz="1800" b="1" dirty="0">
                <a:latin typeface="Aptos Light" panose="020B0004020202020204" pitchFamily="34" charset="0"/>
              </a:rPr>
              <a:t> Floor</a:t>
            </a:r>
            <a:r>
              <a:rPr lang="en-US" sz="1800" dirty="0">
                <a:latin typeface="Aptos Light" panose="020B0004020202020204" pitchFamily="34" charset="0"/>
              </a:rPr>
              <a:t>.</a:t>
            </a:r>
          </a:p>
        </p:txBody>
      </p:sp>
      <p:pic>
        <p:nvPicPr>
          <p:cNvPr id="7" name="Picture 6" descr="A white van parked in a parking lot&#10;&#10;Description automatically generated">
            <a:extLst>
              <a:ext uri="{FF2B5EF4-FFF2-40B4-BE49-F238E27FC236}">
                <a16:creationId xmlns:a16="http://schemas.microsoft.com/office/drawing/2014/main" id="{FE46EEF4-1FB1-CA97-174A-4F2C5015C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4" r="13999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54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VI. Public Comment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15-Minute Time limit (speakers are held to three minutes)</a:t>
            </a:r>
          </a:p>
        </p:txBody>
      </p:sp>
    </p:spTree>
    <p:extLst>
      <p:ext uri="{BB962C8B-B14F-4D97-AF65-F5344CB8AC3E}">
        <p14:creationId xmlns:p14="http://schemas.microsoft.com/office/powerpoint/2010/main" val="90504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VII. Board Members Comments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21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3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7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4" name="Straight Connector 31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3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47" name="Straight Connector 37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39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729D4-8B46-4406-A647-E3A588D1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>
                <a:solidFill>
                  <a:srgbClr val="FFFFFF"/>
                </a:solidFill>
              </a:rPr>
              <a:t>III. Agenda Modifications</a:t>
            </a: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78C131C4-4943-1EB9-9834-5806129AF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879"/>
          <a:stretch/>
        </p:blipFill>
        <p:spPr>
          <a:xfrm>
            <a:off x="872064" y="1394967"/>
            <a:ext cx="6045576" cy="40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29D4-8B46-4406-A647-E3A588D1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IV. Consent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018C3-4480-5EA1-CBB9-D1FC3F27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August 10, 2022 Draft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22308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C22D-6C62-8F85-B13A-5A0D14D8F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IV. Organizational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AB6B8-8779-2E4F-E8CC-D44841808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 of Bylaws and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242876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4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F1A2-9D93-4F0E-AE82-28B7EFB2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5400" b="1" cap="all">
                <a:solidFill>
                  <a:srgbClr val="FFFFFF"/>
                </a:solidFill>
              </a:rPr>
              <a:t>Agency by-laws.</a:t>
            </a:r>
            <a:endParaRPr lang="en-US" sz="5400" b="1" cap="all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375C7-3492-72AE-A3C0-7E1E62D1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68" y="526478"/>
            <a:ext cx="6766510" cy="56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1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4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F1A2-9D93-4F0E-AE82-28B7EFB2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5400" b="1" cap="all">
                <a:solidFill>
                  <a:srgbClr val="FFFFFF"/>
                </a:solidFill>
              </a:rPr>
              <a:t>Agency by-laws.</a:t>
            </a:r>
            <a:endParaRPr lang="en-US" sz="5400" b="1" cap="all">
              <a:solidFill>
                <a:srgbClr val="FFFFF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F36143-5DAB-7FA9-9F2A-A4122AAD39E8}"/>
              </a:ext>
            </a:extLst>
          </p:cNvPr>
          <p:cNvGrpSpPr/>
          <p:nvPr/>
        </p:nvGrpSpPr>
        <p:grpSpPr>
          <a:xfrm>
            <a:off x="542689" y="828489"/>
            <a:ext cx="6696166" cy="5546076"/>
            <a:chOff x="542689" y="828489"/>
            <a:chExt cx="6696166" cy="55460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1CF67-1786-8A99-A842-BE46C4D0B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689" y="828489"/>
              <a:ext cx="6696166" cy="19358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05D7B7-9CBD-B3D3-E6A5-6641064D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409" y="2586472"/>
              <a:ext cx="6360438" cy="3788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21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4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F1A2-9D93-4F0E-AE82-28B7EFB2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5400" b="1" cap="all">
                <a:solidFill>
                  <a:srgbClr val="FFFFFF"/>
                </a:solidFill>
              </a:rPr>
              <a:t>Agency by-laws.</a:t>
            </a:r>
            <a:endParaRPr lang="en-US" sz="5400" b="1" cap="all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BEF9C-7F5F-72BF-B756-C596F29F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4" y="581872"/>
            <a:ext cx="6633542" cy="187788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8D1C98-BFDD-3754-8962-E38CE6117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4" y="2915612"/>
            <a:ext cx="6633542" cy="3129813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90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8A5362-EC3B-4BE3-804B-E6B289AF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37744E-F5F6-4ED5-9F5F-21183A8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9D7C55-D0C1-4B48-ADC5-A9E322B19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4">
            <a:extLst>
              <a:ext uri="{FF2B5EF4-FFF2-40B4-BE49-F238E27FC236}">
                <a16:creationId xmlns:a16="http://schemas.microsoft.com/office/drawing/2014/main" id="{0BCB6D3E-2815-49BC-A13F-4EFD17509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7A9593-26A9-4234-8351-9339ABF9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1AD3BD-190E-448E-9100-7E7AAB9B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723AC0F-348F-4B67-BAC9-F3049BD2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CF1A2-9D93-4F0E-AE82-28B7EFB2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altLang="en-US" sz="5400" b="1" cap="all">
                <a:solidFill>
                  <a:srgbClr val="FFFFFF"/>
                </a:solidFill>
              </a:rPr>
              <a:t>Agency by-laws.</a:t>
            </a:r>
            <a:endParaRPr lang="en-US" sz="5400" b="1" cap="all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013DC-8805-9CA9-C306-7E1E6A82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67" y="1077793"/>
            <a:ext cx="7150810" cy="807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0923A-2FAA-41E3-17CC-5996EA91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3" y="1856065"/>
            <a:ext cx="6933729" cy="350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8B94E-7E46-EB6D-578F-65DF6439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19" y="2773142"/>
            <a:ext cx="6406730" cy="2328337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4034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7656</TotalTime>
  <Words>570</Words>
  <Application>Microsoft Office PowerPoint</Application>
  <PresentationFormat>Widescreen</PresentationFormat>
  <Paragraphs>176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 Display</vt:lpstr>
      <vt:lpstr>Aptos Light</vt:lpstr>
      <vt:lpstr>Aptos SemiBold</vt:lpstr>
      <vt:lpstr>Calibri</vt:lpstr>
      <vt:lpstr>Corbel</vt:lpstr>
      <vt:lpstr>Wingdings</vt:lpstr>
      <vt:lpstr>Basis</vt:lpstr>
      <vt:lpstr>Transportation Advisory Board</vt:lpstr>
      <vt:lpstr>I. Welcome</vt:lpstr>
      <vt:lpstr>III. Agenda Modifications</vt:lpstr>
      <vt:lpstr>IV. Consent Agenda</vt:lpstr>
      <vt:lpstr>IV. Organizational Meeting</vt:lpstr>
      <vt:lpstr>Agency by-laws.</vt:lpstr>
      <vt:lpstr>Agency by-laws.</vt:lpstr>
      <vt:lpstr>Agency by-laws.</vt:lpstr>
      <vt:lpstr>Agency by-laws.</vt:lpstr>
      <vt:lpstr>V-A.  Q-3 FY23 Transportation Operational Statistics</vt:lpstr>
      <vt:lpstr>PowerPoint Presentation</vt:lpstr>
      <vt:lpstr>V. Tab member survey</vt:lpstr>
      <vt:lpstr>V-C. Van Driver Survey</vt:lpstr>
      <vt:lpstr>V-C. Van Driver Survey</vt:lpstr>
      <vt:lpstr>V-C. Van Driver Survey</vt:lpstr>
      <vt:lpstr>V-C. Van Driver Survey</vt:lpstr>
      <vt:lpstr>V-D. FY25 Unified Grant Application</vt:lpstr>
      <vt:lpstr>V-D. FY25 Unified Grant Application</vt:lpstr>
      <vt:lpstr>V-C. Land of Sky – RPO</vt:lpstr>
      <vt:lpstr>V-D. Staff’s Report</vt:lpstr>
      <vt:lpstr>VI. Public Comment</vt:lpstr>
      <vt:lpstr>VII. Board Members Comments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Advisory Board August 12, 2019</dc:title>
  <dc:creator>April.Alm</dc:creator>
  <cp:lastModifiedBy>Darby Terrell</cp:lastModifiedBy>
  <cp:revision>109</cp:revision>
  <dcterms:created xsi:type="dcterms:W3CDTF">2019-08-06T21:59:07Z</dcterms:created>
  <dcterms:modified xsi:type="dcterms:W3CDTF">2023-08-09T15:37:58Z</dcterms:modified>
</cp:coreProperties>
</file>