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0" r:id="rId3"/>
    <p:sldMasterId id="2147483700" r:id="rId4"/>
    <p:sldMasterId id="2147483709" r:id="rId5"/>
    <p:sldMasterId id="2147483718" r:id="rId6"/>
  </p:sldMasterIdLst>
  <p:notesMasterIdLst>
    <p:notesMasterId r:id="rId57"/>
  </p:notesMasterIdLst>
  <p:handoutMasterIdLst>
    <p:handoutMasterId r:id="rId58"/>
  </p:handoutMasterIdLst>
  <p:sldIdLst>
    <p:sldId id="256" r:id="rId7"/>
    <p:sldId id="1532" r:id="rId8"/>
    <p:sldId id="1516" r:id="rId9"/>
    <p:sldId id="260" r:id="rId10"/>
    <p:sldId id="1680" r:id="rId11"/>
    <p:sldId id="1681" r:id="rId12"/>
    <p:sldId id="1682" r:id="rId13"/>
    <p:sldId id="1683" r:id="rId14"/>
    <p:sldId id="1684" r:id="rId15"/>
    <p:sldId id="1685" r:id="rId16"/>
    <p:sldId id="1686" r:id="rId17"/>
    <p:sldId id="406" r:id="rId18"/>
    <p:sldId id="407" r:id="rId19"/>
    <p:sldId id="408" r:id="rId20"/>
    <p:sldId id="454" r:id="rId21"/>
    <p:sldId id="470" r:id="rId22"/>
    <p:sldId id="473" r:id="rId23"/>
    <p:sldId id="472" r:id="rId24"/>
    <p:sldId id="574" r:id="rId25"/>
    <p:sldId id="575" r:id="rId26"/>
    <p:sldId id="578" r:id="rId27"/>
    <p:sldId id="579" r:id="rId28"/>
    <p:sldId id="459" r:id="rId29"/>
    <p:sldId id="598" r:id="rId30"/>
    <p:sldId id="589" r:id="rId31"/>
    <p:sldId id="584" r:id="rId32"/>
    <p:sldId id="586" r:id="rId33"/>
    <p:sldId id="587" r:id="rId34"/>
    <p:sldId id="593" r:id="rId35"/>
    <p:sldId id="596" r:id="rId36"/>
    <p:sldId id="594" r:id="rId37"/>
    <p:sldId id="595" r:id="rId38"/>
    <p:sldId id="597" r:id="rId39"/>
    <p:sldId id="588" r:id="rId40"/>
    <p:sldId id="592" r:id="rId41"/>
    <p:sldId id="590" r:id="rId42"/>
    <p:sldId id="580" r:id="rId43"/>
    <p:sldId id="582" r:id="rId44"/>
    <p:sldId id="591" r:id="rId45"/>
    <p:sldId id="353" r:id="rId46"/>
    <p:sldId id="571" r:id="rId47"/>
    <p:sldId id="448" r:id="rId48"/>
    <p:sldId id="449" r:id="rId49"/>
    <p:sldId id="581" r:id="rId50"/>
    <p:sldId id="874" r:id="rId51"/>
    <p:sldId id="1676" r:id="rId52"/>
    <p:sldId id="1530" r:id="rId53"/>
    <p:sldId id="1225" r:id="rId54"/>
    <p:sldId id="1076" r:id="rId55"/>
    <p:sldId id="277" r:id="rId56"/>
  </p:sldIdLst>
  <p:sldSz cx="12801600" cy="7772400"/>
  <p:notesSz cx="7010400" cy="9296400"/>
  <p:defaultTextStyle>
    <a:defPPr>
      <a:defRPr lang="en-US"/>
    </a:defPPr>
    <a:lvl1pPr marL="0" algn="l" defTabSz="1173170" rtl="0" eaLnBrk="1" latinLnBrk="0" hangingPunct="1">
      <a:defRPr sz="2300" kern="1200">
        <a:solidFill>
          <a:schemeClr val="tx1"/>
        </a:solidFill>
        <a:latin typeface="+mn-lt"/>
        <a:ea typeface="+mn-ea"/>
        <a:cs typeface="+mn-cs"/>
      </a:defRPr>
    </a:lvl1pPr>
    <a:lvl2pPr marL="586589" algn="l" defTabSz="1173170" rtl="0" eaLnBrk="1" latinLnBrk="0" hangingPunct="1">
      <a:defRPr sz="2300" kern="1200">
        <a:solidFill>
          <a:schemeClr val="tx1"/>
        </a:solidFill>
        <a:latin typeface="+mn-lt"/>
        <a:ea typeface="+mn-ea"/>
        <a:cs typeface="+mn-cs"/>
      </a:defRPr>
    </a:lvl2pPr>
    <a:lvl3pPr marL="1173170" algn="l" defTabSz="1173170" rtl="0" eaLnBrk="1" latinLnBrk="0" hangingPunct="1">
      <a:defRPr sz="2300" kern="1200">
        <a:solidFill>
          <a:schemeClr val="tx1"/>
        </a:solidFill>
        <a:latin typeface="+mn-lt"/>
        <a:ea typeface="+mn-ea"/>
        <a:cs typeface="+mn-cs"/>
      </a:defRPr>
    </a:lvl3pPr>
    <a:lvl4pPr marL="1759759" algn="l" defTabSz="1173170" rtl="0" eaLnBrk="1" latinLnBrk="0" hangingPunct="1">
      <a:defRPr sz="2300" kern="1200">
        <a:solidFill>
          <a:schemeClr val="tx1"/>
        </a:solidFill>
        <a:latin typeface="+mn-lt"/>
        <a:ea typeface="+mn-ea"/>
        <a:cs typeface="+mn-cs"/>
      </a:defRPr>
    </a:lvl4pPr>
    <a:lvl5pPr marL="2346343" algn="l" defTabSz="1173170" rtl="0" eaLnBrk="1" latinLnBrk="0" hangingPunct="1">
      <a:defRPr sz="2300" kern="1200">
        <a:solidFill>
          <a:schemeClr val="tx1"/>
        </a:solidFill>
        <a:latin typeface="+mn-lt"/>
        <a:ea typeface="+mn-ea"/>
        <a:cs typeface="+mn-cs"/>
      </a:defRPr>
    </a:lvl5pPr>
    <a:lvl6pPr marL="2932931" algn="l" defTabSz="1173170" rtl="0" eaLnBrk="1" latinLnBrk="0" hangingPunct="1">
      <a:defRPr sz="2300" kern="1200">
        <a:solidFill>
          <a:schemeClr val="tx1"/>
        </a:solidFill>
        <a:latin typeface="+mn-lt"/>
        <a:ea typeface="+mn-ea"/>
        <a:cs typeface="+mn-cs"/>
      </a:defRPr>
    </a:lvl6pPr>
    <a:lvl7pPr marL="3519515" algn="l" defTabSz="1173170" rtl="0" eaLnBrk="1" latinLnBrk="0" hangingPunct="1">
      <a:defRPr sz="2300" kern="1200">
        <a:solidFill>
          <a:schemeClr val="tx1"/>
        </a:solidFill>
        <a:latin typeface="+mn-lt"/>
        <a:ea typeface="+mn-ea"/>
        <a:cs typeface="+mn-cs"/>
      </a:defRPr>
    </a:lvl7pPr>
    <a:lvl8pPr marL="4106104" algn="l" defTabSz="1173170" rtl="0" eaLnBrk="1" latinLnBrk="0" hangingPunct="1">
      <a:defRPr sz="2300" kern="1200">
        <a:solidFill>
          <a:schemeClr val="tx1"/>
        </a:solidFill>
        <a:latin typeface="+mn-lt"/>
        <a:ea typeface="+mn-ea"/>
        <a:cs typeface="+mn-cs"/>
      </a:defRPr>
    </a:lvl8pPr>
    <a:lvl9pPr marL="4692687" algn="l" defTabSz="1173170"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3349ED-18AF-4161-B9A3-721E558BFB6B}">
          <p14:sldIdLst>
            <p14:sldId id="256"/>
            <p14:sldId id="1532"/>
            <p14:sldId id="1516"/>
            <p14:sldId id="260"/>
            <p14:sldId id="1680"/>
            <p14:sldId id="1681"/>
            <p14:sldId id="1682"/>
            <p14:sldId id="1683"/>
            <p14:sldId id="1684"/>
            <p14:sldId id="1685"/>
            <p14:sldId id="1686"/>
            <p14:sldId id="406"/>
            <p14:sldId id="407"/>
            <p14:sldId id="408"/>
            <p14:sldId id="454"/>
            <p14:sldId id="470"/>
            <p14:sldId id="473"/>
            <p14:sldId id="472"/>
            <p14:sldId id="574"/>
            <p14:sldId id="575"/>
            <p14:sldId id="578"/>
            <p14:sldId id="579"/>
            <p14:sldId id="459"/>
            <p14:sldId id="598"/>
            <p14:sldId id="589"/>
            <p14:sldId id="584"/>
            <p14:sldId id="586"/>
            <p14:sldId id="587"/>
            <p14:sldId id="593"/>
            <p14:sldId id="596"/>
            <p14:sldId id="594"/>
            <p14:sldId id="595"/>
            <p14:sldId id="597"/>
            <p14:sldId id="588"/>
            <p14:sldId id="592"/>
            <p14:sldId id="590"/>
            <p14:sldId id="580"/>
            <p14:sldId id="582"/>
            <p14:sldId id="591"/>
            <p14:sldId id="353"/>
            <p14:sldId id="571"/>
            <p14:sldId id="448"/>
            <p14:sldId id="449"/>
            <p14:sldId id="581"/>
            <p14:sldId id="874"/>
            <p14:sldId id="1676"/>
            <p14:sldId id="1530"/>
            <p14:sldId id="1225"/>
            <p14:sldId id="1076"/>
            <p14:sldId id="277"/>
          </p14:sldIdLst>
        </p14:section>
      </p14:sectionLst>
    </p:ext>
    <p:ext uri="{EFAFB233-063F-42B5-8137-9DF3F51BA10A}">
      <p15:sldGuideLst xmlns:p15="http://schemas.microsoft.com/office/powerpoint/2012/main">
        <p15:guide id="1" orient="horz" pos="2208" userDrawn="1">
          <p15:clr>
            <a:srgbClr val="A4A3A4"/>
          </p15:clr>
        </p15:guide>
        <p15:guide id="2" pos="2880">
          <p15:clr>
            <a:srgbClr val="A4A3A4"/>
          </p15:clr>
        </p15:guide>
        <p15:guide id="3" orient="horz" pos="2400" userDrawn="1">
          <p15:clr>
            <a:srgbClr val="A4A3A4"/>
          </p15:clr>
        </p15:guide>
        <p15:guide id="4" pos="40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22" autoAdjust="0"/>
  </p:normalViewPr>
  <p:slideViewPr>
    <p:cSldViewPr>
      <p:cViewPr varScale="1">
        <p:scale>
          <a:sx n="93" d="100"/>
          <a:sy n="93" d="100"/>
        </p:scale>
        <p:origin x="1092" y="90"/>
      </p:cViewPr>
      <p:guideLst>
        <p:guide orient="horz" pos="2208"/>
        <p:guide pos="2880"/>
        <p:guide orient="horz" pos="2400"/>
        <p:guide pos="4032"/>
      </p:guideLst>
    </p:cSldViewPr>
  </p:slideViewPr>
  <p:outlineViewPr>
    <p:cViewPr>
      <p:scale>
        <a:sx n="33" d="100"/>
        <a:sy n="33" d="100"/>
      </p:scale>
      <p:origin x="0" y="-1038"/>
    </p:cViewPr>
  </p:outlineViewPr>
  <p:notesTextViewPr>
    <p:cViewPr>
      <p:scale>
        <a:sx n="150" d="100"/>
        <a:sy n="150" d="100"/>
      </p:scale>
      <p:origin x="0" y="0"/>
    </p:cViewPr>
  </p:notesTextViewPr>
  <p:sorterViewPr>
    <p:cViewPr>
      <p:scale>
        <a:sx n="100" d="100"/>
        <a:sy n="100" d="100"/>
      </p:scale>
      <p:origin x="0" y="-78"/>
    </p:cViewPr>
  </p:sorterViewPr>
  <p:notesViewPr>
    <p:cSldViewPr>
      <p:cViewPr varScale="1">
        <p:scale>
          <a:sx n="82" d="100"/>
          <a:sy n="82" d="100"/>
        </p:scale>
        <p:origin x="319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81B7801-47C2-486B-8E9F-0263092AE0F4}" type="datetimeFigureOut">
              <a:rPr lang="en-US" smtClean="0"/>
              <a:t>10/18/2022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B0DF9B-00E8-4F8B-AB5B-ADC5BBF3BE35}" type="slidenum">
              <a:rPr lang="en-US" smtClean="0"/>
              <a:t>‹#›</a:t>
            </a:fld>
            <a:endParaRPr lang="en-US"/>
          </a:p>
        </p:txBody>
      </p:sp>
    </p:spTree>
    <p:extLst>
      <p:ext uri="{BB962C8B-B14F-4D97-AF65-F5344CB8AC3E}">
        <p14:creationId xmlns:p14="http://schemas.microsoft.com/office/powerpoint/2010/main" val="3999324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1DD8E41-AB38-4AE3-9E7C-206A79429276}" type="datetimeFigureOut">
              <a:rPr lang="en-US" smtClean="0"/>
              <a:t>10/18/2022</a:t>
            </a:fld>
            <a:endParaRPr lang="en-US"/>
          </a:p>
        </p:txBody>
      </p:sp>
      <p:sp>
        <p:nvSpPr>
          <p:cNvPr id="4" name="Slide Image Placeholder 3"/>
          <p:cNvSpPr>
            <a:spLocks noGrp="1" noRot="1" noChangeAspect="1"/>
          </p:cNvSpPr>
          <p:nvPr>
            <p:ph type="sldImg" idx="2"/>
          </p:nvPr>
        </p:nvSpPr>
        <p:spPr>
          <a:xfrm>
            <a:off x="635000" y="696913"/>
            <a:ext cx="57404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C047715-70E3-42B2-8A02-CA056D8162CC}" type="slidenum">
              <a:rPr lang="en-US" smtClean="0"/>
              <a:t>‹#›</a:t>
            </a:fld>
            <a:endParaRPr lang="en-US"/>
          </a:p>
        </p:txBody>
      </p:sp>
    </p:spTree>
    <p:extLst>
      <p:ext uri="{BB962C8B-B14F-4D97-AF65-F5344CB8AC3E}">
        <p14:creationId xmlns:p14="http://schemas.microsoft.com/office/powerpoint/2010/main" val="85531249"/>
      </p:ext>
    </p:extLst>
  </p:cSld>
  <p:clrMap bg1="lt1" tx1="dk1" bg2="lt2" tx2="dk2" accent1="accent1" accent2="accent2" accent3="accent3" accent4="accent4" accent5="accent5" accent6="accent6" hlink="hlink" folHlink="folHlink"/>
  <p:notesStyle>
    <a:lvl1pPr marL="0" algn="l" defTabSz="1173170" rtl="0" eaLnBrk="1" latinLnBrk="0" hangingPunct="1">
      <a:defRPr sz="1500" kern="1200">
        <a:solidFill>
          <a:schemeClr val="tx1"/>
        </a:solidFill>
        <a:latin typeface="+mn-lt"/>
        <a:ea typeface="+mn-ea"/>
        <a:cs typeface="+mn-cs"/>
      </a:defRPr>
    </a:lvl1pPr>
    <a:lvl2pPr marL="586589" algn="l" defTabSz="1173170" rtl="0" eaLnBrk="1" latinLnBrk="0" hangingPunct="1">
      <a:defRPr sz="1500" kern="1200">
        <a:solidFill>
          <a:schemeClr val="tx1"/>
        </a:solidFill>
        <a:latin typeface="+mn-lt"/>
        <a:ea typeface="+mn-ea"/>
        <a:cs typeface="+mn-cs"/>
      </a:defRPr>
    </a:lvl2pPr>
    <a:lvl3pPr marL="1173170" algn="l" defTabSz="1173170" rtl="0" eaLnBrk="1" latinLnBrk="0" hangingPunct="1">
      <a:defRPr sz="1500" kern="1200">
        <a:solidFill>
          <a:schemeClr val="tx1"/>
        </a:solidFill>
        <a:latin typeface="+mn-lt"/>
        <a:ea typeface="+mn-ea"/>
        <a:cs typeface="+mn-cs"/>
      </a:defRPr>
    </a:lvl3pPr>
    <a:lvl4pPr marL="1759759" algn="l" defTabSz="1173170" rtl="0" eaLnBrk="1" latinLnBrk="0" hangingPunct="1">
      <a:defRPr sz="1500" kern="1200">
        <a:solidFill>
          <a:schemeClr val="tx1"/>
        </a:solidFill>
        <a:latin typeface="+mn-lt"/>
        <a:ea typeface="+mn-ea"/>
        <a:cs typeface="+mn-cs"/>
      </a:defRPr>
    </a:lvl4pPr>
    <a:lvl5pPr marL="2346343" algn="l" defTabSz="1173170" rtl="0" eaLnBrk="1" latinLnBrk="0" hangingPunct="1">
      <a:defRPr sz="1500" kern="1200">
        <a:solidFill>
          <a:schemeClr val="tx1"/>
        </a:solidFill>
        <a:latin typeface="+mn-lt"/>
        <a:ea typeface="+mn-ea"/>
        <a:cs typeface="+mn-cs"/>
      </a:defRPr>
    </a:lvl5pPr>
    <a:lvl6pPr marL="2932931" algn="l" defTabSz="1173170" rtl="0" eaLnBrk="1" latinLnBrk="0" hangingPunct="1">
      <a:defRPr sz="1500" kern="1200">
        <a:solidFill>
          <a:schemeClr val="tx1"/>
        </a:solidFill>
        <a:latin typeface="+mn-lt"/>
        <a:ea typeface="+mn-ea"/>
        <a:cs typeface="+mn-cs"/>
      </a:defRPr>
    </a:lvl6pPr>
    <a:lvl7pPr marL="3519515" algn="l" defTabSz="1173170" rtl="0" eaLnBrk="1" latinLnBrk="0" hangingPunct="1">
      <a:defRPr sz="1500" kern="1200">
        <a:solidFill>
          <a:schemeClr val="tx1"/>
        </a:solidFill>
        <a:latin typeface="+mn-lt"/>
        <a:ea typeface="+mn-ea"/>
        <a:cs typeface="+mn-cs"/>
      </a:defRPr>
    </a:lvl7pPr>
    <a:lvl8pPr marL="4106104" algn="l" defTabSz="1173170" rtl="0" eaLnBrk="1" latinLnBrk="0" hangingPunct="1">
      <a:defRPr sz="1500" kern="1200">
        <a:solidFill>
          <a:schemeClr val="tx1"/>
        </a:solidFill>
        <a:latin typeface="+mn-lt"/>
        <a:ea typeface="+mn-ea"/>
        <a:cs typeface="+mn-cs"/>
      </a:defRPr>
    </a:lvl8pPr>
    <a:lvl9pPr marL="4692687" algn="l" defTabSz="1173170"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1</a:t>
            </a:fld>
            <a:endParaRPr lang="en-US"/>
          </a:p>
        </p:txBody>
      </p:sp>
    </p:spTree>
    <p:extLst>
      <p:ext uri="{BB962C8B-B14F-4D97-AF65-F5344CB8AC3E}">
        <p14:creationId xmlns:p14="http://schemas.microsoft.com/office/powerpoint/2010/main" val="255669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 different than the TAC or any government body wanting to just see and review something</a:t>
            </a:r>
          </a:p>
          <a:p>
            <a:endParaRPr lang="en-US" dirty="0"/>
          </a:p>
          <a:p>
            <a:r>
              <a:rPr lang="en-US" dirty="0"/>
              <a:t>(if pressed) Lets me honest, this is all because another region of the state caused a kafuffle by submitting 300 some projects that they didn’t have justification for. And management decided to pull forwarded their usual review to head this off for other CTPs.  And Since the CTP is a needs based plan, simply adopting up without supporting analysis was being fronded upon. We had details for 18 projects from the county bike plan and wanted to generate similar documentation for the full list.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66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parts to planning, route identification, and facility selection. We focused on the latter, and the county bike plan served us for the former.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Methodologies span from the more route identification side, like the CTP guidance, to the more construction side, like complete streets. </a:t>
            </a:r>
          </a:p>
          <a:p>
            <a:endParaRPr lang="en-US" dirty="0"/>
          </a:p>
          <a:p>
            <a:r>
              <a:rPr lang="en-US" dirty="0"/>
              <a:t>We tested analysis methods to find one that produced same of similar results to the county bike plan so we wouldn’t have to explain any exceptions.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34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understand each element, lets look at bike, ped, and MUP separately. For the sake of brevity and complexity I only have Brevard  </a:t>
            </a:r>
            <a:r>
              <a:rPr lang="en-US"/>
              <a:t>breakout maps in </a:t>
            </a:r>
            <a:r>
              <a:rPr lang="en-US" dirty="0"/>
              <a:t>the presentation, but Rosman and County Maps are in your hand outs. We think this will help showcase the complete systems.</a:t>
            </a:r>
          </a:p>
          <a:p>
            <a:endParaRPr lang="en-US" dirty="0"/>
          </a:p>
          <a:p>
            <a:r>
              <a:rPr lang="en-US" dirty="0"/>
              <a:t>Keep these MUP in mind. They fill some of the gaps in following maps.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66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6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70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Aligning with the Transylvania TAC meeting in January is one idea for the Public Input Session.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41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B9A60-827A-884C-98D7-FE71B9DC9F6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1/26/2015</a:t>
            </a:r>
          </a:p>
        </p:txBody>
      </p:sp>
    </p:spTree>
    <p:extLst>
      <p:ext uri="{BB962C8B-B14F-4D97-AF65-F5344CB8AC3E}">
        <p14:creationId xmlns:p14="http://schemas.microsoft.com/office/powerpoint/2010/main" val="367856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2</a:t>
            </a:fld>
            <a:endParaRPr lang="en-US"/>
          </a:p>
        </p:txBody>
      </p:sp>
    </p:spTree>
    <p:extLst>
      <p:ext uri="{BB962C8B-B14F-4D97-AF65-F5344CB8AC3E}">
        <p14:creationId xmlns:p14="http://schemas.microsoft.com/office/powerpoint/2010/main" val="69568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3</a:t>
            </a:fld>
            <a:endParaRPr lang="en-US"/>
          </a:p>
        </p:txBody>
      </p:sp>
    </p:spTree>
    <p:extLst>
      <p:ext uri="{BB962C8B-B14F-4D97-AF65-F5344CB8AC3E}">
        <p14:creationId xmlns:p14="http://schemas.microsoft.com/office/powerpoint/2010/main" val="144445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4</a:t>
            </a:fld>
            <a:endParaRPr lang="en-US"/>
          </a:p>
        </p:txBody>
      </p:sp>
    </p:spTree>
    <p:extLst>
      <p:ext uri="{BB962C8B-B14F-4D97-AF65-F5344CB8AC3E}">
        <p14:creationId xmlns:p14="http://schemas.microsoft.com/office/powerpoint/2010/main" val="337547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 long term vision for the road network in 2045</a:t>
            </a:r>
          </a:p>
          <a:p>
            <a:r>
              <a:rPr lang="en-US" dirty="0"/>
              <a:t>The yellow line represents a CTP class of boulevard. These are 4 lane Divided facilities.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38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B9A60-827A-884C-98D7-FE71B9DC9F6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1/26/2015</a:t>
            </a:r>
          </a:p>
        </p:txBody>
      </p:sp>
    </p:spTree>
    <p:extLst>
      <p:ext uri="{BB962C8B-B14F-4D97-AF65-F5344CB8AC3E}">
        <p14:creationId xmlns:p14="http://schemas.microsoft.com/office/powerpoint/2010/main" val="372678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2019 version of VC map in your handout. This does not change our Projections for 2045.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61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NCDOT’s Geotechnical Unit and Division 14 provided records</a:t>
            </a:r>
          </a:p>
          <a:p>
            <a:r>
              <a:rPr lang="en-US" dirty="0"/>
              <a:t>Facebook Group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986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4DA37A-EADC-4F06-BDC0-862A93041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46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6767170"/>
            <a:ext cx="12801600" cy="10052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0" name="Rectangle 9"/>
          <p:cNvSpPr/>
          <p:nvPr/>
        </p:nvSpPr>
        <p:spPr>
          <a:xfrm>
            <a:off x="-12802" y="6860438"/>
            <a:ext cx="3149194" cy="8083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1" name="Rectangle 10"/>
          <p:cNvSpPr/>
          <p:nvPr/>
        </p:nvSpPr>
        <p:spPr>
          <a:xfrm>
            <a:off x="3302813" y="6850075"/>
            <a:ext cx="9498787" cy="8083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Title 7"/>
          <p:cNvSpPr>
            <a:spLocks noGrp="1"/>
          </p:cNvSpPr>
          <p:nvPr>
            <p:ph type="ctrTitle"/>
          </p:nvPr>
        </p:nvSpPr>
        <p:spPr>
          <a:xfrm>
            <a:off x="3307083" y="4577080"/>
            <a:ext cx="9067800" cy="207264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307080" y="6856709"/>
            <a:ext cx="9387840" cy="777240"/>
          </a:xfrm>
        </p:spPr>
        <p:txBody>
          <a:bodyPr anchor="ctr">
            <a:normAutofit/>
          </a:bodyPr>
          <a:lstStyle>
            <a:lvl1pPr marL="0" indent="0" algn="l">
              <a:buNone/>
              <a:defRPr sz="3300">
                <a:solidFill>
                  <a:srgbClr val="FFFFFF"/>
                </a:solidFill>
              </a:defRPr>
            </a:lvl1pPr>
            <a:lvl2pPr marL="586589" indent="0" algn="ctr">
              <a:buNone/>
            </a:lvl2pPr>
            <a:lvl3pPr marL="1173170" indent="0" algn="ctr">
              <a:buNone/>
            </a:lvl3pPr>
            <a:lvl4pPr marL="1759759" indent="0" algn="ctr">
              <a:buNone/>
            </a:lvl4pPr>
            <a:lvl5pPr marL="2346343" indent="0" algn="ctr">
              <a:buNone/>
            </a:lvl5pPr>
            <a:lvl6pPr marL="2932931" indent="0" algn="ctr">
              <a:buNone/>
            </a:lvl6pPr>
            <a:lvl7pPr marL="3519515" indent="0" algn="ctr">
              <a:buNone/>
            </a:lvl7pPr>
            <a:lvl8pPr marL="4106104" indent="0" algn="ctr">
              <a:buNone/>
            </a:lvl8pPr>
            <a:lvl9pPr marL="4692687" indent="0" algn="ctr">
              <a:buNone/>
            </a:lvl9pPr>
          </a:lstStyle>
          <a:p>
            <a:r>
              <a:rPr kumimoji="0" lang="en-US"/>
              <a:t>Click to edit Master subtitle style</a:t>
            </a:r>
          </a:p>
        </p:txBody>
      </p:sp>
      <p:sp>
        <p:nvSpPr>
          <p:cNvPr id="28" name="Date Placeholder 27"/>
          <p:cNvSpPr>
            <a:spLocks noGrp="1"/>
          </p:cNvSpPr>
          <p:nvPr>
            <p:ph type="dt" sz="half" idx="10"/>
          </p:nvPr>
        </p:nvSpPr>
        <p:spPr>
          <a:xfrm>
            <a:off x="106680" y="6877859"/>
            <a:ext cx="2880360" cy="777240"/>
          </a:xfrm>
        </p:spPr>
        <p:txBody>
          <a:bodyPr>
            <a:noAutofit/>
          </a:bodyPr>
          <a:lstStyle>
            <a:lvl1pPr algn="ctr">
              <a:defRPr sz="2600">
                <a:solidFill>
                  <a:srgbClr val="FFFFFF"/>
                </a:solidFill>
              </a:defRPr>
            </a:lvl1pPr>
          </a:lstStyle>
          <a:p>
            <a:fld id="{737DAD4E-EBA8-4254-9196-603FBB27EDC1}" type="datetimeFigureOut">
              <a:rPr lang="en-US" smtClean="0"/>
              <a:t>10/18/2022</a:t>
            </a:fld>
            <a:endParaRPr lang="en-US" dirty="0"/>
          </a:p>
        </p:txBody>
      </p:sp>
      <p:sp>
        <p:nvSpPr>
          <p:cNvPr id="17" name="Footer Placeholder 16"/>
          <p:cNvSpPr>
            <a:spLocks noGrp="1"/>
          </p:cNvSpPr>
          <p:nvPr>
            <p:ph type="ftr" sz="quarter" idx="11"/>
          </p:nvPr>
        </p:nvSpPr>
        <p:spPr>
          <a:xfrm>
            <a:off x="2919553" y="268087"/>
            <a:ext cx="8214360" cy="413808"/>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1201401" y="259080"/>
            <a:ext cx="1173480" cy="431800"/>
          </a:xfrm>
        </p:spPr>
        <p:txBody>
          <a:bodyPr/>
          <a:lstStyle>
            <a:lvl1pPr>
              <a:defRPr>
                <a:solidFill>
                  <a:schemeClr val="tx2"/>
                </a:solidFill>
              </a:defRPr>
            </a:lvl1pPr>
          </a:lstStyle>
          <a:p>
            <a:fld id="{5E355906-6B5E-43F9-981D-8B8E1231FAA0}"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7DAD4E-EBA8-4254-9196-603FBB27EDC1}"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355906-6B5E-43F9-981D-8B8E1231FAA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480" y="690911"/>
            <a:ext cx="2880360" cy="625210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40080" y="690880"/>
            <a:ext cx="7787640" cy="625210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9174480" y="7081670"/>
            <a:ext cx="3093720" cy="413808"/>
          </a:xfrm>
        </p:spPr>
        <p:txBody>
          <a:bodyPr/>
          <a:lstStyle/>
          <a:p>
            <a:fld id="{737DAD4E-EBA8-4254-9196-603FBB27EDC1}" type="datetimeFigureOut">
              <a:rPr lang="en-US" smtClean="0"/>
              <a:t>10/18/2022</a:t>
            </a:fld>
            <a:endParaRPr lang="en-US" dirty="0"/>
          </a:p>
        </p:txBody>
      </p:sp>
      <p:sp>
        <p:nvSpPr>
          <p:cNvPr id="5" name="Footer Placeholder 4"/>
          <p:cNvSpPr>
            <a:spLocks noGrp="1"/>
          </p:cNvSpPr>
          <p:nvPr>
            <p:ph type="ftr" sz="quarter" idx="11"/>
          </p:nvPr>
        </p:nvSpPr>
        <p:spPr>
          <a:xfrm>
            <a:off x="640116" y="7081449"/>
            <a:ext cx="7802876" cy="413808"/>
          </a:xfrm>
        </p:spPr>
        <p:txBody>
          <a:bodyPr/>
          <a:lstStyle/>
          <a:p>
            <a:endParaRPr lang="en-US" dirty="0"/>
          </a:p>
        </p:txBody>
      </p:sp>
      <p:sp>
        <p:nvSpPr>
          <p:cNvPr id="7" name="Rectangle 6"/>
          <p:cNvSpPr/>
          <p:nvPr/>
        </p:nvSpPr>
        <p:spPr bwMode="white">
          <a:xfrm>
            <a:off x="8534847" y="0"/>
            <a:ext cx="448056" cy="77724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8" name="Rectangle 7"/>
          <p:cNvSpPr/>
          <p:nvPr/>
        </p:nvSpPr>
        <p:spPr>
          <a:xfrm>
            <a:off x="8598855" y="690880"/>
            <a:ext cx="320040" cy="708152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9" name="Rectangle 8"/>
          <p:cNvSpPr/>
          <p:nvPr/>
        </p:nvSpPr>
        <p:spPr>
          <a:xfrm>
            <a:off x="8598855" y="0"/>
            <a:ext cx="320040" cy="60452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8456613" y="131128"/>
            <a:ext cx="604520" cy="342266"/>
          </a:xfrm>
        </p:spPr>
        <p:txBody>
          <a:bodyPr/>
          <a:lstStyle/>
          <a:p>
            <a:fld id="{5E355906-6B5E-43F9-981D-8B8E1231FAA0}"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772400"/>
          </a:xfrm>
          <a:prstGeom prst="rect">
            <a:avLst/>
          </a:prstGeom>
        </p:spPr>
      </p:pic>
      <p:sp>
        <p:nvSpPr>
          <p:cNvPr id="2" name="Title 1"/>
          <p:cNvSpPr>
            <a:spLocks noGrp="1"/>
          </p:cNvSpPr>
          <p:nvPr>
            <p:ph type="ctrTitle"/>
          </p:nvPr>
        </p:nvSpPr>
        <p:spPr>
          <a:xfrm>
            <a:off x="5916179" y="3667202"/>
            <a:ext cx="6158440" cy="808630"/>
          </a:xfrm>
        </p:spPr>
        <p:txBody>
          <a:bodyPr anchor="ctr">
            <a:normAutofit/>
          </a:bodyPr>
          <a:lstStyle>
            <a:lvl1pPr algn="r">
              <a:defRPr sz="33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353522" y="3085792"/>
            <a:ext cx="6711207" cy="696750"/>
          </a:xfrm>
        </p:spPr>
        <p:txBody>
          <a:bodyPr anchor="ctr">
            <a:normAutofit/>
          </a:bodyPr>
          <a:lstStyle>
            <a:lvl1pPr marL="0" indent="0" algn="r">
              <a:buNone/>
              <a:defRPr sz="2300">
                <a:solidFill>
                  <a:schemeClr val="tx2"/>
                </a:solidFill>
                <a:latin typeface="Arial" panose="020B0604020202020204" pitchFamily="34" charset="0"/>
                <a:cs typeface="Arial" panose="020B0604020202020204" pitchFamily="34" charset="0"/>
              </a:defRPr>
            </a:lvl1pPr>
            <a:lvl2pPr marL="439940" indent="0" algn="ctr">
              <a:buNone/>
              <a:defRPr sz="1900"/>
            </a:lvl2pPr>
            <a:lvl3pPr marL="879878" indent="0" algn="ctr">
              <a:buNone/>
              <a:defRPr sz="1700"/>
            </a:lvl3pPr>
            <a:lvl4pPr marL="1319820" indent="0" algn="ctr">
              <a:buNone/>
              <a:defRPr sz="1500"/>
            </a:lvl4pPr>
            <a:lvl5pPr marL="1759759" indent="0" algn="ctr">
              <a:buNone/>
              <a:defRPr sz="1500"/>
            </a:lvl5pPr>
            <a:lvl6pPr marL="2199695" indent="0" algn="ctr">
              <a:buNone/>
              <a:defRPr sz="1500"/>
            </a:lvl6pPr>
            <a:lvl7pPr marL="2639636" indent="0" algn="ctr">
              <a:buNone/>
              <a:defRPr sz="1500"/>
            </a:lvl7pPr>
            <a:lvl8pPr marL="3079581" indent="0" algn="ctr">
              <a:buNone/>
              <a:defRPr sz="1500"/>
            </a:lvl8pPr>
            <a:lvl9pPr marL="3519515" indent="0" algn="ctr">
              <a:buNone/>
              <a:defRPr sz="1500"/>
            </a:lvl9pPr>
          </a:lstStyle>
          <a:p>
            <a:r>
              <a:rPr lang="en-US" dirty="0"/>
              <a:t>Name of Event | Master subtitle style (date)</a:t>
            </a:r>
          </a:p>
        </p:txBody>
      </p:sp>
      <p:sp>
        <p:nvSpPr>
          <p:cNvPr id="21" name="Text Placeholder 20"/>
          <p:cNvSpPr>
            <a:spLocks noGrp="1"/>
          </p:cNvSpPr>
          <p:nvPr>
            <p:ph type="body" sz="quarter" idx="10" hasCustomPrompt="1"/>
          </p:nvPr>
        </p:nvSpPr>
        <p:spPr>
          <a:xfrm>
            <a:off x="5611818" y="4566285"/>
            <a:ext cx="6456362" cy="419206"/>
          </a:xfrm>
        </p:spPr>
        <p:txBody>
          <a:bodyPr>
            <a:noAutofit/>
          </a:bodyPr>
          <a:lstStyle>
            <a:lvl1pPr marL="0" indent="0" algn="r">
              <a:buNone/>
              <a:defRPr sz="2300">
                <a:solidFill>
                  <a:srgbClr val="1F497D"/>
                </a:solidFill>
                <a:latin typeface="Arial"/>
                <a:cs typeface="Arial"/>
              </a:defRPr>
            </a:lvl1pPr>
            <a:lvl2pPr algn="r">
              <a:defRPr sz="2300">
                <a:latin typeface="Arial"/>
                <a:cs typeface="Arial"/>
              </a:defRPr>
            </a:lvl2pPr>
            <a:lvl3pPr algn="r">
              <a:defRPr sz="2300">
                <a:latin typeface="Arial"/>
                <a:cs typeface="Arial"/>
              </a:defRPr>
            </a:lvl3pPr>
            <a:lvl4pPr algn="r">
              <a:defRPr sz="2300">
                <a:latin typeface="Arial"/>
                <a:cs typeface="Arial"/>
              </a:defRPr>
            </a:lvl4pPr>
            <a:lvl5pPr algn="r">
              <a:defRPr sz="2300">
                <a:latin typeface="Arial"/>
                <a:cs typeface="Arial"/>
              </a:defRPr>
            </a:lvl5pPr>
          </a:lstStyle>
          <a:p>
            <a:pPr lvl="0"/>
            <a:r>
              <a:rPr lang="en-US" dirty="0"/>
              <a:t>Presenter Name</a:t>
            </a:r>
          </a:p>
        </p:txBody>
      </p:sp>
    </p:spTree>
    <p:extLst>
      <p:ext uri="{BB962C8B-B14F-4D97-AF65-F5344CB8AC3E}">
        <p14:creationId xmlns:p14="http://schemas.microsoft.com/office/powerpoint/2010/main" val="298368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80110" y="1392566"/>
            <a:ext cx="11041380" cy="5688963"/>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marL="1759759" indent="0">
              <a:buNone/>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4" name="TextBox 3"/>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67912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80110" y="1392566"/>
            <a:ext cx="11041380" cy="5688963"/>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TextBox 6"/>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67000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880110" y="1392557"/>
            <a:ext cx="11041380" cy="4730851"/>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69289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880110" y="1392585"/>
            <a:ext cx="11041380" cy="5861683"/>
          </a:xfrm>
        </p:spPr>
        <p:txBody>
          <a:bodyPr/>
          <a:lstStyle>
            <a:lvl1pPr>
              <a:defRPr>
                <a:solidFill>
                  <a:srgbClr val="778591"/>
                </a:solidFill>
              </a:defRPr>
            </a:lvl1pPr>
          </a:lstStyle>
          <a:p>
            <a:r>
              <a:rPr lang="en-US" dirty="0"/>
              <a:t>Large Chart</a:t>
            </a:r>
          </a:p>
        </p:txBody>
      </p:sp>
      <p:sp>
        <p:nvSpPr>
          <p:cNvPr id="7" name="TextBox 6"/>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625265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80110" y="1388986"/>
            <a:ext cx="11041380" cy="4748001"/>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95213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80110" y="1392584"/>
            <a:ext cx="11041380" cy="586168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04061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80110" y="1392570"/>
            <a:ext cx="11041380" cy="485485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73643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7709" y="259080"/>
            <a:ext cx="11414760" cy="112268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37DAD4E-EBA8-4254-9196-603FBB27EDC1}"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
        <p:nvSpPr>
          <p:cNvPr id="8" name="Content Placeholder 7"/>
          <p:cNvSpPr>
            <a:spLocks noGrp="1"/>
          </p:cNvSpPr>
          <p:nvPr>
            <p:ph sz="quarter" idx="1"/>
          </p:nvPr>
        </p:nvSpPr>
        <p:spPr>
          <a:xfrm>
            <a:off x="857709" y="1813560"/>
            <a:ext cx="11414760" cy="509524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Content Placeholder 2"/>
          <p:cNvSpPr>
            <a:spLocks noGrp="1"/>
          </p:cNvSpPr>
          <p:nvPr>
            <p:ph idx="1" hasCustomPrompt="1"/>
          </p:nvPr>
        </p:nvSpPr>
        <p:spPr>
          <a:xfrm>
            <a:off x="5965857" y="1435856"/>
            <a:ext cx="6562373" cy="4953106"/>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42463" y="1969284"/>
            <a:ext cx="5495832" cy="358543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11" name="TextBox 10"/>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371316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7090703" y="1969284"/>
            <a:ext cx="5495832" cy="358543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Content Placeholder 2"/>
          <p:cNvSpPr>
            <a:spLocks noGrp="1"/>
          </p:cNvSpPr>
          <p:nvPr>
            <p:ph idx="1" hasCustomPrompt="1"/>
          </p:nvPr>
        </p:nvSpPr>
        <p:spPr>
          <a:xfrm>
            <a:off x="267326" y="1435186"/>
            <a:ext cx="6562373" cy="4953106"/>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527292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80110" y="1392584"/>
            <a:ext cx="11041380" cy="588327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183747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5965857" y="1435861"/>
            <a:ext cx="6562373" cy="5660825"/>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42463" y="1435861"/>
            <a:ext cx="5495832" cy="566082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740906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268491" y="1497741"/>
            <a:ext cx="6562373" cy="5660825"/>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7040979" y="1497741"/>
            <a:ext cx="5495832" cy="566082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354559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013" y="7537607"/>
            <a:ext cx="2880360" cy="156527"/>
          </a:xfrm>
          <a:prstGeom prst="rect">
            <a:avLst/>
          </a:prstGeom>
        </p:spPr>
        <p:txBody>
          <a:bodyPr vert="horz" lIns="87988" tIns="43994" rIns="87988" bIns="43994"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solidFill>
                  <a:srgbClr val="1F497D"/>
                </a:solidFill>
              </a:rPr>
              <a:pPr/>
              <a:t>‹#›</a:t>
            </a:fld>
            <a:endParaRPr lang="en-US" sz="1200">
              <a:solidFill>
                <a:srgbClr val="1F497D"/>
              </a:solidFill>
            </a:endParaRPr>
          </a:p>
        </p:txBody>
      </p:sp>
      <p:sp>
        <p:nvSpPr>
          <p:cNvPr id="8" name="Picture Placeholder 3"/>
          <p:cNvSpPr>
            <a:spLocks noGrp="1"/>
          </p:cNvSpPr>
          <p:nvPr>
            <p:ph type="pic" sz="quarter" idx="13" hasCustomPrompt="1"/>
          </p:nvPr>
        </p:nvSpPr>
        <p:spPr>
          <a:xfrm>
            <a:off x="880110" y="1392556"/>
            <a:ext cx="11041380" cy="630157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919753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91331"/>
            <a:ext cx="12801600" cy="101427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10" name="Title 1"/>
          <p:cNvSpPr>
            <a:spLocks noGrp="1"/>
          </p:cNvSpPr>
          <p:nvPr>
            <p:ph type="ctrTitle" hasCustomPrompt="1"/>
          </p:nvPr>
        </p:nvSpPr>
        <p:spPr>
          <a:xfrm>
            <a:off x="200032" y="691331"/>
            <a:ext cx="12401550" cy="1014279"/>
          </a:xfrm>
        </p:spPr>
        <p:txBody>
          <a:bodyPr anchor="ctr">
            <a:normAutofit/>
          </a:bodyPr>
          <a:lstStyle>
            <a:lvl1pPr algn="l">
              <a:defRPr sz="3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289666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91331"/>
            <a:ext cx="12801600" cy="101427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10" name="Title 1"/>
          <p:cNvSpPr>
            <a:spLocks noGrp="1"/>
          </p:cNvSpPr>
          <p:nvPr>
            <p:ph type="ctrTitle" hasCustomPrompt="1"/>
          </p:nvPr>
        </p:nvSpPr>
        <p:spPr>
          <a:xfrm>
            <a:off x="200032" y="691331"/>
            <a:ext cx="12401550" cy="1014279"/>
          </a:xfrm>
        </p:spPr>
        <p:txBody>
          <a:bodyPr anchor="ctr">
            <a:normAutofit/>
          </a:bodyPr>
          <a:lstStyle>
            <a:lvl1pPr algn="l">
              <a:defRPr sz="3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783881"/>
            <a:ext cx="12801600" cy="4339534"/>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87176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10/18/2022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4686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677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8" y="3108960"/>
            <a:ext cx="9972358" cy="1896322"/>
          </a:xfrm>
        </p:spPr>
        <p:txBody>
          <a:bodyPr anchor="t"/>
          <a:lstStyle>
            <a:lvl1pPr marL="0" indent="0">
              <a:buNone/>
              <a:defRPr sz="3600">
                <a:solidFill>
                  <a:schemeClr val="tx2"/>
                </a:solidFill>
              </a:defRPr>
            </a:lvl1pPr>
            <a:lvl2pPr>
              <a:buNone/>
              <a:defRPr sz="2300">
                <a:solidFill>
                  <a:schemeClr val="tx1">
                    <a:tint val="75000"/>
                  </a:schemeClr>
                </a:solidFill>
              </a:defRPr>
            </a:lvl2pPr>
            <a:lvl3pPr>
              <a:buNone/>
              <a:defRPr sz="2100">
                <a:solidFill>
                  <a:schemeClr val="tx1">
                    <a:tint val="75000"/>
                  </a:schemeClr>
                </a:solidFill>
              </a:defRPr>
            </a:lvl3pPr>
            <a:lvl4pPr>
              <a:buNone/>
              <a:defRPr sz="1800">
                <a:solidFill>
                  <a:schemeClr val="tx1">
                    <a:tint val="75000"/>
                  </a:schemeClr>
                </a:solidFill>
              </a:defRPr>
            </a:lvl4pPr>
            <a:lvl5pPr>
              <a:buNone/>
              <a:defRPr sz="18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727200"/>
            <a:ext cx="128016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Rectangle 7"/>
          <p:cNvSpPr/>
          <p:nvPr/>
        </p:nvSpPr>
        <p:spPr>
          <a:xfrm>
            <a:off x="0" y="1813560"/>
            <a:ext cx="1813560" cy="112268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1920241" y="1813560"/>
            <a:ext cx="10881360" cy="112268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 name="Title 1"/>
          <p:cNvSpPr>
            <a:spLocks noGrp="1"/>
          </p:cNvSpPr>
          <p:nvPr>
            <p:ph type="title"/>
          </p:nvPr>
        </p:nvSpPr>
        <p:spPr>
          <a:xfrm>
            <a:off x="1920240" y="1813560"/>
            <a:ext cx="10668000" cy="1122680"/>
          </a:xfrm>
        </p:spPr>
        <p:txBody>
          <a:bodyPr/>
          <a:lstStyle>
            <a:lvl1pPr algn="l">
              <a:buNone/>
              <a:defRPr sz="57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37DAD4E-EBA8-4254-9196-603FBB27EDC1}" type="datetimeFigureOut">
              <a:rPr lang="en-US" smtClean="0"/>
              <a:t>10/18/2022</a:t>
            </a:fld>
            <a:endParaRPr lang="en-US" dirty="0"/>
          </a:p>
        </p:txBody>
      </p:sp>
      <p:sp>
        <p:nvSpPr>
          <p:cNvPr id="13" name="Slide Number Placeholder 12"/>
          <p:cNvSpPr>
            <a:spLocks noGrp="1"/>
          </p:cNvSpPr>
          <p:nvPr>
            <p:ph type="sldNum" sz="quarter" idx="11"/>
          </p:nvPr>
        </p:nvSpPr>
        <p:spPr>
          <a:xfrm>
            <a:off x="0" y="1986281"/>
            <a:ext cx="1813560" cy="795233"/>
          </a:xfrm>
        </p:spPr>
        <p:txBody>
          <a:bodyPr>
            <a:noAutofit/>
          </a:bodyPr>
          <a:lstStyle>
            <a:lvl1pPr>
              <a:defRPr sz="3100">
                <a:solidFill>
                  <a:srgbClr val="FFFFFF"/>
                </a:solidFill>
              </a:defRPr>
            </a:lvl1pPr>
          </a:lstStyle>
          <a:p>
            <a:fld id="{5E355906-6B5E-43F9-981D-8B8E1231FAA0}"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10/18/2022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1676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263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10/18/2022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861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10/18/2022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5148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7046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2007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D3C75-6D70-4FD7-87B7-DC9CAF4F308C}" type="datetimeFigureOut">
              <a:rPr lang="en-US">
                <a:solidFill>
                  <a:prstClr val="black">
                    <a:tint val="75000"/>
                  </a:prstClr>
                </a:solidFill>
              </a:rPr>
              <a:pPr/>
              <a:t>10/18/2022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30077-9000-4F27-A471-84AED9000D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37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10/18/2022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0577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356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10/18/2022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075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53440" y="1801509"/>
            <a:ext cx="5440680" cy="5181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782863" y="1801509"/>
            <a:ext cx="5440680" cy="5181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37DAD4E-EBA8-4254-9196-603FBB27EDC1}" type="datetimeFigureOut">
              <a:rPr lang="en-US" smtClean="0"/>
              <a:t>10/18/2022</a:t>
            </a:fld>
            <a:endParaRPr lang="en-US" dirty="0"/>
          </a:p>
        </p:txBody>
      </p:sp>
      <p:sp>
        <p:nvSpPr>
          <p:cNvPr id="10" name="Slide Number Placeholder 9"/>
          <p:cNvSpPr>
            <a:spLocks noGrp="1"/>
          </p:cNvSpPr>
          <p:nvPr>
            <p:ph type="sldNum" sz="quarter" idx="16"/>
          </p:nvPr>
        </p:nvSpPr>
        <p:spPr/>
        <p:txBody>
          <a:bodyPr rtlCol="0"/>
          <a:lstStyle/>
          <a:p>
            <a:fld id="{5E355906-6B5E-43F9-981D-8B8E1231FAA0}"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8800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10/18/2022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7070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10/18/2022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5264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2510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8111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10/18/2022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6183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5973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10/18/2022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4671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4995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10/18/2022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345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6763" y="309458"/>
            <a:ext cx="11414760" cy="98594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53440" y="2763520"/>
            <a:ext cx="5440680" cy="40589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720841" y="2763520"/>
            <a:ext cx="5440680" cy="40589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37DAD4E-EBA8-4254-9196-603FBB27EDC1}" type="datetimeFigureOut">
              <a:rPr lang="en-US" smtClean="0"/>
              <a:t>10/18/2022</a:t>
            </a:fld>
            <a:endParaRPr lang="en-US" dirty="0"/>
          </a:p>
        </p:txBody>
      </p:sp>
      <p:sp>
        <p:nvSpPr>
          <p:cNvPr id="12" name="Slide Number Placeholder 11"/>
          <p:cNvSpPr>
            <a:spLocks noGrp="1"/>
          </p:cNvSpPr>
          <p:nvPr>
            <p:ph type="sldNum" sz="quarter" idx="16"/>
          </p:nvPr>
        </p:nvSpPr>
        <p:spPr/>
        <p:txBody>
          <a:bodyPr rtlCol="0"/>
          <a:lstStyle/>
          <a:p>
            <a:fld id="{5E355906-6B5E-43F9-981D-8B8E1231FAA0}"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853440" y="1986280"/>
            <a:ext cx="5440680" cy="725424"/>
          </a:xfrm>
          <a:solidFill>
            <a:schemeClr val="accent2"/>
          </a:solidFill>
        </p:spPr>
        <p:txBody>
          <a:bodyPr rtlCol="0" anchor="ctr"/>
          <a:lstStyle>
            <a:lvl1pPr marL="0" indent="0">
              <a:buFontTx/>
              <a:buNone/>
              <a:defRPr sz="26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720841" y="1986280"/>
            <a:ext cx="5440680" cy="725424"/>
          </a:xfrm>
          <a:solidFill>
            <a:schemeClr val="accent4"/>
          </a:solidFill>
        </p:spPr>
        <p:txBody>
          <a:bodyPr rtlCol="0" anchor="ctr"/>
          <a:lstStyle>
            <a:lvl1pPr marL="0" indent="0">
              <a:buFontTx/>
              <a:buNone/>
              <a:defRPr sz="26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10/18/2022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997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8485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10/18/2022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2413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72011"/>
            <a:ext cx="9601200" cy="2705947"/>
          </a:xfrm>
        </p:spPr>
        <p:txBody>
          <a:bodyPr anchor="b"/>
          <a:lstStyle>
            <a:lvl1pPr algn="ctr">
              <a:defRPr sz="6300"/>
            </a:lvl1pPr>
          </a:lstStyle>
          <a:p>
            <a:r>
              <a:rPr lang="en-US"/>
              <a:t>Click to edit Master title style</a:t>
            </a:r>
          </a:p>
        </p:txBody>
      </p:sp>
      <p:sp>
        <p:nvSpPr>
          <p:cNvPr id="3" name="Subtitle 2"/>
          <p:cNvSpPr>
            <a:spLocks noGrp="1"/>
          </p:cNvSpPr>
          <p:nvPr>
            <p:ph type="subTitle" idx="1"/>
          </p:nvPr>
        </p:nvSpPr>
        <p:spPr>
          <a:xfrm>
            <a:off x="1600200" y="4082310"/>
            <a:ext cx="9601200" cy="1876530"/>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p>
        </p:txBody>
      </p:sp>
      <p:sp>
        <p:nvSpPr>
          <p:cNvPr id="4" name="Date Placeholder 3"/>
          <p:cNvSpPr>
            <a:spLocks noGrp="1"/>
          </p:cNvSpPr>
          <p:nvPr>
            <p:ph type="dt" sz="half" idx="10"/>
          </p:nvPr>
        </p:nvSpPr>
        <p:spPr/>
        <p:txBody>
          <a:bodyPr/>
          <a:lstStyle/>
          <a:p>
            <a:fld id="{C923EB4A-F133-4F86-8C26-B5C1D6E097B2}" type="datetime1">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1964523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A7DA7-03D2-436F-BA27-C73277F5F534}" type="datetime1">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2460712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1937704"/>
            <a:ext cx="11041380" cy="3233102"/>
          </a:xfrm>
        </p:spPr>
        <p:txBody>
          <a:bodyPr anchor="b"/>
          <a:lstStyle>
            <a:lvl1pPr>
              <a:defRPr sz="6300"/>
            </a:lvl1pPr>
          </a:lstStyle>
          <a:p>
            <a:r>
              <a:rPr lang="en-US"/>
              <a:t>Click to edit Master title style</a:t>
            </a:r>
          </a:p>
        </p:txBody>
      </p:sp>
      <p:sp>
        <p:nvSpPr>
          <p:cNvPr id="3" name="Text Placeholder 2"/>
          <p:cNvSpPr>
            <a:spLocks noGrp="1"/>
          </p:cNvSpPr>
          <p:nvPr>
            <p:ph type="body" idx="1"/>
          </p:nvPr>
        </p:nvSpPr>
        <p:spPr>
          <a:xfrm>
            <a:off x="873443" y="5201392"/>
            <a:ext cx="11041380" cy="1700212"/>
          </a:xfrm>
        </p:spPr>
        <p:txBody>
          <a:bodyPr/>
          <a:lstStyle>
            <a:lvl1pPr marL="0" indent="0">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F345B9-9311-444A-A309-D16CAF7E4128}" type="datetime1">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992756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0110" y="2069042"/>
            <a:ext cx="544068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80810" y="2069042"/>
            <a:ext cx="544068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4DDC9B-F7B2-4303-AA41-3B2C1AE31DC7}" type="datetime1">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152207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413809"/>
            <a:ext cx="11041380" cy="1502305"/>
          </a:xfrm>
        </p:spPr>
        <p:txBody>
          <a:bodyPr/>
          <a:lstStyle/>
          <a:p>
            <a:r>
              <a:rPr lang="en-US"/>
              <a:t>Click to edit Master title style</a:t>
            </a:r>
          </a:p>
        </p:txBody>
      </p:sp>
      <p:sp>
        <p:nvSpPr>
          <p:cNvPr id="3" name="Text Placeholder 2"/>
          <p:cNvSpPr>
            <a:spLocks noGrp="1"/>
          </p:cNvSpPr>
          <p:nvPr>
            <p:ph type="body" idx="1"/>
          </p:nvPr>
        </p:nvSpPr>
        <p:spPr>
          <a:xfrm>
            <a:off x="881778" y="1905318"/>
            <a:ext cx="5415676" cy="933767"/>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Edit Master text styles</a:t>
            </a:r>
          </a:p>
        </p:txBody>
      </p:sp>
      <p:sp>
        <p:nvSpPr>
          <p:cNvPr id="4" name="Content Placeholder 3"/>
          <p:cNvSpPr>
            <a:spLocks noGrp="1"/>
          </p:cNvSpPr>
          <p:nvPr>
            <p:ph sz="half" idx="2"/>
          </p:nvPr>
        </p:nvSpPr>
        <p:spPr>
          <a:xfrm>
            <a:off x="881778" y="2839085"/>
            <a:ext cx="5415676"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0810" y="1905318"/>
            <a:ext cx="5442347" cy="933767"/>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Edit Master text styles</a:t>
            </a:r>
          </a:p>
        </p:txBody>
      </p:sp>
      <p:sp>
        <p:nvSpPr>
          <p:cNvPr id="6" name="Content Placeholder 5"/>
          <p:cNvSpPr>
            <a:spLocks noGrp="1"/>
          </p:cNvSpPr>
          <p:nvPr>
            <p:ph sz="quarter" idx="4"/>
          </p:nvPr>
        </p:nvSpPr>
        <p:spPr>
          <a:xfrm>
            <a:off x="6480810" y="2839085"/>
            <a:ext cx="5442347"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F26B1-8527-4684-B377-D3B51C756702}" type="datetime1">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323259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7718EC-1D4E-4B19-8841-911BE81FAF93}" type="datetime1">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51468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333E3-148F-4198-9846-482A0FF31C18}" type="datetime1">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261829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7DAD4E-EBA8-4254-9196-603FBB27EDC1}" type="datetimeFigureOut">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518160"/>
            <a:ext cx="4128849" cy="1813560"/>
          </a:xfrm>
        </p:spPr>
        <p:txBody>
          <a:bodyPr anchor="b"/>
          <a:lstStyle>
            <a:lvl1pPr>
              <a:defRPr sz="3360"/>
            </a:lvl1pPr>
          </a:lstStyle>
          <a:p>
            <a:r>
              <a:rPr lang="en-US"/>
              <a:t>Click to edit Master title style</a:t>
            </a:r>
          </a:p>
        </p:txBody>
      </p:sp>
      <p:sp>
        <p:nvSpPr>
          <p:cNvPr id="3" name="Content Placeholder 2"/>
          <p:cNvSpPr>
            <a:spLocks noGrp="1"/>
          </p:cNvSpPr>
          <p:nvPr>
            <p:ph idx="1"/>
          </p:nvPr>
        </p:nvSpPr>
        <p:spPr>
          <a:xfrm>
            <a:off x="5442347" y="1119082"/>
            <a:ext cx="6480810" cy="5523442"/>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1778" y="2331720"/>
            <a:ext cx="4128849" cy="4319800"/>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Edit Master text styles</a:t>
            </a:r>
          </a:p>
        </p:txBody>
      </p:sp>
      <p:sp>
        <p:nvSpPr>
          <p:cNvPr id="5" name="Date Placeholder 4"/>
          <p:cNvSpPr>
            <a:spLocks noGrp="1"/>
          </p:cNvSpPr>
          <p:nvPr>
            <p:ph type="dt" sz="half" idx="10"/>
          </p:nvPr>
        </p:nvSpPr>
        <p:spPr/>
        <p:txBody>
          <a:bodyPr/>
          <a:lstStyle/>
          <a:p>
            <a:fld id="{40DA247A-29DC-40A8-8799-CB9A648A55E1}" type="datetime1">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3827140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518160"/>
            <a:ext cx="4128849" cy="1813560"/>
          </a:xfrm>
        </p:spPr>
        <p:txBody>
          <a:bodyPr anchor="b"/>
          <a:lstStyle>
            <a:lvl1pPr>
              <a:defRPr sz="3360"/>
            </a:lvl1pPr>
          </a:lstStyle>
          <a:p>
            <a:r>
              <a:rPr lang="en-US"/>
              <a:t>Click to edit Master title style</a:t>
            </a:r>
          </a:p>
        </p:txBody>
      </p:sp>
      <p:sp>
        <p:nvSpPr>
          <p:cNvPr id="3" name="Picture Placeholder 2"/>
          <p:cNvSpPr>
            <a:spLocks noGrp="1"/>
          </p:cNvSpPr>
          <p:nvPr>
            <p:ph type="pic" idx="1"/>
          </p:nvPr>
        </p:nvSpPr>
        <p:spPr>
          <a:xfrm>
            <a:off x="5442347" y="1119082"/>
            <a:ext cx="6480810" cy="5523442"/>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endParaRPr lang="en-US"/>
          </a:p>
        </p:txBody>
      </p:sp>
      <p:sp>
        <p:nvSpPr>
          <p:cNvPr id="4" name="Text Placeholder 3"/>
          <p:cNvSpPr>
            <a:spLocks noGrp="1"/>
          </p:cNvSpPr>
          <p:nvPr>
            <p:ph type="body" sz="half" idx="2"/>
          </p:nvPr>
        </p:nvSpPr>
        <p:spPr>
          <a:xfrm>
            <a:off x="881778" y="2331720"/>
            <a:ext cx="4128849" cy="4319800"/>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Edit Master text styles</a:t>
            </a:r>
          </a:p>
        </p:txBody>
      </p:sp>
      <p:sp>
        <p:nvSpPr>
          <p:cNvPr id="5" name="Date Placeholder 4"/>
          <p:cNvSpPr>
            <a:spLocks noGrp="1"/>
          </p:cNvSpPr>
          <p:nvPr>
            <p:ph type="dt" sz="half" idx="10"/>
          </p:nvPr>
        </p:nvSpPr>
        <p:spPr/>
        <p:txBody>
          <a:bodyPr/>
          <a:lstStyle/>
          <a:p>
            <a:fld id="{15322BFC-6A1A-40D9-9D32-E0F8F13D3312}" type="datetime1">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841729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8A165-1857-4CD6-8284-3B9C9B70E35E}" type="datetime1">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362849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413808"/>
            <a:ext cx="2760345"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0110" y="413808"/>
            <a:ext cx="8121015"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34A81-765E-4F46-B9F5-C8C1F13F4EF5}" type="datetime1">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71D02-2FC4-4191-88B1-58AA2E51AC1B}" type="slidenum">
              <a:rPr lang="en-US" smtClean="0"/>
              <a:t>‹#›</a:t>
            </a:fld>
            <a:endParaRPr lang="en-US"/>
          </a:p>
        </p:txBody>
      </p:sp>
    </p:spTree>
    <p:extLst>
      <p:ext uri="{BB962C8B-B14F-4D97-AF65-F5344CB8AC3E}">
        <p14:creationId xmlns:p14="http://schemas.microsoft.com/office/powerpoint/2010/main" val="2110532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399778" y="7203865"/>
            <a:ext cx="761741" cy="413808"/>
          </a:xfrm>
          <a:prstGeom prst="rect">
            <a:avLst/>
          </a:prstGeom>
        </p:spPr>
        <p:txBody>
          <a:bodyPr/>
          <a:lstStyle>
            <a:lvl1pPr algn="r">
              <a:defRPr sz="1260">
                <a:solidFill>
                  <a:schemeClr val="tx1">
                    <a:lumMod val="75000"/>
                    <a:lumOff val="25000"/>
                  </a:schemeClr>
                </a:solidFill>
                <a:latin typeface="Helvetica"/>
              </a:defRPr>
            </a:lvl1pPr>
          </a:lstStyle>
          <a:p>
            <a:fld id="{2985A7AB-62D5-BB49-9143-B22354004447}" type="slidenum">
              <a:rPr lang="en-US" smtClean="0"/>
              <a:pPr/>
              <a:t>‹#›</a:t>
            </a:fld>
            <a:endParaRPr lang="en-US" dirty="0"/>
          </a:p>
        </p:txBody>
      </p:sp>
    </p:spTree>
    <p:extLst>
      <p:ext uri="{BB962C8B-B14F-4D97-AF65-F5344CB8AC3E}">
        <p14:creationId xmlns:p14="http://schemas.microsoft.com/office/powerpoint/2010/main" val="3542821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DAD4E-EBA8-4254-9196-603FBB27EDC1}" type="datetimeFigureOut">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 y="7081520"/>
            <a:ext cx="746760" cy="431800"/>
          </a:xfrm>
        </p:spPr>
        <p:txBody>
          <a:bodyPr/>
          <a:lstStyle>
            <a:lvl1pPr>
              <a:defRPr>
                <a:solidFill>
                  <a:schemeClr val="tx2"/>
                </a:solidFill>
              </a:defRPr>
            </a:lvl1pPr>
          </a:lstStyle>
          <a:p>
            <a:fld id="{5E355906-6B5E-43F9-981D-8B8E1231FAA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3443" y="309458"/>
            <a:ext cx="11308080" cy="985943"/>
          </a:xfrm>
        </p:spPr>
        <p:txBody>
          <a:bodyPr anchor="ctr"/>
          <a:lstStyle>
            <a:lvl1pPr algn="l">
              <a:buNone/>
              <a:defRPr sz="5700" b="0"/>
            </a:lvl1pPr>
          </a:lstStyle>
          <a:p>
            <a:r>
              <a:rPr kumimoji="0" lang="en-US"/>
              <a:t>Click to edit Master title style</a:t>
            </a:r>
          </a:p>
        </p:txBody>
      </p:sp>
      <p:sp>
        <p:nvSpPr>
          <p:cNvPr id="5" name="Date Placeholder 4"/>
          <p:cNvSpPr>
            <a:spLocks noGrp="1"/>
          </p:cNvSpPr>
          <p:nvPr>
            <p:ph type="dt" sz="half" idx="10"/>
          </p:nvPr>
        </p:nvSpPr>
        <p:spPr/>
        <p:txBody>
          <a:bodyPr/>
          <a:lstStyle/>
          <a:p>
            <a:fld id="{737DAD4E-EBA8-4254-9196-603FBB27EDC1}"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
        <p:nvSpPr>
          <p:cNvPr id="3" name="Text Placeholder 2"/>
          <p:cNvSpPr>
            <a:spLocks noGrp="1"/>
          </p:cNvSpPr>
          <p:nvPr>
            <p:ph type="body" idx="2"/>
          </p:nvPr>
        </p:nvSpPr>
        <p:spPr>
          <a:xfrm>
            <a:off x="853440" y="1986280"/>
            <a:ext cx="2240280" cy="492252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75976" tIns="234634" rIns="175976" bIns="117318"/>
          <a:lstStyle>
            <a:lvl1pPr marL="0" indent="0">
              <a:spcAft>
                <a:spcPts val="1286"/>
              </a:spcAft>
              <a:buNone/>
              <a:defRPr sz="2300"/>
            </a:lvl1pPr>
            <a:lvl2pPr>
              <a:buNone/>
              <a:defRPr sz="1500"/>
            </a:lvl2pPr>
            <a:lvl3pPr>
              <a:buNone/>
              <a:defRPr sz="1300"/>
            </a:lvl3pPr>
            <a:lvl4pPr>
              <a:buNone/>
              <a:defRPr sz="1200"/>
            </a:lvl4pPr>
            <a:lvl5pPr>
              <a:buNone/>
              <a:defRPr sz="12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307080" y="1986280"/>
            <a:ext cx="8961120" cy="500888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40280" y="6217920"/>
            <a:ext cx="10241280" cy="777240"/>
          </a:xfrm>
        </p:spPr>
        <p:txBody>
          <a:bodyPr/>
          <a:lstStyle>
            <a:lvl1pPr marL="0" indent="0">
              <a:buFontTx/>
              <a:buNone/>
              <a:defRPr sz="2200"/>
            </a:lvl1pPr>
            <a:lvl2pPr>
              <a:buFontTx/>
              <a:buNone/>
              <a:defRPr sz="1500"/>
            </a:lvl2pPr>
            <a:lvl3pPr>
              <a:buFontTx/>
              <a:buNone/>
              <a:defRPr sz="1300"/>
            </a:lvl3pPr>
            <a:lvl4pPr>
              <a:buFontTx/>
              <a:buNone/>
              <a:defRPr sz="1200"/>
            </a:lvl4pPr>
            <a:lvl5pPr>
              <a:buFontTx/>
              <a:buNone/>
              <a:defRPr sz="1200"/>
            </a:lvl5pPr>
          </a:lstStyle>
          <a:p>
            <a:pPr lvl="0" eaLnBrk="1" latinLnBrk="0" hangingPunct="1"/>
            <a:r>
              <a:rPr kumimoji="0" lang="en-US"/>
              <a:t>Click to edit Master text styles</a:t>
            </a:r>
          </a:p>
        </p:txBody>
      </p:sp>
      <p:sp>
        <p:nvSpPr>
          <p:cNvPr id="8" name="Rectangle 7"/>
          <p:cNvSpPr/>
          <p:nvPr/>
        </p:nvSpPr>
        <p:spPr bwMode="white">
          <a:xfrm>
            <a:off x="-12802" y="5181600"/>
            <a:ext cx="12801600" cy="10052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12802" y="5285232"/>
            <a:ext cx="2048256" cy="8083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0" name="Rectangle 9"/>
          <p:cNvSpPr/>
          <p:nvPr/>
        </p:nvSpPr>
        <p:spPr>
          <a:xfrm>
            <a:off x="2163470" y="5274869"/>
            <a:ext cx="10638130" cy="8083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 name="Title 1"/>
          <p:cNvSpPr>
            <a:spLocks noGrp="1"/>
          </p:cNvSpPr>
          <p:nvPr>
            <p:ph type="title"/>
          </p:nvPr>
        </p:nvSpPr>
        <p:spPr>
          <a:xfrm>
            <a:off x="2240280" y="5267960"/>
            <a:ext cx="10241280" cy="777240"/>
          </a:xfrm>
        </p:spPr>
        <p:txBody>
          <a:bodyPr anchor="ctr"/>
          <a:lstStyle>
            <a:lvl1pPr algn="l">
              <a:buNone/>
              <a:defRPr sz="3600" b="0">
                <a:solidFill>
                  <a:srgbClr val="FFFFFF"/>
                </a:solidFill>
              </a:defRPr>
            </a:lvl1pPr>
          </a:lstStyle>
          <a:p>
            <a:r>
              <a:rPr kumimoji="0" lang="en-US"/>
              <a:t>Click to edit Master title style</a:t>
            </a:r>
          </a:p>
        </p:txBody>
      </p:sp>
      <p:sp>
        <p:nvSpPr>
          <p:cNvPr id="11" name="Rectangle 10"/>
          <p:cNvSpPr/>
          <p:nvPr/>
        </p:nvSpPr>
        <p:spPr bwMode="white">
          <a:xfrm>
            <a:off x="2026920" y="0"/>
            <a:ext cx="140818" cy="778276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2" name="Date Placeholder 11"/>
          <p:cNvSpPr>
            <a:spLocks noGrp="1"/>
          </p:cNvSpPr>
          <p:nvPr>
            <p:ph type="dt" sz="half" idx="10"/>
          </p:nvPr>
        </p:nvSpPr>
        <p:spPr>
          <a:xfrm>
            <a:off x="8747760" y="7081670"/>
            <a:ext cx="3733800" cy="413808"/>
          </a:xfrm>
        </p:spPr>
        <p:txBody>
          <a:bodyPr rtlCol="0"/>
          <a:lstStyle/>
          <a:p>
            <a:fld id="{737DAD4E-EBA8-4254-9196-603FBB27EDC1}" type="datetimeFigureOut">
              <a:rPr lang="en-US" smtClean="0"/>
              <a:t>10/18/2022</a:t>
            </a:fld>
            <a:endParaRPr lang="en-US" dirty="0"/>
          </a:p>
        </p:txBody>
      </p:sp>
      <p:sp>
        <p:nvSpPr>
          <p:cNvPr id="13" name="Slide Number Placeholder 12"/>
          <p:cNvSpPr>
            <a:spLocks noGrp="1"/>
          </p:cNvSpPr>
          <p:nvPr>
            <p:ph type="sldNum" sz="quarter" idx="11"/>
          </p:nvPr>
        </p:nvSpPr>
        <p:spPr>
          <a:xfrm>
            <a:off x="0" y="5289550"/>
            <a:ext cx="2026920" cy="752055"/>
          </a:xfrm>
        </p:spPr>
        <p:txBody>
          <a:bodyPr rtlCol="0"/>
          <a:lstStyle>
            <a:lvl1pPr>
              <a:defRPr sz="3600"/>
            </a:lvl1pPr>
          </a:lstStyle>
          <a:p>
            <a:fld id="{5E355906-6B5E-43F9-981D-8B8E1231FAA0}" type="slidenum">
              <a:rPr lang="en-US" smtClean="0"/>
              <a:t>‹#›</a:t>
            </a:fld>
            <a:endParaRPr lang="en-US" dirty="0"/>
          </a:p>
        </p:txBody>
      </p:sp>
      <p:sp>
        <p:nvSpPr>
          <p:cNvPr id="14" name="Footer Placeholder 13"/>
          <p:cNvSpPr>
            <a:spLocks noGrp="1"/>
          </p:cNvSpPr>
          <p:nvPr>
            <p:ph type="ftr" sz="quarter" idx="12"/>
          </p:nvPr>
        </p:nvSpPr>
        <p:spPr>
          <a:xfrm>
            <a:off x="2240280" y="7081449"/>
            <a:ext cx="6400800" cy="413808"/>
          </a:xfrm>
        </p:spPr>
        <p:txBody>
          <a:bodyPr rtlCol="0"/>
          <a:lstStyle/>
          <a:p>
            <a:endParaRPr lang="en-US" dirty="0"/>
          </a:p>
        </p:txBody>
      </p:sp>
      <p:sp>
        <p:nvSpPr>
          <p:cNvPr id="3" name="Picture Placeholder 2"/>
          <p:cNvSpPr>
            <a:spLocks noGrp="1"/>
          </p:cNvSpPr>
          <p:nvPr>
            <p:ph type="pic" idx="1"/>
          </p:nvPr>
        </p:nvSpPr>
        <p:spPr>
          <a:xfrm>
            <a:off x="2184806" y="0"/>
            <a:ext cx="10616794" cy="5178146"/>
          </a:xfrm>
          <a:solidFill>
            <a:schemeClr val="accent1">
              <a:tint val="40000"/>
            </a:schemeClr>
          </a:solidFill>
          <a:ln>
            <a:noFill/>
          </a:ln>
        </p:spPr>
        <p:txBody>
          <a:bodyPr/>
          <a:lstStyle>
            <a:lvl1pPr marL="0" indent="0">
              <a:buNone/>
              <a:defRPr sz="41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5.emf"/><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5.emf"/><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5.emf"/><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53440" y="259080"/>
            <a:ext cx="11414760" cy="1122680"/>
          </a:xfrm>
          <a:prstGeom prst="rect">
            <a:avLst/>
          </a:prstGeom>
        </p:spPr>
        <p:txBody>
          <a:bodyPr vert="horz" lIns="117318" tIns="58660" rIns="117318" bIns="58660" anchor="ctr">
            <a:normAutofit/>
          </a:bodyPr>
          <a:lstStyle/>
          <a:p>
            <a:r>
              <a:rPr kumimoji="0" lang="en-US"/>
              <a:t>Click to edit Master title style</a:t>
            </a:r>
          </a:p>
        </p:txBody>
      </p:sp>
      <p:sp>
        <p:nvSpPr>
          <p:cNvPr id="13" name="Text Placeholder 12"/>
          <p:cNvSpPr>
            <a:spLocks noGrp="1"/>
          </p:cNvSpPr>
          <p:nvPr>
            <p:ph type="body" idx="1"/>
          </p:nvPr>
        </p:nvSpPr>
        <p:spPr>
          <a:xfrm>
            <a:off x="857709" y="1813560"/>
            <a:ext cx="11414760" cy="5129784"/>
          </a:xfrm>
          <a:prstGeom prst="rect">
            <a:avLst/>
          </a:prstGeom>
        </p:spPr>
        <p:txBody>
          <a:bodyPr vert="horz" lIns="117318" tIns="58660" rIns="117318" bIns="5866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7081670"/>
            <a:ext cx="3733800" cy="413808"/>
          </a:xfrm>
          <a:prstGeom prst="rect">
            <a:avLst/>
          </a:prstGeom>
        </p:spPr>
        <p:txBody>
          <a:bodyPr vert="horz" lIns="117318" tIns="58660" rIns="117318" bIns="58660" anchor="ctr" anchorCtr="0"/>
          <a:lstStyle>
            <a:lvl1pPr algn="l" eaLnBrk="1" latinLnBrk="0" hangingPunct="1">
              <a:defRPr kumimoji="0" sz="1800">
                <a:solidFill>
                  <a:schemeClr val="tx2"/>
                </a:solidFill>
              </a:defRPr>
            </a:lvl1pPr>
          </a:lstStyle>
          <a:p>
            <a:fld id="{737DAD4E-EBA8-4254-9196-603FBB27EDC1}" type="datetimeFigureOut">
              <a:rPr lang="en-US" smtClean="0"/>
              <a:t>10/18/2022</a:t>
            </a:fld>
            <a:endParaRPr lang="en-US" dirty="0"/>
          </a:p>
        </p:txBody>
      </p:sp>
      <p:sp>
        <p:nvSpPr>
          <p:cNvPr id="3" name="Footer Placeholder 2"/>
          <p:cNvSpPr>
            <a:spLocks noGrp="1"/>
          </p:cNvSpPr>
          <p:nvPr>
            <p:ph type="ftr" sz="quarter" idx="3"/>
          </p:nvPr>
        </p:nvSpPr>
        <p:spPr>
          <a:xfrm>
            <a:off x="853472" y="7081449"/>
            <a:ext cx="7589516" cy="413808"/>
          </a:xfrm>
          <a:prstGeom prst="rect">
            <a:avLst/>
          </a:prstGeom>
        </p:spPr>
        <p:txBody>
          <a:bodyPr vert="horz" lIns="117318" tIns="58660" rIns="117318" bIns="58660" anchor="ctr"/>
          <a:lstStyle>
            <a:lvl1pPr algn="r" eaLnBrk="1" latinLnBrk="0" hangingPunct="1">
              <a:defRPr kumimoji="0" sz="1800">
                <a:solidFill>
                  <a:schemeClr val="tx2"/>
                </a:solidFill>
              </a:defRPr>
            </a:lvl1pPr>
          </a:lstStyle>
          <a:p>
            <a:endParaRPr lang="en-US" dirty="0"/>
          </a:p>
        </p:txBody>
      </p:sp>
      <p:sp>
        <p:nvSpPr>
          <p:cNvPr id="7" name="Rectangle 6"/>
          <p:cNvSpPr/>
          <p:nvPr/>
        </p:nvSpPr>
        <p:spPr bwMode="white">
          <a:xfrm>
            <a:off x="0" y="1399032"/>
            <a:ext cx="12801600" cy="3627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Rectangle 7"/>
          <p:cNvSpPr/>
          <p:nvPr/>
        </p:nvSpPr>
        <p:spPr>
          <a:xfrm>
            <a:off x="1" y="1450848"/>
            <a:ext cx="746760" cy="25908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826771" y="1450848"/>
            <a:ext cx="11974830" cy="25908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 y="1441856"/>
            <a:ext cx="746760" cy="277073"/>
          </a:xfrm>
          <a:prstGeom prst="rect">
            <a:avLst/>
          </a:prstGeom>
        </p:spPr>
        <p:txBody>
          <a:bodyPr vert="horz" lIns="117318" tIns="58660" rIns="117318" bIns="58660" anchor="ctr" anchorCtr="0">
            <a:normAutofit/>
          </a:bodyPr>
          <a:lstStyle>
            <a:lvl1pPr algn="ctr" eaLnBrk="1" latinLnBrk="0" hangingPunct="1">
              <a:defRPr kumimoji="0" sz="1800" b="1">
                <a:solidFill>
                  <a:srgbClr val="FFFFFF"/>
                </a:solidFill>
              </a:defRPr>
            </a:lvl1pPr>
          </a:lstStyle>
          <a:p>
            <a:fld id="{5E355906-6B5E-43F9-981D-8B8E1231FAA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700" kern="1200">
          <a:solidFill>
            <a:schemeClr val="tx2"/>
          </a:solidFill>
          <a:latin typeface="+mj-lt"/>
          <a:ea typeface="+mj-ea"/>
          <a:cs typeface="+mj-cs"/>
        </a:defRPr>
      </a:lvl1pPr>
    </p:titleStyle>
    <p:bodyStyle>
      <a:lvl1pPr marL="410613" indent="-410613" algn="l" rtl="0" eaLnBrk="1" latinLnBrk="0" hangingPunct="1">
        <a:spcBef>
          <a:spcPts val="900"/>
        </a:spcBef>
        <a:buClr>
          <a:schemeClr val="accent2"/>
        </a:buClr>
        <a:buSzPct val="60000"/>
        <a:buFont typeface="Wingdings"/>
        <a:buChar char=""/>
        <a:defRPr kumimoji="0" sz="3700" kern="1200">
          <a:solidFill>
            <a:schemeClr val="tx1"/>
          </a:solidFill>
          <a:latin typeface="+mn-lt"/>
          <a:ea typeface="+mn-ea"/>
          <a:cs typeface="+mn-cs"/>
        </a:defRPr>
      </a:lvl1pPr>
      <a:lvl2pPr marL="821223" indent="-351953" algn="l" rtl="0" eaLnBrk="1" latinLnBrk="0" hangingPunct="1">
        <a:spcBef>
          <a:spcPts val="707"/>
        </a:spcBef>
        <a:buClr>
          <a:schemeClr val="accent1"/>
        </a:buClr>
        <a:buSzPct val="70000"/>
        <a:buFont typeface="Wingdings 2"/>
        <a:buChar char=""/>
        <a:defRPr kumimoji="0" sz="3300" kern="1200">
          <a:solidFill>
            <a:schemeClr val="tx1"/>
          </a:solidFill>
          <a:latin typeface="+mn-lt"/>
          <a:ea typeface="+mn-ea"/>
          <a:cs typeface="+mn-cs"/>
        </a:defRPr>
      </a:lvl2pPr>
      <a:lvl3pPr marL="1173170" indent="-293299" algn="l" rtl="0" eaLnBrk="1" latinLnBrk="0" hangingPunct="1">
        <a:spcBef>
          <a:spcPts val="643"/>
        </a:spcBef>
        <a:buClr>
          <a:schemeClr val="accent2"/>
        </a:buClr>
        <a:buSzPct val="75000"/>
        <a:buFont typeface="Wingdings"/>
        <a:buChar char=""/>
        <a:defRPr kumimoji="0" sz="3000" kern="1200">
          <a:solidFill>
            <a:schemeClr val="tx1"/>
          </a:solidFill>
          <a:latin typeface="+mn-lt"/>
          <a:ea typeface="+mn-ea"/>
          <a:cs typeface="+mn-cs"/>
        </a:defRPr>
      </a:lvl3pPr>
      <a:lvl4pPr marL="1759759" indent="-293299" algn="l" rtl="0" eaLnBrk="1" latinLnBrk="0" hangingPunct="1">
        <a:spcBef>
          <a:spcPts val="514"/>
        </a:spcBef>
        <a:buClr>
          <a:schemeClr val="accent3"/>
        </a:buClr>
        <a:buSzPct val="75000"/>
        <a:buFont typeface="Wingdings"/>
        <a:buChar char=""/>
        <a:defRPr kumimoji="0" sz="2600" kern="1200">
          <a:solidFill>
            <a:schemeClr val="tx1"/>
          </a:solidFill>
          <a:latin typeface="+mn-lt"/>
          <a:ea typeface="+mn-ea"/>
          <a:cs typeface="+mn-cs"/>
        </a:defRPr>
      </a:lvl4pPr>
      <a:lvl5pPr marL="2346343" indent="-293299" algn="l" rtl="0" eaLnBrk="1" latinLnBrk="0" hangingPunct="1">
        <a:spcBef>
          <a:spcPts val="514"/>
        </a:spcBef>
        <a:buClr>
          <a:schemeClr val="accent4"/>
        </a:buClr>
        <a:buSzPct val="65000"/>
        <a:buFont typeface="Wingdings"/>
        <a:buChar char=""/>
        <a:defRPr kumimoji="0" sz="2600" kern="1200">
          <a:solidFill>
            <a:schemeClr val="tx1"/>
          </a:solidFill>
          <a:latin typeface="+mn-lt"/>
          <a:ea typeface="+mn-ea"/>
          <a:cs typeface="+mn-cs"/>
        </a:defRPr>
      </a:lvl5pPr>
      <a:lvl6pPr marL="2698304" indent="-293299" algn="l" rtl="0" eaLnBrk="1" latinLnBrk="0" hangingPunct="1">
        <a:spcBef>
          <a:spcPct val="20000"/>
        </a:spcBef>
        <a:buClr>
          <a:schemeClr val="accent1"/>
        </a:buClr>
        <a:buFont typeface="Wingdings"/>
        <a:buChar char="§"/>
        <a:defRPr kumimoji="0" sz="2300" kern="1200" baseline="0">
          <a:solidFill>
            <a:schemeClr val="tx1"/>
          </a:solidFill>
          <a:latin typeface="+mn-lt"/>
          <a:ea typeface="+mn-ea"/>
          <a:cs typeface="+mn-cs"/>
        </a:defRPr>
      </a:lvl6pPr>
      <a:lvl7pPr marL="3050249" indent="-293299" algn="l" rtl="0" eaLnBrk="1" latinLnBrk="0" hangingPunct="1">
        <a:spcBef>
          <a:spcPct val="20000"/>
        </a:spcBef>
        <a:buClr>
          <a:schemeClr val="accent2"/>
        </a:buClr>
        <a:buFont typeface="Wingdings"/>
        <a:buChar char="§"/>
        <a:defRPr kumimoji="0" sz="2300" kern="1200" baseline="0">
          <a:solidFill>
            <a:schemeClr val="tx1"/>
          </a:solidFill>
          <a:latin typeface="+mn-lt"/>
          <a:ea typeface="+mn-ea"/>
          <a:cs typeface="+mn-cs"/>
        </a:defRPr>
      </a:lvl7pPr>
      <a:lvl8pPr marL="3402200" indent="-293299" algn="l" rtl="0" eaLnBrk="1" latinLnBrk="0" hangingPunct="1">
        <a:spcBef>
          <a:spcPct val="20000"/>
        </a:spcBef>
        <a:buClr>
          <a:schemeClr val="accent3"/>
        </a:buClr>
        <a:buFont typeface="Wingdings"/>
        <a:buChar char="§"/>
        <a:defRPr kumimoji="0" sz="2300" kern="1200" baseline="0">
          <a:solidFill>
            <a:schemeClr val="tx1"/>
          </a:solidFill>
          <a:latin typeface="+mn-lt"/>
          <a:ea typeface="+mn-ea"/>
          <a:cs typeface="+mn-cs"/>
        </a:defRPr>
      </a:lvl8pPr>
      <a:lvl9pPr marL="3754155" indent="-293299" algn="l" rtl="0" eaLnBrk="1" latinLnBrk="0" hangingPunct="1">
        <a:spcBef>
          <a:spcPct val="20000"/>
        </a:spcBef>
        <a:buClr>
          <a:schemeClr val="accent4"/>
        </a:buClr>
        <a:buFont typeface="Wingdings"/>
        <a:buChar char="§"/>
        <a:defRPr kumimoji="0" sz="23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86589" algn="l" rtl="0" eaLnBrk="1" latinLnBrk="0" hangingPunct="1">
        <a:defRPr kumimoji="0" kern="1200">
          <a:solidFill>
            <a:schemeClr val="tx1"/>
          </a:solidFill>
          <a:latin typeface="+mn-lt"/>
          <a:ea typeface="+mn-ea"/>
          <a:cs typeface="+mn-cs"/>
        </a:defRPr>
      </a:lvl2pPr>
      <a:lvl3pPr marL="1173170" algn="l" rtl="0" eaLnBrk="1" latinLnBrk="0" hangingPunct="1">
        <a:defRPr kumimoji="0" kern="1200">
          <a:solidFill>
            <a:schemeClr val="tx1"/>
          </a:solidFill>
          <a:latin typeface="+mn-lt"/>
          <a:ea typeface="+mn-ea"/>
          <a:cs typeface="+mn-cs"/>
        </a:defRPr>
      </a:lvl3pPr>
      <a:lvl4pPr marL="1759759" algn="l" rtl="0" eaLnBrk="1" latinLnBrk="0" hangingPunct="1">
        <a:defRPr kumimoji="0" kern="1200">
          <a:solidFill>
            <a:schemeClr val="tx1"/>
          </a:solidFill>
          <a:latin typeface="+mn-lt"/>
          <a:ea typeface="+mn-ea"/>
          <a:cs typeface="+mn-cs"/>
        </a:defRPr>
      </a:lvl4pPr>
      <a:lvl5pPr marL="2346343" algn="l" rtl="0" eaLnBrk="1" latinLnBrk="0" hangingPunct="1">
        <a:defRPr kumimoji="0" kern="1200">
          <a:solidFill>
            <a:schemeClr val="tx1"/>
          </a:solidFill>
          <a:latin typeface="+mn-lt"/>
          <a:ea typeface="+mn-ea"/>
          <a:cs typeface="+mn-cs"/>
        </a:defRPr>
      </a:lvl5pPr>
      <a:lvl6pPr marL="2932931" algn="l" rtl="0" eaLnBrk="1" latinLnBrk="0" hangingPunct="1">
        <a:defRPr kumimoji="0" kern="1200">
          <a:solidFill>
            <a:schemeClr val="tx1"/>
          </a:solidFill>
          <a:latin typeface="+mn-lt"/>
          <a:ea typeface="+mn-ea"/>
          <a:cs typeface="+mn-cs"/>
        </a:defRPr>
      </a:lvl6pPr>
      <a:lvl7pPr marL="3519515" algn="l" rtl="0" eaLnBrk="1" latinLnBrk="0" hangingPunct="1">
        <a:defRPr kumimoji="0" kern="1200">
          <a:solidFill>
            <a:schemeClr val="tx1"/>
          </a:solidFill>
          <a:latin typeface="+mn-lt"/>
          <a:ea typeface="+mn-ea"/>
          <a:cs typeface="+mn-cs"/>
        </a:defRPr>
      </a:lvl7pPr>
      <a:lvl8pPr marL="4106104" algn="l" rtl="0" eaLnBrk="1" latinLnBrk="0" hangingPunct="1">
        <a:defRPr kumimoji="0" kern="1200">
          <a:solidFill>
            <a:schemeClr val="tx1"/>
          </a:solidFill>
          <a:latin typeface="+mn-lt"/>
          <a:ea typeface="+mn-ea"/>
          <a:cs typeface="+mn-cs"/>
        </a:defRPr>
      </a:lvl8pPr>
      <a:lvl9pPr marL="4692687"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413836"/>
            <a:ext cx="11041380" cy="1502305"/>
          </a:xfrm>
          <a:prstGeom prst="rect">
            <a:avLst/>
          </a:prstGeom>
        </p:spPr>
        <p:txBody>
          <a:bodyPr vert="horz" lIns="117318" tIns="58660" rIns="117318" bIns="58660" rtlCol="0" anchor="ctr">
            <a:normAutofit/>
          </a:bodyPr>
          <a:lstStyle/>
          <a:p>
            <a:r>
              <a:rPr lang="en-US"/>
              <a:t>Click to edit Master title style</a:t>
            </a:r>
          </a:p>
        </p:txBody>
      </p:sp>
      <p:sp>
        <p:nvSpPr>
          <p:cNvPr id="3" name="Text Placeholder 2"/>
          <p:cNvSpPr>
            <a:spLocks noGrp="1"/>
          </p:cNvSpPr>
          <p:nvPr>
            <p:ph type="body" idx="1"/>
          </p:nvPr>
        </p:nvSpPr>
        <p:spPr>
          <a:xfrm>
            <a:off x="880110" y="2069042"/>
            <a:ext cx="11041380" cy="4931516"/>
          </a:xfrm>
          <a:prstGeom prst="rect">
            <a:avLst/>
          </a:prstGeom>
        </p:spPr>
        <p:txBody>
          <a:bodyPr vert="horz" lIns="117318" tIns="58660" rIns="117318" bIns="58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110" y="7204013"/>
            <a:ext cx="2880360" cy="413808"/>
          </a:xfrm>
          <a:prstGeom prst="rect">
            <a:avLst/>
          </a:prstGeom>
        </p:spPr>
        <p:txBody>
          <a:bodyPr vert="horz" lIns="117318" tIns="58660" rIns="117318" bIns="5866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240530" y="7204013"/>
            <a:ext cx="4320540" cy="413808"/>
          </a:xfrm>
          <a:prstGeom prst="rect">
            <a:avLst/>
          </a:prstGeom>
        </p:spPr>
        <p:txBody>
          <a:bodyPr vert="horz" lIns="117318" tIns="58660" rIns="117318" bIns="5866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041130" y="7204013"/>
            <a:ext cx="2880360" cy="413808"/>
          </a:xfrm>
          <a:prstGeom prst="rect">
            <a:avLst/>
          </a:prstGeom>
        </p:spPr>
        <p:txBody>
          <a:bodyPr vert="horz" lIns="117318" tIns="58660" rIns="117318" bIns="58660" rtlCol="0" anchor="ctr"/>
          <a:lstStyle>
            <a:lvl1pPr algn="r">
              <a:defRPr sz="12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3837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hf hdr="0" ftr="0" dt="0"/>
  <p:txStyles>
    <p:titleStyle>
      <a:lvl1pPr algn="l" defTabSz="879878"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9970" indent="-219970" algn="l" defTabSz="879878" rtl="0" eaLnBrk="1" latinLnBrk="0" hangingPunct="1">
        <a:lnSpc>
          <a:spcPct val="90000"/>
        </a:lnSpc>
        <a:spcBef>
          <a:spcPts val="964"/>
        </a:spcBef>
        <a:buFont typeface="Arial" panose="020B0604020202020204" pitchFamily="34" charset="0"/>
        <a:buChar char="•"/>
        <a:defRPr sz="2700" kern="1200">
          <a:solidFill>
            <a:schemeClr val="tx1"/>
          </a:solidFill>
          <a:latin typeface="+mn-lt"/>
          <a:ea typeface="+mn-ea"/>
          <a:cs typeface="+mn-cs"/>
        </a:defRPr>
      </a:lvl1pPr>
      <a:lvl2pPr marL="659911" indent="-219970" algn="l" defTabSz="879878" rtl="0" eaLnBrk="1" latinLnBrk="0" hangingPunct="1">
        <a:lnSpc>
          <a:spcPct val="90000"/>
        </a:lnSpc>
        <a:spcBef>
          <a:spcPts val="482"/>
        </a:spcBef>
        <a:buFont typeface="Arial" panose="020B0604020202020204" pitchFamily="34" charset="0"/>
        <a:buChar char="•"/>
        <a:defRPr sz="2300" kern="1200">
          <a:solidFill>
            <a:schemeClr val="tx1"/>
          </a:solidFill>
          <a:latin typeface="+mn-lt"/>
          <a:ea typeface="+mn-ea"/>
          <a:cs typeface="+mn-cs"/>
        </a:defRPr>
      </a:lvl2pPr>
      <a:lvl3pPr marL="1099849" indent="-219970" algn="l" defTabSz="879878" rtl="0" eaLnBrk="1" latinLnBrk="0" hangingPunct="1">
        <a:lnSpc>
          <a:spcPct val="90000"/>
        </a:lnSpc>
        <a:spcBef>
          <a:spcPts val="482"/>
        </a:spcBef>
        <a:buFont typeface="Arial" panose="020B0604020202020204" pitchFamily="34" charset="0"/>
        <a:buChar char="•"/>
        <a:defRPr sz="1900" kern="1200">
          <a:solidFill>
            <a:schemeClr val="tx1"/>
          </a:solidFill>
          <a:latin typeface="+mn-lt"/>
          <a:ea typeface="+mn-ea"/>
          <a:cs typeface="+mn-cs"/>
        </a:defRPr>
      </a:lvl3pPr>
      <a:lvl4pPr marL="1539793"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4pPr>
      <a:lvl5pPr marL="1979730"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5pPr>
      <a:lvl6pPr marL="2419669"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6pPr>
      <a:lvl7pPr marL="2859608"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7pPr>
      <a:lvl8pPr marL="3299546"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8pPr>
      <a:lvl9pPr marL="3739483"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9878" rtl="0" eaLnBrk="1" latinLnBrk="0" hangingPunct="1">
        <a:defRPr sz="1700" kern="1200">
          <a:solidFill>
            <a:schemeClr val="tx1"/>
          </a:solidFill>
          <a:latin typeface="+mn-lt"/>
          <a:ea typeface="+mn-ea"/>
          <a:cs typeface="+mn-cs"/>
        </a:defRPr>
      </a:lvl1pPr>
      <a:lvl2pPr marL="439940" algn="l" defTabSz="879878" rtl="0" eaLnBrk="1" latinLnBrk="0" hangingPunct="1">
        <a:defRPr sz="1700" kern="1200">
          <a:solidFill>
            <a:schemeClr val="tx1"/>
          </a:solidFill>
          <a:latin typeface="+mn-lt"/>
          <a:ea typeface="+mn-ea"/>
          <a:cs typeface="+mn-cs"/>
        </a:defRPr>
      </a:lvl2pPr>
      <a:lvl3pPr marL="879878" algn="l" defTabSz="879878" rtl="0" eaLnBrk="1" latinLnBrk="0" hangingPunct="1">
        <a:defRPr sz="1700" kern="1200">
          <a:solidFill>
            <a:schemeClr val="tx1"/>
          </a:solidFill>
          <a:latin typeface="+mn-lt"/>
          <a:ea typeface="+mn-ea"/>
          <a:cs typeface="+mn-cs"/>
        </a:defRPr>
      </a:lvl3pPr>
      <a:lvl4pPr marL="1319820" algn="l" defTabSz="879878" rtl="0" eaLnBrk="1" latinLnBrk="0" hangingPunct="1">
        <a:defRPr sz="1700" kern="1200">
          <a:solidFill>
            <a:schemeClr val="tx1"/>
          </a:solidFill>
          <a:latin typeface="+mn-lt"/>
          <a:ea typeface="+mn-ea"/>
          <a:cs typeface="+mn-cs"/>
        </a:defRPr>
      </a:lvl4pPr>
      <a:lvl5pPr marL="1759759" algn="l" defTabSz="879878" rtl="0" eaLnBrk="1" latinLnBrk="0" hangingPunct="1">
        <a:defRPr sz="1700" kern="1200">
          <a:solidFill>
            <a:schemeClr val="tx1"/>
          </a:solidFill>
          <a:latin typeface="+mn-lt"/>
          <a:ea typeface="+mn-ea"/>
          <a:cs typeface="+mn-cs"/>
        </a:defRPr>
      </a:lvl5pPr>
      <a:lvl6pPr marL="2199695" algn="l" defTabSz="879878" rtl="0" eaLnBrk="1" latinLnBrk="0" hangingPunct="1">
        <a:defRPr sz="1700" kern="1200">
          <a:solidFill>
            <a:schemeClr val="tx1"/>
          </a:solidFill>
          <a:latin typeface="+mn-lt"/>
          <a:ea typeface="+mn-ea"/>
          <a:cs typeface="+mn-cs"/>
        </a:defRPr>
      </a:lvl6pPr>
      <a:lvl7pPr marL="2639636" algn="l" defTabSz="879878" rtl="0" eaLnBrk="1" latinLnBrk="0" hangingPunct="1">
        <a:defRPr sz="1700" kern="1200">
          <a:solidFill>
            <a:schemeClr val="tx1"/>
          </a:solidFill>
          <a:latin typeface="+mn-lt"/>
          <a:ea typeface="+mn-ea"/>
          <a:cs typeface="+mn-cs"/>
        </a:defRPr>
      </a:lvl7pPr>
      <a:lvl8pPr marL="3079581" algn="l" defTabSz="879878" rtl="0" eaLnBrk="1" latinLnBrk="0" hangingPunct="1">
        <a:defRPr sz="1700" kern="1200">
          <a:solidFill>
            <a:schemeClr val="tx1"/>
          </a:solidFill>
          <a:latin typeface="+mn-lt"/>
          <a:ea typeface="+mn-ea"/>
          <a:cs typeface="+mn-cs"/>
        </a:defRPr>
      </a:lvl8pPr>
      <a:lvl9pPr marL="3519515" algn="l" defTabSz="879878"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10/18/2022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35106110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10/18/2022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27959562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10/18/2022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29525693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413809"/>
            <a:ext cx="1104138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0110" y="2069042"/>
            <a:ext cx="1104138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110" y="7203864"/>
            <a:ext cx="2880360" cy="413808"/>
          </a:xfrm>
          <a:prstGeom prst="rect">
            <a:avLst/>
          </a:prstGeom>
        </p:spPr>
        <p:txBody>
          <a:bodyPr vert="horz" lIns="91440" tIns="45720" rIns="91440" bIns="45720" rtlCol="0" anchor="ctr"/>
          <a:lstStyle>
            <a:lvl1pPr algn="l">
              <a:defRPr sz="1260">
                <a:solidFill>
                  <a:schemeClr val="tx1">
                    <a:tint val="75000"/>
                  </a:schemeClr>
                </a:solidFill>
              </a:defRPr>
            </a:lvl1pPr>
          </a:lstStyle>
          <a:p>
            <a:fld id="{B834297E-F545-4D10-9A3E-7458D750A787}" type="datetime1">
              <a:rPr lang="en-US" smtClean="0"/>
              <a:t>10/18/2022</a:t>
            </a:fld>
            <a:endParaRPr lang="en-US"/>
          </a:p>
        </p:txBody>
      </p:sp>
      <p:sp>
        <p:nvSpPr>
          <p:cNvPr id="5" name="Footer Placeholder 4"/>
          <p:cNvSpPr>
            <a:spLocks noGrp="1"/>
          </p:cNvSpPr>
          <p:nvPr>
            <p:ph type="ftr" sz="quarter" idx="3"/>
          </p:nvPr>
        </p:nvSpPr>
        <p:spPr>
          <a:xfrm>
            <a:off x="4240530" y="7203864"/>
            <a:ext cx="4320540" cy="413808"/>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7203864"/>
            <a:ext cx="2880360" cy="413808"/>
          </a:xfrm>
          <a:prstGeom prst="rect">
            <a:avLst/>
          </a:prstGeom>
        </p:spPr>
        <p:txBody>
          <a:bodyPr vert="horz" lIns="91440" tIns="45720" rIns="91440" bIns="45720" rtlCol="0" anchor="ctr"/>
          <a:lstStyle>
            <a:lvl1pPr algn="r">
              <a:defRPr sz="1260">
                <a:solidFill>
                  <a:schemeClr val="tx1">
                    <a:tint val="75000"/>
                  </a:schemeClr>
                </a:solidFill>
              </a:defRPr>
            </a:lvl1pPr>
          </a:lstStyle>
          <a:p>
            <a:fld id="{BDD71D02-2FC4-4191-88B1-58AA2E51AC1B}" type="slidenum">
              <a:rPr lang="en-US" smtClean="0"/>
              <a:t>‹#›</a:t>
            </a:fld>
            <a:endParaRPr lang="en-US"/>
          </a:p>
        </p:txBody>
      </p:sp>
    </p:spTree>
    <p:extLst>
      <p:ext uri="{BB962C8B-B14F-4D97-AF65-F5344CB8AC3E}">
        <p14:creationId xmlns:p14="http://schemas.microsoft.com/office/powerpoint/2010/main" val="7934260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59.x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3.bin"/><Relationship Id="rId1" Type="http://schemas.openxmlformats.org/officeDocument/2006/relationships/slideLayout" Target="../slideLayouts/slideLayout59.xml"/><Relationship Id="rId5" Type="http://schemas.openxmlformats.org/officeDocument/2006/relationships/image" Target="../media/image15.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17.emf"/><Relationship Id="rId5" Type="http://schemas.openxmlformats.org/officeDocument/2006/relationships/oleObject" Target="../embeddings/oleObject6.bin"/><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7.bin"/><Relationship Id="rId1" Type="http://schemas.openxmlformats.org/officeDocument/2006/relationships/slideLayout" Target="../slideLayouts/slideLayout59.xml"/><Relationship Id="rId5" Type="http://schemas.openxmlformats.org/officeDocument/2006/relationships/image" Target="../media/image19.emf"/><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hyperlink" Target="mailto:vicki.Eastland@landofsky.org" TargetMode="External"/><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hyperlink" Target="mailto:lnwatknis@ncdot.gov" TargetMode="External"/><Relationship Id="rId5" Type="http://schemas.openxmlformats.org/officeDocument/2006/relationships/hyperlink" Target="mailto:sjwilliams@ncdot.gov" TargetMode="External"/><Relationship Id="rId4" Type="http://schemas.openxmlformats.org/officeDocument/2006/relationships/hyperlink" Target="mailto:dcsellers1@ncdot.gov"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6860" y="4577080"/>
            <a:ext cx="9707880" cy="2072640"/>
          </a:xfrm>
        </p:spPr>
        <p:txBody>
          <a:bodyPr>
            <a:normAutofit/>
          </a:bodyPr>
          <a:lstStyle/>
          <a:p>
            <a:pPr algn="ctr"/>
            <a:r>
              <a:rPr lang="en-US" dirty="0"/>
              <a:t>TAC </a:t>
            </a:r>
          </a:p>
        </p:txBody>
      </p:sp>
      <p:sp>
        <p:nvSpPr>
          <p:cNvPr id="3" name="Subtitle 2"/>
          <p:cNvSpPr>
            <a:spLocks noGrp="1"/>
          </p:cNvSpPr>
          <p:nvPr>
            <p:ph type="subTitle" idx="1"/>
          </p:nvPr>
        </p:nvSpPr>
        <p:spPr/>
        <p:txBody>
          <a:bodyPr/>
          <a:lstStyle/>
          <a:p>
            <a:r>
              <a:rPr lang="en-US" dirty="0"/>
              <a:t>Tuesday, October 18, 2022 @ 6pm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480" y="221927"/>
            <a:ext cx="10454640" cy="5564193"/>
          </a:xfrm>
          <a:prstGeom prst="rect">
            <a:avLst/>
          </a:prstGeom>
        </p:spPr>
      </p:pic>
    </p:spTree>
    <p:extLst>
      <p:ext uri="{BB962C8B-B14F-4D97-AF65-F5344CB8AC3E}">
        <p14:creationId xmlns:p14="http://schemas.microsoft.com/office/powerpoint/2010/main" val="147417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NCDOT State STIP Program Update </a:t>
            </a:r>
          </a:p>
          <a:p>
            <a:pPr marL="661300" indent="-661300">
              <a:buClr>
                <a:schemeClr val="accent2"/>
              </a:buClr>
              <a:buSzPct val="75000"/>
              <a:buFont typeface="+mj-lt"/>
              <a:buAutoNum type="alphaUcPeriod"/>
            </a:pPr>
            <a:r>
              <a:rPr lang="en-US" sz="3600" dirty="0"/>
              <a:t>NCDOT Current Project Update </a:t>
            </a:r>
          </a:p>
          <a:p>
            <a:pPr marL="661300" indent="-661300">
              <a:buClr>
                <a:schemeClr val="accent2"/>
              </a:buClr>
              <a:buSzPct val="75000"/>
              <a:buFont typeface="+mj-lt"/>
              <a:buAutoNum type="alphaUcPeriod"/>
            </a:pPr>
            <a:r>
              <a:rPr lang="en-US" sz="3600" dirty="0">
                <a:solidFill>
                  <a:schemeClr val="accent2"/>
                </a:solidFill>
              </a:rPr>
              <a:t>Transylvania County Comprehensive Transportation Plan (CTP) Update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2712078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742950" indent="-742950">
              <a:buClr>
                <a:schemeClr val="accent2"/>
              </a:buClr>
              <a:buSzPct val="75000"/>
              <a:buFont typeface="+mj-lt"/>
              <a:buAutoNum type="alphaUcPeriod" startAt="3"/>
            </a:pPr>
            <a:r>
              <a:rPr lang="en-US" sz="4100" dirty="0">
                <a:solidFill>
                  <a:schemeClr val="tx1"/>
                </a:solidFill>
              </a:rPr>
              <a:t>Transylvania County Comprehensive Transportation Plan (CTP)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218496" y="1828122"/>
            <a:ext cx="12054840" cy="5685198"/>
          </a:xfrm>
          <a:prstGeom prst="rect">
            <a:avLst/>
          </a:prstGeom>
          <a:noFill/>
        </p:spPr>
        <p:txBody>
          <a:bodyPr wrap="square" lIns="117564" tIns="58782" rIns="117564" bIns="58782" rtlCol="0">
            <a:normAutofit/>
          </a:bodyPr>
          <a:lstStyle/>
          <a:p>
            <a:pPr marL="586581" lvl="2">
              <a:buClr>
                <a:schemeClr val="accent2"/>
              </a:buClr>
              <a:buSzPct val="75000"/>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303962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Rectangle 4"/>
          <p:cNvSpPr/>
          <p:nvPr/>
        </p:nvSpPr>
        <p:spPr>
          <a:xfrm>
            <a:off x="724302" y="1087623"/>
            <a:ext cx="11437217" cy="1514261"/>
          </a:xfrm>
          <a:prstGeom prst="rect">
            <a:avLst/>
          </a:prstGeom>
        </p:spPr>
        <p:txBody>
          <a:bodyPr wrap="square">
            <a:spAutoFit/>
          </a:bodyPr>
          <a:lstStyle/>
          <a:p>
            <a:pPr algn="ctr" defTabSz="960120">
              <a:defRPr/>
            </a:pPr>
            <a:r>
              <a:rPr lang="en-US" sz="4620" b="1" dirty="0">
                <a:solidFill>
                  <a:srgbClr val="002060"/>
                </a:solidFill>
                <a:latin typeface="Helvetica" panose="020B0604020202020204" pitchFamily="34" charset="0"/>
                <a:cs typeface="Helvetica" panose="020B0604020202020204" pitchFamily="34" charset="0"/>
              </a:rPr>
              <a:t>Transylvania County Comprehensive Transportation Plan (CTP) Meeting #10</a:t>
            </a:r>
            <a:endParaRPr lang="en-US" sz="4620" dirty="0">
              <a:solidFill>
                <a:prstClr val="black"/>
              </a:solidFill>
              <a:latin typeface="Helvetica" panose="020B0604020202020204" pitchFamily="34" charset="0"/>
              <a:cs typeface="Helvetica" panose="020B0604020202020204" pitchFamily="34" charset="0"/>
            </a:endParaRPr>
          </a:p>
        </p:txBody>
      </p:sp>
      <p:sp>
        <p:nvSpPr>
          <p:cNvPr id="7" name="Rectangle 6"/>
          <p:cNvSpPr/>
          <p:nvPr/>
        </p:nvSpPr>
        <p:spPr>
          <a:xfrm>
            <a:off x="1457893" y="2606500"/>
            <a:ext cx="9934331" cy="2454518"/>
          </a:xfrm>
          <a:prstGeom prst="rect">
            <a:avLst/>
          </a:prstGeom>
        </p:spPr>
        <p:txBody>
          <a:bodyPr wrap="square">
            <a:spAutoFit/>
          </a:bodyPr>
          <a:lstStyle/>
          <a:p>
            <a:pPr algn="ctr" defTabSz="960120">
              <a:spcBef>
                <a:spcPts val="1050"/>
              </a:spcBef>
              <a:defRPr/>
            </a:pPr>
            <a:r>
              <a:rPr lang="en-US" sz="2520" kern="0" dirty="0">
                <a:solidFill>
                  <a:srgbClr val="002060"/>
                </a:solidFill>
                <a:latin typeface="Helvetica" panose="020B0604020202020204" pitchFamily="34" charset="0"/>
                <a:cs typeface="Helvetica" panose="020B0604020202020204" pitchFamily="34" charset="0"/>
              </a:rPr>
              <a:t>NCDOT Transportation Planning Division (TPD) </a:t>
            </a:r>
          </a:p>
          <a:p>
            <a:pPr algn="ctr" defTabSz="960120">
              <a:spcBef>
                <a:spcPts val="1050"/>
              </a:spcBef>
              <a:defRPr/>
            </a:pPr>
            <a:r>
              <a:rPr lang="en-US" sz="2520" b="1" kern="0" dirty="0">
                <a:solidFill>
                  <a:srgbClr val="002060"/>
                </a:solidFill>
                <a:latin typeface="Helvetica" panose="020B0604020202020204" pitchFamily="34" charset="0"/>
                <a:cs typeface="Helvetica" panose="020B0604020202020204" pitchFamily="34" charset="0"/>
              </a:rPr>
              <a:t>Daniel Sellers</a:t>
            </a:r>
            <a:r>
              <a:rPr lang="en-US" sz="2520" kern="0" dirty="0">
                <a:solidFill>
                  <a:srgbClr val="002060"/>
                </a:solidFill>
                <a:latin typeface="Helvetica" panose="020B0604020202020204" pitchFamily="34" charset="0"/>
                <a:cs typeface="Helvetica" panose="020B0604020202020204" pitchFamily="34" charset="0"/>
              </a:rPr>
              <a:t>, PE</a:t>
            </a:r>
          </a:p>
          <a:p>
            <a:pPr algn="ctr" defTabSz="960120">
              <a:spcBef>
                <a:spcPts val="1050"/>
              </a:spcBef>
              <a:defRPr/>
            </a:pPr>
            <a:r>
              <a:rPr lang="en-US" sz="2520" kern="0" dirty="0">
                <a:solidFill>
                  <a:srgbClr val="002060"/>
                </a:solidFill>
                <a:latin typeface="Helvetica" panose="020B0604020202020204" pitchFamily="34" charset="0"/>
                <a:cs typeface="Helvetica" panose="020B0604020202020204" pitchFamily="34" charset="0"/>
              </a:rPr>
              <a:t>Land of Sky Rural Planning Organization (LOSRPO)                                              </a:t>
            </a:r>
            <a:r>
              <a:rPr lang="en-US" sz="2520" b="1" kern="0" dirty="0">
                <a:solidFill>
                  <a:srgbClr val="002060"/>
                </a:solidFill>
                <a:latin typeface="Helvetica" panose="020B0604020202020204" pitchFamily="34" charset="0"/>
                <a:cs typeface="Helvetica" panose="020B0604020202020204" pitchFamily="34" charset="0"/>
              </a:rPr>
              <a:t>Vicki Eastland</a:t>
            </a:r>
          </a:p>
          <a:p>
            <a:pPr algn="ctr" defTabSz="960120">
              <a:spcBef>
                <a:spcPts val="1050"/>
              </a:spcBef>
              <a:defRPr/>
            </a:pPr>
            <a:endParaRPr lang="en-US" sz="2520" kern="0" dirty="0">
              <a:solidFill>
                <a:srgbClr val="002060"/>
              </a:solidFill>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rotWithShape="1">
          <a:blip r:embed="rId2"/>
          <a:srcRect l="25423" t="6175" r="25763" b="6755"/>
          <a:stretch/>
        </p:blipFill>
        <p:spPr>
          <a:xfrm>
            <a:off x="10767297" y="5588501"/>
            <a:ext cx="1552579" cy="1520234"/>
          </a:xfrm>
          <a:prstGeom prst="flowChartConnector">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5443304" y="5712262"/>
            <a:ext cx="1914995" cy="1278943"/>
          </a:xfrm>
          <a:prstGeom prst="rect">
            <a:avLst/>
          </a:prstGeom>
          <a:ln w="12700">
            <a:solidFill>
              <a:srgbClr val="002060"/>
            </a:solidFill>
          </a:ln>
          <a:effectLst>
            <a:outerShdw blurRad="50800" dist="38100" dir="2700000" algn="tl" rotWithShape="0">
              <a:prstClr val="black">
                <a:alpha val="40000"/>
              </a:prstClr>
            </a:outerShdw>
          </a:effectLst>
        </p:spPr>
      </p:pic>
      <p:pic>
        <p:nvPicPr>
          <p:cNvPr id="10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96" y="5712262"/>
            <a:ext cx="1914995" cy="1396474"/>
          </a:xfrm>
          <a:prstGeom prst="rect">
            <a:avLst/>
          </a:prstGeom>
          <a:noFill/>
          <a:ln w="9525">
            <a:solidFill>
              <a:srgbClr val="8B707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24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2000"/>
          </a:blip>
          <a:stretch>
            <a:fillRect/>
          </a:stretch>
        </p:blipFill>
        <p:spPr>
          <a:xfrm>
            <a:off x="1811427" y="444170"/>
            <a:ext cx="9178747" cy="6884060"/>
          </a:xfrm>
          <a:prstGeom prst="rect">
            <a:avLst/>
          </a:prstGeom>
          <a:ln w="12700">
            <a:solidFill>
              <a:srgbClr val="002060"/>
            </a:solidFill>
          </a:ln>
          <a:effectLst>
            <a:outerShdw blurRad="50800" dist="38100" dir="2700000" algn="tl" rotWithShape="0">
              <a:prstClr val="black">
                <a:alpha val="40000"/>
              </a:prstClr>
            </a:outerShdw>
          </a:effectLst>
        </p:spPr>
      </p:pic>
      <p:sp>
        <p:nvSpPr>
          <p:cNvPr id="2" name="Title Placeholder 1"/>
          <p:cNvSpPr txBox="1">
            <a:spLocks/>
          </p:cNvSpPr>
          <p:nvPr/>
        </p:nvSpPr>
        <p:spPr>
          <a:xfrm>
            <a:off x="1811426" y="625950"/>
            <a:ext cx="6314658" cy="695324"/>
          </a:xfrm>
          <a:prstGeom prst="rect">
            <a:avLst/>
          </a:prstGeom>
        </p:spPr>
        <p:txBody>
          <a:bodyPr vert="horz" lIns="96012" tIns="48006" rIns="96012" bIns="48006" rtlCol="0" anchor="ctr">
            <a:noAutofit/>
          </a:bodyPr>
          <a:lst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a:lstStyle>
          <a:p>
            <a:pPr algn="ctr" defTabSz="480060">
              <a:lnSpc>
                <a:spcPct val="150000"/>
              </a:lnSpc>
              <a:defRPr/>
            </a:pPr>
            <a:r>
              <a:rPr lang="en-US" sz="3360" b="1" dirty="0">
                <a:ln w="3175">
                  <a:noFill/>
                </a:ln>
                <a:solidFill>
                  <a:prstClr val="white"/>
                </a:solidFill>
                <a:latin typeface="Helvetica" panose="020B0604020202020204" pitchFamily="34" charset="0"/>
                <a:cs typeface="Helvetica" panose="020B0604020202020204" pitchFamily="34" charset="0"/>
              </a:rPr>
              <a:t>Welcome and Introductions </a:t>
            </a:r>
            <a:endParaRPr lang="en-US" sz="3360" b="1" dirty="0">
              <a:ln w="3175">
                <a:noFill/>
              </a:ln>
              <a:solidFill>
                <a:prstClr val="white"/>
              </a:solidFill>
            </a:endParaRPr>
          </a:p>
        </p:txBody>
      </p:sp>
      <p:sp>
        <p:nvSpPr>
          <p:cNvPr id="3" name="Rectangle 2"/>
          <p:cNvSpPr/>
          <p:nvPr/>
        </p:nvSpPr>
        <p:spPr>
          <a:xfrm>
            <a:off x="1482292" y="6467803"/>
            <a:ext cx="3801208" cy="674031"/>
          </a:xfrm>
          <a:prstGeom prst="rect">
            <a:avLst/>
          </a:prstGeom>
        </p:spPr>
        <p:txBody>
          <a:bodyPr wrap="square">
            <a:spAutoFit/>
          </a:bodyPr>
          <a:lstStyle/>
          <a:p>
            <a:pPr algn="ctr" defTabSz="480060">
              <a:defRPr/>
            </a:pPr>
            <a:r>
              <a:rPr lang="en-US" sz="1890" b="1" dirty="0">
                <a:solidFill>
                  <a:prstClr val="white">
                    <a:lumMod val="95000"/>
                  </a:prstClr>
                </a:solidFill>
                <a:latin typeface="Helvetica" panose="020B0604020202020204" pitchFamily="34" charset="0"/>
                <a:cs typeface="Helvetica" panose="020B0604020202020204" pitchFamily="34" charset="0"/>
              </a:rPr>
              <a:t>Vicki Eastland, LOSRPO</a:t>
            </a:r>
          </a:p>
          <a:p>
            <a:pPr algn="ctr" defTabSz="480060">
              <a:defRPr/>
            </a:pPr>
            <a:r>
              <a:rPr lang="en-US" sz="1890" b="1" dirty="0">
                <a:solidFill>
                  <a:prstClr val="white">
                    <a:lumMod val="95000"/>
                  </a:prstClr>
                </a:solidFill>
                <a:latin typeface="Helvetica" panose="020B0604020202020204" pitchFamily="34" charset="0"/>
                <a:cs typeface="Helvetica" panose="020B0604020202020204" pitchFamily="34" charset="0"/>
              </a:rPr>
              <a:t>October 4, 2022</a:t>
            </a:r>
          </a:p>
        </p:txBody>
      </p:sp>
    </p:spTree>
    <p:extLst>
      <p:ext uri="{BB962C8B-B14F-4D97-AF65-F5344CB8AC3E}">
        <p14:creationId xmlns:p14="http://schemas.microsoft.com/office/powerpoint/2010/main" val="111356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p:cNvSpPr txBox="1"/>
          <p:nvPr/>
        </p:nvSpPr>
        <p:spPr>
          <a:xfrm>
            <a:off x="1031481" y="1993304"/>
            <a:ext cx="10879198" cy="3582519"/>
          </a:xfrm>
          <a:prstGeom prst="rect">
            <a:avLst/>
          </a:prstGeom>
          <a:noFill/>
        </p:spPr>
        <p:txBody>
          <a:bodyPr wrap="square" rtlCol="0">
            <a:spAutoFit/>
          </a:bodyPr>
          <a:lstStyle/>
          <a:p>
            <a:pPr defTabSz="960120">
              <a:lnSpc>
                <a:spcPct val="150000"/>
              </a:lnSpc>
              <a:defRPr/>
            </a:pPr>
            <a:r>
              <a:rPr lang="en-US" sz="2310" b="1" dirty="0">
                <a:solidFill>
                  <a:srgbClr val="002060"/>
                </a:solidFill>
                <a:latin typeface="Helvetica" panose="020B0604020202020204" pitchFamily="34" charset="0"/>
                <a:cs typeface="Helvetica" panose="020B0604020202020204" pitchFamily="34" charset="0"/>
              </a:rPr>
              <a:t>2:30 PM  Welcome and Introductions </a:t>
            </a:r>
          </a:p>
          <a:p>
            <a:pPr defTabSz="960120">
              <a:lnSpc>
                <a:spcPct val="150000"/>
              </a:lnSpc>
              <a:defRPr/>
            </a:pPr>
            <a:r>
              <a:rPr lang="en-US" sz="2310" b="1" dirty="0">
                <a:solidFill>
                  <a:srgbClr val="002060"/>
                </a:solidFill>
                <a:latin typeface="Helvetica" panose="020B0604020202020204" pitchFamily="34" charset="0"/>
                <a:cs typeface="Helvetica" panose="020B0604020202020204" pitchFamily="34" charset="0"/>
              </a:rPr>
              <a:t>2:35 PM  CTP Recap </a:t>
            </a:r>
          </a:p>
          <a:p>
            <a:pPr defTabSz="960120">
              <a:lnSpc>
                <a:spcPct val="150000"/>
              </a:lnSpc>
              <a:defRPr/>
            </a:pPr>
            <a:r>
              <a:rPr lang="en-US" sz="2310" b="1" dirty="0">
                <a:solidFill>
                  <a:srgbClr val="002060"/>
                </a:solidFill>
                <a:latin typeface="Helvetica" panose="020B0604020202020204" pitchFamily="34" charset="0"/>
                <a:cs typeface="Helvetica" panose="020B0604020202020204" pitchFamily="34" charset="0"/>
              </a:rPr>
              <a:t>3:00 PM  Project Updates</a:t>
            </a:r>
          </a:p>
          <a:p>
            <a:pPr defTabSz="960120">
              <a:lnSpc>
                <a:spcPct val="150000"/>
              </a:lnSpc>
              <a:defRPr/>
            </a:pPr>
            <a:r>
              <a:rPr lang="en-US" sz="2310" b="1" dirty="0">
                <a:solidFill>
                  <a:srgbClr val="002060"/>
                </a:solidFill>
                <a:latin typeface="Helvetica" panose="020B0604020202020204" pitchFamily="34" charset="0"/>
                <a:cs typeface="Helvetica" panose="020B0604020202020204" pitchFamily="34" charset="0"/>
              </a:rPr>
              <a:t>3:45 PM  Survey Comments and Edits </a:t>
            </a:r>
          </a:p>
          <a:p>
            <a:pPr defTabSz="960120">
              <a:lnSpc>
                <a:spcPct val="150000"/>
              </a:lnSpc>
              <a:defRPr/>
            </a:pPr>
            <a:r>
              <a:rPr lang="en-US" sz="2310" b="1" dirty="0">
                <a:solidFill>
                  <a:srgbClr val="002060"/>
                </a:solidFill>
                <a:latin typeface="Helvetica" panose="020B0604020202020204" pitchFamily="34" charset="0"/>
                <a:cs typeface="Helvetica" panose="020B0604020202020204" pitchFamily="34" charset="0"/>
              </a:rPr>
              <a:t>4:15 PM  Next Steps</a:t>
            </a:r>
          </a:p>
          <a:p>
            <a:pPr defTabSz="960120">
              <a:lnSpc>
                <a:spcPct val="150000"/>
              </a:lnSpc>
              <a:defRPr/>
            </a:pPr>
            <a:r>
              <a:rPr lang="en-US" sz="2310" b="1" dirty="0">
                <a:solidFill>
                  <a:srgbClr val="002060"/>
                </a:solidFill>
                <a:latin typeface="Helvetica" panose="020B0604020202020204" pitchFamily="34" charset="0"/>
                <a:cs typeface="Helvetica" panose="020B0604020202020204" pitchFamily="34" charset="0"/>
              </a:rPr>
              <a:t>4:25 pm  Future Meeting Date</a:t>
            </a:r>
          </a:p>
          <a:p>
            <a:pPr defTabSz="960120">
              <a:defRPr/>
            </a:pPr>
            <a:endParaRPr lang="en-US" sz="1890" dirty="0">
              <a:solidFill>
                <a:srgbClr val="0070C0"/>
              </a:solidFill>
              <a:latin typeface="Calibri" panose="020F0502020204030204"/>
            </a:endParaRPr>
          </a:p>
        </p:txBody>
      </p:sp>
      <p:sp>
        <p:nvSpPr>
          <p:cNvPr id="9" name="TextBox 8"/>
          <p:cNvSpPr txBox="1"/>
          <p:nvPr/>
        </p:nvSpPr>
        <p:spPr>
          <a:xfrm>
            <a:off x="599245" y="629089"/>
            <a:ext cx="1963292" cy="609398"/>
          </a:xfrm>
          <a:prstGeom prst="rect">
            <a:avLst/>
          </a:prstGeom>
          <a:noFill/>
        </p:spPr>
        <p:txBody>
          <a:bodyPr wrap="square" rtlCol="0">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Agenda</a:t>
            </a:r>
          </a:p>
        </p:txBody>
      </p:sp>
    </p:spTree>
    <p:extLst>
      <p:ext uri="{BB962C8B-B14F-4D97-AF65-F5344CB8AC3E}">
        <p14:creationId xmlns:p14="http://schemas.microsoft.com/office/powerpoint/2010/main" val="265520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extBox 1"/>
          <p:cNvSpPr txBox="1"/>
          <p:nvPr/>
        </p:nvSpPr>
        <p:spPr>
          <a:xfrm>
            <a:off x="463647" y="431193"/>
            <a:ext cx="7697941" cy="609398"/>
          </a:xfrm>
          <a:prstGeom prst="rect">
            <a:avLst/>
          </a:prstGeom>
          <a:noFill/>
        </p:spPr>
        <p:txBody>
          <a:bodyPr wrap="none" rtlCol="0">
            <a:spAutoFit/>
          </a:bodyPr>
          <a:lstStyle/>
          <a:p>
            <a:pPr defTabSz="960120"/>
            <a:r>
              <a:rPr lang="en-US" sz="336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Recap of previous materials covered</a:t>
            </a:r>
            <a:endParaRPr lang="en-US" sz="3360" dirty="0">
              <a:solidFill>
                <a:prstClr val="black"/>
              </a:solidFill>
              <a:effectLst>
                <a:outerShdw blurRad="38100" dist="38100" dir="2700000" algn="tl">
                  <a:srgbClr val="000000">
                    <a:alpha val="43137"/>
                  </a:srgbClr>
                </a:outerShdw>
              </a:effectLst>
              <a:latin typeface="Calibri" panose="020F0502020204030204"/>
            </a:endParaRPr>
          </a:p>
        </p:txBody>
      </p:sp>
      <p:pic>
        <p:nvPicPr>
          <p:cNvPr id="4" name="Picture 3">
            <a:extLst>
              <a:ext uri="{FF2B5EF4-FFF2-40B4-BE49-F238E27FC236}">
                <a16:creationId xmlns:a16="http://schemas.microsoft.com/office/drawing/2014/main" id="{C37CB9E1-19BD-E042-D6B1-DDF5A894BCEA}"/>
              </a:ext>
            </a:extLst>
          </p:cNvPr>
          <p:cNvPicPr>
            <a:picLocks noChangeAspect="1"/>
          </p:cNvPicPr>
          <p:nvPr/>
        </p:nvPicPr>
        <p:blipFill>
          <a:blip r:embed="rId3"/>
          <a:stretch>
            <a:fillRect/>
          </a:stretch>
        </p:blipFill>
        <p:spPr>
          <a:xfrm>
            <a:off x="957307" y="1023763"/>
            <a:ext cx="9686186" cy="6406663"/>
          </a:xfrm>
          <a:prstGeom prst="rect">
            <a:avLst/>
          </a:prstGeom>
        </p:spPr>
      </p:pic>
    </p:spTree>
    <p:extLst>
      <p:ext uri="{BB962C8B-B14F-4D97-AF65-F5344CB8AC3E}">
        <p14:creationId xmlns:p14="http://schemas.microsoft.com/office/powerpoint/2010/main" val="163288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0263" y="788228"/>
            <a:ext cx="3673928" cy="487033"/>
          </a:xfrm>
        </p:spPr>
        <p:txBody>
          <a:bodyPr anchor="t">
            <a:noAutofit/>
          </a:bodyPr>
          <a:lstStyle/>
          <a:p>
            <a:pPr algn="ct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What is a CTP?</a:t>
            </a:r>
          </a:p>
        </p:txBody>
      </p:sp>
      <p:sp>
        <p:nvSpPr>
          <p:cNvPr id="5" name="Text Placeholder 2"/>
          <p:cNvSpPr txBox="1">
            <a:spLocks/>
          </p:cNvSpPr>
          <p:nvPr/>
        </p:nvSpPr>
        <p:spPr>
          <a:xfrm>
            <a:off x="2109652" y="1798815"/>
            <a:ext cx="8641080" cy="4752261"/>
          </a:xfrm>
          <a:prstGeom prst="rect">
            <a:avLst/>
          </a:prstGeom>
        </p:spPr>
        <p:txBody>
          <a:bodyPr vert="horz" lIns="96012" tIns="48006" rIns="96012" bIns="48006"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0045" indent="-360045" defTabSz="480060">
              <a:spcBef>
                <a:spcPts val="1260"/>
              </a:spcBef>
              <a:defRPr/>
            </a:pPr>
            <a:r>
              <a:rPr lang="en-US" sz="3360" dirty="0">
                <a:solidFill>
                  <a:srgbClr val="303D79"/>
                </a:solidFill>
              </a:rPr>
              <a:t>Comprehensive Transportation Plan</a:t>
            </a:r>
          </a:p>
          <a:p>
            <a:pPr marL="360045" indent="-360045" defTabSz="480060">
              <a:spcBef>
                <a:spcPts val="1260"/>
              </a:spcBef>
              <a:defRPr/>
            </a:pPr>
            <a:r>
              <a:rPr lang="en-US" altLang="en-US" sz="3360" dirty="0">
                <a:solidFill>
                  <a:srgbClr val="303D79"/>
                </a:solidFill>
              </a:rPr>
              <a:t>Long-range, multi-modal transportation plan</a:t>
            </a:r>
            <a:endParaRPr lang="en-US" sz="3360" dirty="0">
              <a:solidFill>
                <a:srgbClr val="303D79"/>
              </a:solidFill>
            </a:endParaRPr>
          </a:p>
          <a:p>
            <a:pPr marL="780098" lvl="1" indent="-300038" defTabSz="480060">
              <a:spcBef>
                <a:spcPts val="1260"/>
              </a:spcBef>
              <a:defRPr/>
            </a:pPr>
            <a:r>
              <a:rPr lang="en-US" sz="2940" dirty="0">
                <a:solidFill>
                  <a:srgbClr val="303D79"/>
                </a:solidFill>
              </a:rPr>
              <a:t>25-to-30-year planning period</a:t>
            </a:r>
          </a:p>
          <a:p>
            <a:pPr marL="780098" lvl="1" indent="-300038" defTabSz="480060">
              <a:spcBef>
                <a:spcPts val="1260"/>
              </a:spcBef>
              <a:defRPr/>
            </a:pPr>
            <a:r>
              <a:rPr lang="en-US" sz="2940" dirty="0">
                <a:solidFill>
                  <a:srgbClr val="303D79"/>
                </a:solidFill>
              </a:rPr>
              <a:t>System Focused Plan</a:t>
            </a:r>
          </a:p>
          <a:p>
            <a:pPr marL="360045" indent="-360045" defTabSz="480060">
              <a:spcBef>
                <a:spcPts val="1260"/>
              </a:spcBef>
              <a:defRPr/>
            </a:pPr>
            <a:r>
              <a:rPr lang="en-US" sz="3360" dirty="0">
                <a:solidFill>
                  <a:srgbClr val="303D79"/>
                </a:solidFill>
              </a:rPr>
              <a:t>Incorporates land use plans, community &amp; statewide goals</a:t>
            </a:r>
          </a:p>
          <a:p>
            <a:pPr marL="360045" indent="-360045" defTabSz="480060">
              <a:spcBef>
                <a:spcPts val="1260"/>
              </a:spcBef>
              <a:defRPr/>
            </a:pPr>
            <a:r>
              <a:rPr lang="en-US" sz="3360" dirty="0">
                <a:solidFill>
                  <a:srgbClr val="303D79"/>
                </a:solidFill>
              </a:rPr>
              <a:t>Developed cooperatively among local stakeholders, Rural Planning Organization (RPO), and NCDOT</a:t>
            </a:r>
          </a:p>
          <a:p>
            <a:pPr marL="360045" indent="-360045" defTabSz="480060">
              <a:spcBef>
                <a:spcPts val="1260"/>
              </a:spcBef>
              <a:defRPr/>
            </a:pPr>
            <a:endParaRPr lang="en-US" sz="3360" dirty="0">
              <a:solidFill>
                <a:prstClr val="black">
                  <a:lumMod val="75000"/>
                  <a:lumOff val="25000"/>
                </a:prstClr>
              </a:solidFill>
            </a:endParaRPr>
          </a:p>
          <a:p>
            <a:pPr marL="2160270" lvl="4" indent="-240030" defTabSz="480060">
              <a:spcBef>
                <a:spcPts val="1260"/>
              </a:spcBef>
              <a:defRPr/>
            </a:pPr>
            <a:endParaRPr lang="en-US" sz="2100" dirty="0">
              <a:solidFill>
                <a:prstClr val="black">
                  <a:lumMod val="75000"/>
                  <a:lumOff val="25000"/>
                </a:prstClr>
              </a:solidFill>
            </a:endParaRPr>
          </a:p>
          <a:p>
            <a:pPr marL="2160270" lvl="4" indent="-240030" defTabSz="480060">
              <a:spcBef>
                <a:spcPts val="1260"/>
              </a:spcBef>
              <a:defRPr/>
            </a:pPr>
            <a:endParaRPr lang="en-US" sz="2100" dirty="0">
              <a:solidFill>
                <a:prstClr val="black">
                  <a:lumMod val="75000"/>
                  <a:lumOff val="25000"/>
                </a:prstClr>
              </a:solidFill>
            </a:endParaRPr>
          </a:p>
        </p:txBody>
      </p:sp>
    </p:spTree>
    <p:extLst>
      <p:ext uri="{BB962C8B-B14F-4D97-AF65-F5344CB8AC3E}">
        <p14:creationId xmlns:p14="http://schemas.microsoft.com/office/powerpoint/2010/main" val="1071969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708218"/>
            <a:ext cx="3661682" cy="536019"/>
          </a:xfrm>
        </p:spPr>
        <p:txBody>
          <a:bodyPr anchor="t">
            <a:noAutofit/>
          </a:bodyPr>
          <a:lstStyle/>
          <a:p>
            <a:pPr algn="ct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What is a CTP?</a:t>
            </a:r>
          </a:p>
        </p:txBody>
      </p:sp>
      <p:sp>
        <p:nvSpPr>
          <p:cNvPr id="3" name="Content Placeholder 2"/>
          <p:cNvSpPr>
            <a:spLocks noGrp="1"/>
          </p:cNvSpPr>
          <p:nvPr>
            <p:ph idx="1"/>
          </p:nvPr>
        </p:nvSpPr>
        <p:spPr>
          <a:xfrm>
            <a:off x="1789698" y="1922455"/>
            <a:ext cx="8641080" cy="3699386"/>
          </a:xfrm>
        </p:spPr>
        <p:txBody>
          <a:bodyPr>
            <a:normAutofit/>
          </a:bodyPr>
          <a:lstStyle/>
          <a:p>
            <a:pPr marL="480060" indent="-480060" algn="l">
              <a:spcBef>
                <a:spcPts val="1260"/>
              </a:spcBef>
              <a:buFont typeface="Arial" panose="020B0604020202020204" pitchFamily="34" charset="0"/>
              <a:buChar char="•"/>
            </a:pPr>
            <a:r>
              <a:rPr lang="en-US" altLang="en-US" sz="2730" dirty="0">
                <a:solidFill>
                  <a:srgbClr val="303D79"/>
                </a:solidFill>
                <a:latin typeface="Helvetica" panose="020B0604020202020204" pitchFamily="34" charset="0"/>
                <a:cs typeface="Helvetica" panose="020B0604020202020204" pitchFamily="34" charset="0"/>
              </a:rPr>
              <a:t>It strives to </a:t>
            </a:r>
            <a:r>
              <a:rPr lang="en-US" altLang="en-US" sz="2730" b="1" dirty="0">
                <a:solidFill>
                  <a:srgbClr val="303D79"/>
                </a:solidFill>
                <a:latin typeface="Helvetica" panose="020B0604020202020204" pitchFamily="34" charset="0"/>
                <a:cs typeface="Helvetica" panose="020B0604020202020204" pitchFamily="34" charset="0"/>
              </a:rPr>
              <a:t>anticipate future deficiencies </a:t>
            </a:r>
            <a:r>
              <a:rPr lang="en-US" altLang="en-US" sz="2730" dirty="0">
                <a:solidFill>
                  <a:srgbClr val="303D79"/>
                </a:solidFill>
                <a:latin typeface="Helvetica" panose="020B0604020202020204" pitchFamily="34" charset="0"/>
                <a:cs typeface="Helvetica" panose="020B0604020202020204" pitchFamily="34" charset="0"/>
              </a:rPr>
              <a:t>and provide </a:t>
            </a:r>
            <a:r>
              <a:rPr lang="en-US" altLang="en-US" sz="2730" b="1" dirty="0">
                <a:solidFill>
                  <a:srgbClr val="303D79"/>
                </a:solidFill>
                <a:latin typeface="Helvetica" panose="020B0604020202020204" pitchFamily="34" charset="0"/>
                <a:cs typeface="Helvetica" panose="020B0604020202020204" pitchFamily="34" charset="0"/>
              </a:rPr>
              <a:t>proposals to address each deficiency</a:t>
            </a:r>
          </a:p>
          <a:p>
            <a:pPr marL="480060" indent="-480060" algn="l">
              <a:spcBef>
                <a:spcPts val="1260"/>
              </a:spcBef>
              <a:buFont typeface="Arial" panose="020B0604020202020204" pitchFamily="34" charset="0"/>
              <a:buChar char="•"/>
            </a:pPr>
            <a:endParaRPr lang="en-US" altLang="en-US" sz="2730" b="1" dirty="0">
              <a:solidFill>
                <a:srgbClr val="303D79"/>
              </a:solidFill>
              <a:latin typeface="Helvetica" panose="020B0604020202020204" pitchFamily="34" charset="0"/>
              <a:cs typeface="Helvetica" panose="020B0604020202020204" pitchFamily="34" charset="0"/>
            </a:endParaRPr>
          </a:p>
          <a:p>
            <a:pPr marL="480060" indent="-480060" algn="l">
              <a:buFont typeface="Arial" panose="020B0604020202020204" pitchFamily="34" charset="0"/>
              <a:buChar char="•"/>
            </a:pPr>
            <a:r>
              <a:rPr lang="en-US" sz="2730" dirty="0">
                <a:solidFill>
                  <a:srgbClr val="303D79"/>
                </a:solidFill>
                <a:latin typeface="Helvetica" panose="020B0604020202020204" pitchFamily="34" charset="0"/>
                <a:cs typeface="Helvetica" panose="020B0604020202020204" pitchFamily="34" charset="0"/>
              </a:rPr>
              <a:t>It gives due </a:t>
            </a:r>
            <a:r>
              <a:rPr lang="en-US" sz="2730" b="1" dirty="0">
                <a:solidFill>
                  <a:srgbClr val="303D79"/>
                </a:solidFill>
                <a:latin typeface="Helvetica" panose="020B0604020202020204" pitchFamily="34" charset="0"/>
                <a:cs typeface="Helvetica" panose="020B0604020202020204" pitchFamily="34" charset="0"/>
              </a:rPr>
              <a:t>consideration</a:t>
            </a:r>
            <a:r>
              <a:rPr lang="en-US" sz="2730" dirty="0">
                <a:solidFill>
                  <a:srgbClr val="303D79"/>
                </a:solidFill>
                <a:latin typeface="Helvetica" panose="020B0604020202020204" pitchFamily="34" charset="0"/>
                <a:cs typeface="Helvetica" panose="020B0604020202020204" pitchFamily="34" charset="0"/>
              </a:rPr>
              <a:t> to the </a:t>
            </a:r>
            <a:r>
              <a:rPr lang="en-US" sz="2730" b="1" dirty="0">
                <a:solidFill>
                  <a:srgbClr val="303D79"/>
                </a:solidFill>
                <a:latin typeface="Helvetica" panose="020B0604020202020204" pitchFamily="34" charset="0"/>
                <a:cs typeface="Helvetica" panose="020B0604020202020204" pitchFamily="34" charset="0"/>
              </a:rPr>
              <a:t>human and natural environment</a:t>
            </a:r>
          </a:p>
          <a:p>
            <a:pPr algn="l"/>
            <a:endParaRPr lang="en-US" sz="2730" b="1" dirty="0">
              <a:solidFill>
                <a:srgbClr val="303D79"/>
              </a:solidFill>
              <a:latin typeface="Helvetica" panose="020B0604020202020204" pitchFamily="34" charset="0"/>
              <a:cs typeface="Helvetica" panose="020B0604020202020204" pitchFamily="34" charset="0"/>
            </a:endParaRPr>
          </a:p>
          <a:p>
            <a:pPr marL="480060" indent="-480060" algn="l">
              <a:buFont typeface="Arial" panose="020B0604020202020204" pitchFamily="34" charset="0"/>
              <a:buChar char="•"/>
            </a:pPr>
            <a:r>
              <a:rPr lang="en-US" sz="2730" dirty="0">
                <a:solidFill>
                  <a:srgbClr val="303D79"/>
                </a:solidFill>
                <a:latin typeface="Helvetica" panose="020B0604020202020204" pitchFamily="34" charset="0"/>
                <a:cs typeface="Helvetica" panose="020B0604020202020204" pitchFamily="34" charset="0"/>
              </a:rPr>
              <a:t>It is </a:t>
            </a:r>
            <a:r>
              <a:rPr lang="en-US" sz="2730" b="1" dirty="0">
                <a:solidFill>
                  <a:srgbClr val="303D79"/>
                </a:solidFill>
                <a:latin typeface="Helvetica" panose="020B0604020202020204" pitchFamily="34" charset="0"/>
                <a:cs typeface="Helvetica" panose="020B0604020202020204" pitchFamily="34" charset="0"/>
              </a:rPr>
              <a:t>accountable</a:t>
            </a:r>
            <a:r>
              <a:rPr lang="en-US" sz="2730" dirty="0">
                <a:solidFill>
                  <a:srgbClr val="303D79"/>
                </a:solidFill>
                <a:latin typeface="Helvetica" panose="020B0604020202020204" pitchFamily="34" charset="0"/>
                <a:cs typeface="Helvetica" panose="020B0604020202020204" pitchFamily="34" charset="0"/>
              </a:rPr>
              <a:t> to the </a:t>
            </a:r>
            <a:r>
              <a:rPr lang="en-US" sz="2730" b="1" dirty="0">
                <a:solidFill>
                  <a:srgbClr val="303D79"/>
                </a:solidFill>
                <a:latin typeface="Helvetica" panose="020B0604020202020204" pitchFamily="34" charset="0"/>
                <a:cs typeface="Helvetica" panose="020B0604020202020204" pitchFamily="34" charset="0"/>
              </a:rPr>
              <a:t>public</a:t>
            </a:r>
            <a:r>
              <a:rPr lang="en-US" sz="2730" dirty="0">
                <a:solidFill>
                  <a:srgbClr val="303D79"/>
                </a:solidFill>
                <a:latin typeface="Helvetica" panose="020B0604020202020204" pitchFamily="34" charset="0"/>
                <a:cs typeface="Helvetica" panose="020B0604020202020204" pitchFamily="34" charset="0"/>
              </a:rPr>
              <a:t> through the </a:t>
            </a:r>
            <a:r>
              <a:rPr lang="en-US" sz="2730" b="1" dirty="0">
                <a:solidFill>
                  <a:srgbClr val="303D79"/>
                </a:solidFill>
                <a:latin typeface="Helvetica" panose="020B0604020202020204" pitchFamily="34" charset="0"/>
                <a:cs typeface="Helvetica" panose="020B0604020202020204" pitchFamily="34" charset="0"/>
              </a:rPr>
              <a:t>formal public involvement process</a:t>
            </a:r>
            <a:endParaRPr lang="en-US" altLang="en-US" sz="1260" i="1" dirty="0"/>
          </a:p>
        </p:txBody>
      </p:sp>
    </p:spTree>
    <p:extLst>
      <p:ext uri="{BB962C8B-B14F-4D97-AF65-F5344CB8AC3E}">
        <p14:creationId xmlns:p14="http://schemas.microsoft.com/office/powerpoint/2010/main" val="571577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48" y="523350"/>
            <a:ext cx="9964070" cy="514199"/>
          </a:xfrm>
        </p:spPr>
        <p:txBody>
          <a:bodyPr anchor="t">
            <a:noAutofit/>
          </a:bodyPr>
          <a:lstStyle/>
          <a:p>
            <a:pPr algn="ct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Where does the CTP fit into the “Big Picture”?</a:t>
            </a:r>
          </a:p>
        </p:txBody>
      </p:sp>
      <p:grpSp>
        <p:nvGrpSpPr>
          <p:cNvPr id="16" name="Group 15"/>
          <p:cNvGrpSpPr/>
          <p:nvPr/>
        </p:nvGrpSpPr>
        <p:grpSpPr>
          <a:xfrm>
            <a:off x="1945051" y="1814691"/>
            <a:ext cx="8091402" cy="5067217"/>
            <a:chOff x="381000" y="1092427"/>
            <a:chExt cx="7909692" cy="5238767"/>
          </a:xfrm>
        </p:grpSpPr>
        <p:sp>
          <p:nvSpPr>
            <p:cNvPr id="17" name="Rectangle 3"/>
            <p:cNvSpPr>
              <a:spLocks noChangeArrowheads="1"/>
            </p:cNvSpPr>
            <p:nvPr/>
          </p:nvSpPr>
          <p:spPr bwMode="auto">
            <a:xfrm>
              <a:off x="381000" y="1181147"/>
              <a:ext cx="4112936" cy="707978"/>
            </a:xfrm>
            <a:prstGeom prst="rect">
              <a:avLst/>
            </a:prstGeom>
            <a:solidFill>
              <a:schemeClr val="fo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80060">
                <a:defRPr/>
              </a:pPr>
              <a:r>
                <a:rPr lang="en-US" sz="2100" b="1" dirty="0">
                  <a:solidFill>
                    <a:srgbClr val="FFFF00"/>
                  </a:solidFill>
                  <a:latin typeface="Arial" charset="0"/>
                </a:rPr>
                <a:t>Long-Range Planning    CTP</a:t>
              </a:r>
              <a:endParaRPr lang="en-US" sz="2100" b="1" dirty="0">
                <a:solidFill>
                  <a:prstClr val="black"/>
                </a:solidFill>
                <a:latin typeface="Arial" charset="0"/>
              </a:endParaRPr>
            </a:p>
            <a:p>
              <a:pPr algn="ctr" defTabSz="480060">
                <a:defRPr/>
              </a:pPr>
              <a:r>
                <a:rPr lang="en-US" sz="2100" b="1" dirty="0">
                  <a:ln w="19050">
                    <a:noFill/>
                  </a:ln>
                  <a:solidFill>
                    <a:prstClr val="white"/>
                  </a:solidFill>
                  <a:latin typeface="Arial" charset="0"/>
                </a:rPr>
                <a:t>Determining the Need</a:t>
              </a:r>
            </a:p>
          </p:txBody>
        </p:sp>
        <p:sp>
          <p:nvSpPr>
            <p:cNvPr id="18" name="Rectangle 4"/>
            <p:cNvSpPr>
              <a:spLocks noChangeArrowheads="1"/>
            </p:cNvSpPr>
            <p:nvPr/>
          </p:nvSpPr>
          <p:spPr bwMode="auto">
            <a:xfrm>
              <a:off x="1296083" y="3043190"/>
              <a:ext cx="5160293" cy="725488"/>
            </a:xfrm>
            <a:prstGeom prst="rect">
              <a:avLst/>
            </a:prstGeom>
            <a:solidFill>
              <a:schemeClr val="accent3">
                <a:lumMod val="75000"/>
              </a:scheme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80060">
                <a:defRPr/>
              </a:pPr>
              <a:r>
                <a:rPr lang="en-US" sz="2100" b="1" dirty="0">
                  <a:ln w="12700">
                    <a:noFill/>
                  </a:ln>
                  <a:solidFill>
                    <a:srgbClr val="FFFF00"/>
                  </a:solidFill>
                  <a:latin typeface="Arial" charset="0"/>
                </a:rPr>
                <a:t>Program Development (TIP)</a:t>
              </a:r>
            </a:p>
            <a:p>
              <a:pPr algn="ctr" defTabSz="480060">
                <a:defRPr/>
              </a:pPr>
              <a:r>
                <a:rPr lang="en-US" sz="2100" b="1" dirty="0">
                  <a:ln w="12700">
                    <a:noFill/>
                  </a:ln>
                  <a:solidFill>
                    <a:prstClr val="white"/>
                  </a:solidFill>
                  <a:latin typeface="Arial" charset="0"/>
                </a:rPr>
                <a:t>Funding the Projects</a:t>
              </a:r>
            </a:p>
          </p:txBody>
        </p:sp>
        <p:sp>
          <p:nvSpPr>
            <p:cNvPr id="19" name="Rectangle 5"/>
            <p:cNvSpPr>
              <a:spLocks noChangeArrowheads="1"/>
            </p:cNvSpPr>
            <p:nvPr/>
          </p:nvSpPr>
          <p:spPr bwMode="auto">
            <a:xfrm>
              <a:off x="1796175" y="3964491"/>
              <a:ext cx="5110384" cy="675846"/>
            </a:xfrm>
            <a:prstGeom prst="rect">
              <a:avLst/>
            </a:prstGeom>
            <a:solidFill>
              <a:schemeClr val="accent6">
                <a:lumMod val="75000"/>
              </a:scheme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80060">
                <a:defRPr/>
              </a:pPr>
              <a:r>
                <a:rPr lang="en-US" sz="2100" b="1" dirty="0">
                  <a:solidFill>
                    <a:srgbClr val="FFFF00"/>
                  </a:solidFill>
                  <a:latin typeface="Arial" charset="0"/>
                </a:rPr>
                <a:t>Project Planning </a:t>
              </a:r>
            </a:p>
            <a:p>
              <a:pPr algn="ctr" defTabSz="480060">
                <a:defRPr/>
              </a:pPr>
              <a:r>
                <a:rPr lang="en-US" sz="2100" b="1" dirty="0">
                  <a:ln w="12700">
                    <a:noFill/>
                  </a:ln>
                  <a:solidFill>
                    <a:prstClr val="white"/>
                  </a:solidFill>
                  <a:latin typeface="Arial" charset="0"/>
                </a:rPr>
                <a:t>Minimizing the Impacts</a:t>
              </a:r>
            </a:p>
          </p:txBody>
        </p:sp>
        <p:sp>
          <p:nvSpPr>
            <p:cNvPr id="20" name="Rectangle 6"/>
            <p:cNvSpPr>
              <a:spLocks noChangeArrowheads="1"/>
            </p:cNvSpPr>
            <p:nvPr/>
          </p:nvSpPr>
          <p:spPr bwMode="auto">
            <a:xfrm>
              <a:off x="2305842" y="4808332"/>
              <a:ext cx="5186604" cy="708174"/>
            </a:xfrm>
            <a:prstGeom prst="rect">
              <a:avLst/>
            </a:prstGeom>
            <a:solidFill>
              <a:schemeClr val="accent2">
                <a:lumMod val="75000"/>
              </a:scheme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80060">
                <a:defRPr/>
              </a:pPr>
              <a:r>
                <a:rPr lang="en-US" sz="2100" b="1" dirty="0">
                  <a:solidFill>
                    <a:srgbClr val="FFFF00"/>
                  </a:solidFill>
                  <a:latin typeface="Arial" charset="0"/>
                </a:rPr>
                <a:t>Project Design</a:t>
              </a:r>
              <a:endParaRPr lang="en-US" sz="2100" dirty="0">
                <a:solidFill>
                  <a:prstClr val="black"/>
                </a:solidFill>
                <a:latin typeface="Arial" charset="0"/>
              </a:endParaRPr>
            </a:p>
            <a:p>
              <a:pPr algn="ctr" defTabSz="480060">
                <a:defRPr/>
              </a:pPr>
              <a:r>
                <a:rPr lang="en-US" sz="2100" b="1" dirty="0">
                  <a:ln w="12700">
                    <a:noFill/>
                  </a:ln>
                  <a:solidFill>
                    <a:prstClr val="white"/>
                  </a:solidFill>
                  <a:latin typeface="Arial" charset="0"/>
                </a:rPr>
                <a:t>Design &amp; ROW</a:t>
              </a:r>
            </a:p>
          </p:txBody>
        </p:sp>
        <p:sp>
          <p:nvSpPr>
            <p:cNvPr id="21" name="AutoShape 7"/>
            <p:cNvSpPr>
              <a:spLocks noChangeArrowheads="1"/>
            </p:cNvSpPr>
            <p:nvPr/>
          </p:nvSpPr>
          <p:spPr bwMode="auto">
            <a:xfrm flipV="1">
              <a:off x="1796175" y="4836150"/>
              <a:ext cx="361950" cy="628650"/>
            </a:xfrm>
            <a:custGeom>
              <a:avLst/>
              <a:gdLst>
                <a:gd name="T0" fmla="*/ 75862994 w 21600"/>
                <a:gd name="T1" fmla="*/ 0 h 21600"/>
                <a:gd name="T2" fmla="*/ 75862994 w 21600"/>
                <a:gd name="T3" fmla="*/ 299727834 h 21600"/>
                <a:gd name="T4" fmla="*/ 11344401 w 21600"/>
                <a:gd name="T5" fmla="*/ 532499554 h 21600"/>
                <a:gd name="T6" fmla="*/ 101633817 w 21600"/>
                <a:gd name="T7" fmla="*/ 149863932 h 21600"/>
                <a:gd name="T8" fmla="*/ 17694720 60000 65536"/>
                <a:gd name="T9" fmla="*/ 5898240 60000 65536"/>
                <a:gd name="T10" fmla="*/ 5898240 60000 65536"/>
                <a:gd name="T11" fmla="*/ 0 60000 65536"/>
                <a:gd name="T12" fmla="*/ 12427 w 21600"/>
                <a:gd name="T13" fmla="*/ 3720 h 21600"/>
                <a:gd name="T14" fmla="*/ 19475 w 21600"/>
                <a:gd name="T15" fmla="*/ 8438 h 21600"/>
              </a:gdLst>
              <a:ahLst/>
              <a:cxnLst>
                <a:cxn ang="T8">
                  <a:pos x="T0" y="T1"/>
                </a:cxn>
                <a:cxn ang="T9">
                  <a:pos x="T2" y="T3"/>
                </a:cxn>
                <a:cxn ang="T10">
                  <a:pos x="T4" y="T5"/>
                </a:cxn>
                <a:cxn ang="T11">
                  <a:pos x="T6" y="T7"/>
                </a:cxn>
              </a:cxnLst>
              <a:rect l="T12" t="T13" r="T14" b="T15"/>
              <a:pathLst>
                <a:path w="21600" h="21600">
                  <a:moveTo>
                    <a:pt x="21600" y="6079"/>
                  </a:moveTo>
                  <a:lnTo>
                    <a:pt x="16123" y="0"/>
                  </a:lnTo>
                  <a:lnTo>
                    <a:pt x="16123" y="3720"/>
                  </a:lnTo>
                  <a:lnTo>
                    <a:pt x="12427" y="3720"/>
                  </a:lnTo>
                  <a:cubicBezTo>
                    <a:pt x="5564" y="3720"/>
                    <a:pt x="0" y="7498"/>
                    <a:pt x="0" y="12158"/>
                  </a:cubicBezTo>
                  <a:lnTo>
                    <a:pt x="0" y="21600"/>
                  </a:lnTo>
                  <a:lnTo>
                    <a:pt x="4822" y="21600"/>
                  </a:lnTo>
                  <a:lnTo>
                    <a:pt x="4822" y="12158"/>
                  </a:lnTo>
                  <a:cubicBezTo>
                    <a:pt x="4822" y="10104"/>
                    <a:pt x="8227" y="8438"/>
                    <a:pt x="12427" y="8438"/>
                  </a:cubicBezTo>
                  <a:lnTo>
                    <a:pt x="16123" y="8438"/>
                  </a:lnTo>
                  <a:lnTo>
                    <a:pt x="16123" y="12158"/>
                  </a:lnTo>
                  <a:lnTo>
                    <a:pt x="21600" y="6079"/>
                  </a:lnTo>
                  <a:close/>
                </a:path>
              </a:pathLst>
            </a:custGeom>
            <a:solidFill>
              <a:srgbClr val="3333FF"/>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0060">
                <a:defRPr/>
              </a:pPr>
              <a:endParaRPr lang="en-US" sz="1890" dirty="0">
                <a:solidFill>
                  <a:prstClr val="black"/>
                </a:solidFill>
                <a:latin typeface="Calibri"/>
              </a:endParaRPr>
            </a:p>
          </p:txBody>
        </p:sp>
        <p:sp>
          <p:nvSpPr>
            <p:cNvPr id="22" name="Rectangle 8"/>
            <p:cNvSpPr>
              <a:spLocks noChangeArrowheads="1"/>
            </p:cNvSpPr>
            <p:nvPr/>
          </p:nvSpPr>
          <p:spPr bwMode="auto">
            <a:xfrm>
              <a:off x="2760737" y="5665005"/>
              <a:ext cx="5529955" cy="666189"/>
            </a:xfrm>
            <a:prstGeom prst="rect">
              <a:avLst/>
            </a:prstGeom>
            <a:solidFill>
              <a:srgbClr val="C0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80060">
                <a:defRPr/>
              </a:pPr>
              <a:r>
                <a:rPr lang="en-US" sz="2100" b="1" dirty="0">
                  <a:solidFill>
                    <a:srgbClr val="FFFF00"/>
                  </a:solidFill>
                  <a:latin typeface="Arial" charset="0"/>
                </a:rPr>
                <a:t>Construction, Maintenance, Operations</a:t>
              </a:r>
              <a:endParaRPr lang="en-US" sz="2100" b="1" dirty="0">
                <a:solidFill>
                  <a:prstClr val="black"/>
                </a:solidFill>
                <a:latin typeface="Arial" charset="0"/>
              </a:endParaRPr>
            </a:p>
            <a:p>
              <a:pPr algn="ctr" defTabSz="480060">
                <a:defRPr/>
              </a:pPr>
              <a:r>
                <a:rPr lang="en-US" sz="2100" b="1" dirty="0">
                  <a:ln w="12700">
                    <a:noFill/>
                  </a:ln>
                  <a:solidFill>
                    <a:prstClr val="white"/>
                  </a:solidFill>
                  <a:latin typeface="Arial" charset="0"/>
                </a:rPr>
                <a:t>Building &amp; Maintaining the Road</a:t>
              </a:r>
            </a:p>
          </p:txBody>
        </p:sp>
        <p:sp>
          <p:nvSpPr>
            <p:cNvPr id="23" name="AutoShape 9"/>
            <p:cNvSpPr>
              <a:spLocks noChangeArrowheads="1"/>
            </p:cNvSpPr>
            <p:nvPr/>
          </p:nvSpPr>
          <p:spPr bwMode="auto">
            <a:xfrm flipV="1">
              <a:off x="883089" y="2917957"/>
              <a:ext cx="361950" cy="628650"/>
            </a:xfrm>
            <a:custGeom>
              <a:avLst/>
              <a:gdLst>
                <a:gd name="T0" fmla="*/ 75862994 w 21600"/>
                <a:gd name="T1" fmla="*/ 0 h 21600"/>
                <a:gd name="T2" fmla="*/ 75862994 w 21600"/>
                <a:gd name="T3" fmla="*/ 299727834 h 21600"/>
                <a:gd name="T4" fmla="*/ 11344401 w 21600"/>
                <a:gd name="T5" fmla="*/ 532499554 h 21600"/>
                <a:gd name="T6" fmla="*/ 101633817 w 21600"/>
                <a:gd name="T7" fmla="*/ 149863932 h 21600"/>
                <a:gd name="T8" fmla="*/ 17694720 60000 65536"/>
                <a:gd name="T9" fmla="*/ 5898240 60000 65536"/>
                <a:gd name="T10" fmla="*/ 5898240 60000 65536"/>
                <a:gd name="T11" fmla="*/ 0 60000 65536"/>
                <a:gd name="T12" fmla="*/ 12427 w 21600"/>
                <a:gd name="T13" fmla="*/ 3720 h 21600"/>
                <a:gd name="T14" fmla="*/ 19475 w 21600"/>
                <a:gd name="T15" fmla="*/ 8438 h 21600"/>
              </a:gdLst>
              <a:ahLst/>
              <a:cxnLst>
                <a:cxn ang="T8">
                  <a:pos x="T0" y="T1"/>
                </a:cxn>
                <a:cxn ang="T9">
                  <a:pos x="T2" y="T3"/>
                </a:cxn>
                <a:cxn ang="T10">
                  <a:pos x="T4" y="T5"/>
                </a:cxn>
                <a:cxn ang="T11">
                  <a:pos x="T6" y="T7"/>
                </a:cxn>
              </a:cxnLst>
              <a:rect l="T12" t="T13" r="T14" b="T15"/>
              <a:pathLst>
                <a:path w="21600" h="21600">
                  <a:moveTo>
                    <a:pt x="21600" y="6079"/>
                  </a:moveTo>
                  <a:lnTo>
                    <a:pt x="16123" y="0"/>
                  </a:lnTo>
                  <a:lnTo>
                    <a:pt x="16123" y="3720"/>
                  </a:lnTo>
                  <a:lnTo>
                    <a:pt x="12427" y="3720"/>
                  </a:lnTo>
                  <a:cubicBezTo>
                    <a:pt x="5564" y="3720"/>
                    <a:pt x="0" y="7498"/>
                    <a:pt x="0" y="12158"/>
                  </a:cubicBezTo>
                  <a:lnTo>
                    <a:pt x="0" y="21600"/>
                  </a:lnTo>
                  <a:lnTo>
                    <a:pt x="4822" y="21600"/>
                  </a:lnTo>
                  <a:lnTo>
                    <a:pt x="4822" y="12158"/>
                  </a:lnTo>
                  <a:cubicBezTo>
                    <a:pt x="4822" y="10104"/>
                    <a:pt x="8227" y="8438"/>
                    <a:pt x="12427" y="8438"/>
                  </a:cubicBezTo>
                  <a:lnTo>
                    <a:pt x="16123" y="8438"/>
                  </a:lnTo>
                  <a:lnTo>
                    <a:pt x="16123" y="12158"/>
                  </a:lnTo>
                  <a:lnTo>
                    <a:pt x="21600" y="6079"/>
                  </a:lnTo>
                  <a:close/>
                </a:path>
              </a:pathLst>
            </a:custGeom>
            <a:solidFill>
              <a:srgbClr val="3333FF"/>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0060">
                <a:defRPr/>
              </a:pPr>
              <a:endParaRPr lang="en-US" sz="1890" dirty="0">
                <a:solidFill>
                  <a:prstClr val="black"/>
                </a:solidFill>
                <a:latin typeface="Calibri"/>
              </a:endParaRPr>
            </a:p>
          </p:txBody>
        </p:sp>
        <p:sp>
          <p:nvSpPr>
            <p:cNvPr id="24" name="AutoShape 10"/>
            <p:cNvSpPr>
              <a:spLocks noChangeArrowheads="1"/>
            </p:cNvSpPr>
            <p:nvPr/>
          </p:nvSpPr>
          <p:spPr bwMode="auto">
            <a:xfrm flipV="1">
              <a:off x="452234" y="1973190"/>
              <a:ext cx="361950" cy="628650"/>
            </a:xfrm>
            <a:custGeom>
              <a:avLst/>
              <a:gdLst>
                <a:gd name="T0" fmla="*/ 75862994 w 21600"/>
                <a:gd name="T1" fmla="*/ 0 h 21600"/>
                <a:gd name="T2" fmla="*/ 75862994 w 21600"/>
                <a:gd name="T3" fmla="*/ 299727834 h 21600"/>
                <a:gd name="T4" fmla="*/ 11344401 w 21600"/>
                <a:gd name="T5" fmla="*/ 532499554 h 21600"/>
                <a:gd name="T6" fmla="*/ 101633817 w 21600"/>
                <a:gd name="T7" fmla="*/ 149863932 h 21600"/>
                <a:gd name="T8" fmla="*/ 17694720 60000 65536"/>
                <a:gd name="T9" fmla="*/ 5898240 60000 65536"/>
                <a:gd name="T10" fmla="*/ 5898240 60000 65536"/>
                <a:gd name="T11" fmla="*/ 0 60000 65536"/>
                <a:gd name="T12" fmla="*/ 12427 w 21600"/>
                <a:gd name="T13" fmla="*/ 3720 h 21600"/>
                <a:gd name="T14" fmla="*/ 19475 w 21600"/>
                <a:gd name="T15" fmla="*/ 8438 h 21600"/>
              </a:gdLst>
              <a:ahLst/>
              <a:cxnLst>
                <a:cxn ang="T8">
                  <a:pos x="T0" y="T1"/>
                </a:cxn>
                <a:cxn ang="T9">
                  <a:pos x="T2" y="T3"/>
                </a:cxn>
                <a:cxn ang="T10">
                  <a:pos x="T4" y="T5"/>
                </a:cxn>
                <a:cxn ang="T11">
                  <a:pos x="T6" y="T7"/>
                </a:cxn>
              </a:cxnLst>
              <a:rect l="T12" t="T13" r="T14" b="T15"/>
              <a:pathLst>
                <a:path w="21600" h="21600">
                  <a:moveTo>
                    <a:pt x="21600" y="6079"/>
                  </a:moveTo>
                  <a:lnTo>
                    <a:pt x="16123" y="0"/>
                  </a:lnTo>
                  <a:lnTo>
                    <a:pt x="16123" y="3720"/>
                  </a:lnTo>
                  <a:lnTo>
                    <a:pt x="12427" y="3720"/>
                  </a:lnTo>
                  <a:cubicBezTo>
                    <a:pt x="5564" y="3720"/>
                    <a:pt x="0" y="7498"/>
                    <a:pt x="0" y="12158"/>
                  </a:cubicBezTo>
                  <a:lnTo>
                    <a:pt x="0" y="21600"/>
                  </a:lnTo>
                  <a:lnTo>
                    <a:pt x="4822" y="21600"/>
                  </a:lnTo>
                  <a:lnTo>
                    <a:pt x="4822" y="12158"/>
                  </a:lnTo>
                  <a:cubicBezTo>
                    <a:pt x="4822" y="10104"/>
                    <a:pt x="8227" y="8438"/>
                    <a:pt x="12427" y="8438"/>
                  </a:cubicBezTo>
                  <a:lnTo>
                    <a:pt x="16123" y="8438"/>
                  </a:lnTo>
                  <a:lnTo>
                    <a:pt x="16123" y="12158"/>
                  </a:lnTo>
                  <a:lnTo>
                    <a:pt x="21600" y="6079"/>
                  </a:lnTo>
                  <a:close/>
                </a:path>
              </a:pathLst>
            </a:custGeom>
            <a:solidFill>
              <a:srgbClr val="3333FF"/>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0060">
                <a:defRPr/>
              </a:pPr>
              <a:endParaRPr lang="en-US" sz="1890" dirty="0">
                <a:solidFill>
                  <a:prstClr val="black"/>
                </a:solidFill>
                <a:latin typeface="Calibri"/>
              </a:endParaRPr>
            </a:p>
          </p:txBody>
        </p:sp>
        <p:sp>
          <p:nvSpPr>
            <p:cNvPr id="25" name="AutoShape 11"/>
            <p:cNvSpPr>
              <a:spLocks noChangeArrowheads="1"/>
            </p:cNvSpPr>
            <p:nvPr/>
          </p:nvSpPr>
          <p:spPr bwMode="auto">
            <a:xfrm flipV="1">
              <a:off x="2305842" y="5665005"/>
              <a:ext cx="361950" cy="628650"/>
            </a:xfrm>
            <a:custGeom>
              <a:avLst/>
              <a:gdLst>
                <a:gd name="T0" fmla="*/ 75862994 w 21600"/>
                <a:gd name="T1" fmla="*/ 0 h 21600"/>
                <a:gd name="T2" fmla="*/ 75862994 w 21600"/>
                <a:gd name="T3" fmla="*/ 299727834 h 21600"/>
                <a:gd name="T4" fmla="*/ 11344401 w 21600"/>
                <a:gd name="T5" fmla="*/ 532499554 h 21600"/>
                <a:gd name="T6" fmla="*/ 101633817 w 21600"/>
                <a:gd name="T7" fmla="*/ 149863932 h 21600"/>
                <a:gd name="T8" fmla="*/ 17694720 60000 65536"/>
                <a:gd name="T9" fmla="*/ 5898240 60000 65536"/>
                <a:gd name="T10" fmla="*/ 5898240 60000 65536"/>
                <a:gd name="T11" fmla="*/ 0 60000 65536"/>
                <a:gd name="T12" fmla="*/ 12427 w 21600"/>
                <a:gd name="T13" fmla="*/ 3720 h 21600"/>
                <a:gd name="T14" fmla="*/ 19475 w 21600"/>
                <a:gd name="T15" fmla="*/ 8438 h 21600"/>
              </a:gdLst>
              <a:ahLst/>
              <a:cxnLst>
                <a:cxn ang="T8">
                  <a:pos x="T0" y="T1"/>
                </a:cxn>
                <a:cxn ang="T9">
                  <a:pos x="T2" y="T3"/>
                </a:cxn>
                <a:cxn ang="T10">
                  <a:pos x="T4" y="T5"/>
                </a:cxn>
                <a:cxn ang="T11">
                  <a:pos x="T6" y="T7"/>
                </a:cxn>
              </a:cxnLst>
              <a:rect l="T12" t="T13" r="T14" b="T15"/>
              <a:pathLst>
                <a:path w="21600" h="21600">
                  <a:moveTo>
                    <a:pt x="21600" y="6079"/>
                  </a:moveTo>
                  <a:lnTo>
                    <a:pt x="16123" y="0"/>
                  </a:lnTo>
                  <a:lnTo>
                    <a:pt x="16123" y="3720"/>
                  </a:lnTo>
                  <a:lnTo>
                    <a:pt x="12427" y="3720"/>
                  </a:lnTo>
                  <a:cubicBezTo>
                    <a:pt x="5564" y="3720"/>
                    <a:pt x="0" y="7498"/>
                    <a:pt x="0" y="12158"/>
                  </a:cubicBezTo>
                  <a:lnTo>
                    <a:pt x="0" y="21600"/>
                  </a:lnTo>
                  <a:lnTo>
                    <a:pt x="4822" y="21600"/>
                  </a:lnTo>
                  <a:lnTo>
                    <a:pt x="4822" y="12158"/>
                  </a:lnTo>
                  <a:cubicBezTo>
                    <a:pt x="4822" y="10104"/>
                    <a:pt x="8227" y="8438"/>
                    <a:pt x="12427" y="8438"/>
                  </a:cubicBezTo>
                  <a:lnTo>
                    <a:pt x="16123" y="8438"/>
                  </a:lnTo>
                  <a:lnTo>
                    <a:pt x="16123" y="12158"/>
                  </a:lnTo>
                  <a:lnTo>
                    <a:pt x="21600" y="6079"/>
                  </a:lnTo>
                  <a:close/>
                </a:path>
              </a:pathLst>
            </a:custGeom>
            <a:solidFill>
              <a:srgbClr val="3333FF"/>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0060">
                <a:defRPr/>
              </a:pPr>
              <a:endParaRPr lang="en-US" sz="1890" dirty="0">
                <a:solidFill>
                  <a:prstClr val="black"/>
                </a:solidFill>
                <a:latin typeface="Calibri"/>
              </a:endParaRPr>
            </a:p>
          </p:txBody>
        </p:sp>
        <p:sp>
          <p:nvSpPr>
            <p:cNvPr id="26" name="AutoShape 12"/>
            <p:cNvSpPr>
              <a:spLocks noChangeArrowheads="1"/>
            </p:cNvSpPr>
            <p:nvPr/>
          </p:nvSpPr>
          <p:spPr bwMode="auto">
            <a:xfrm rot="10800000">
              <a:off x="4724400" y="1092427"/>
              <a:ext cx="2362200" cy="786944"/>
            </a:xfrm>
            <a:prstGeom prst="rightArrow">
              <a:avLst>
                <a:gd name="adj1" fmla="val 50000"/>
                <a:gd name="adj2" fmla="val 70455"/>
              </a:avLst>
            </a:prstGeom>
            <a:solidFill>
              <a:schemeClr val="hlink"/>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80060">
                <a:defRPr/>
              </a:pPr>
              <a:endParaRPr lang="en-US" sz="1890" dirty="0">
                <a:solidFill>
                  <a:prstClr val="black"/>
                </a:solidFill>
                <a:latin typeface="Calibri"/>
              </a:endParaRPr>
            </a:p>
          </p:txBody>
        </p:sp>
      </p:grpSp>
      <p:sp>
        <p:nvSpPr>
          <p:cNvPr id="28" name="AutoShape 9"/>
          <p:cNvSpPr>
            <a:spLocks noChangeArrowheads="1"/>
          </p:cNvSpPr>
          <p:nvPr/>
        </p:nvSpPr>
        <p:spPr bwMode="auto">
          <a:xfrm flipV="1">
            <a:off x="2881157" y="4641307"/>
            <a:ext cx="414673" cy="620022"/>
          </a:xfrm>
          <a:custGeom>
            <a:avLst/>
            <a:gdLst>
              <a:gd name="T0" fmla="*/ 75862994 w 21600"/>
              <a:gd name="T1" fmla="*/ 0 h 21600"/>
              <a:gd name="T2" fmla="*/ 75862994 w 21600"/>
              <a:gd name="T3" fmla="*/ 299727834 h 21600"/>
              <a:gd name="T4" fmla="*/ 11344401 w 21600"/>
              <a:gd name="T5" fmla="*/ 532499554 h 21600"/>
              <a:gd name="T6" fmla="*/ 101633817 w 21600"/>
              <a:gd name="T7" fmla="*/ 149863932 h 21600"/>
              <a:gd name="T8" fmla="*/ 17694720 60000 65536"/>
              <a:gd name="T9" fmla="*/ 5898240 60000 65536"/>
              <a:gd name="T10" fmla="*/ 5898240 60000 65536"/>
              <a:gd name="T11" fmla="*/ 0 60000 65536"/>
              <a:gd name="T12" fmla="*/ 12427 w 21600"/>
              <a:gd name="T13" fmla="*/ 3720 h 21600"/>
              <a:gd name="T14" fmla="*/ 19475 w 21600"/>
              <a:gd name="T15" fmla="*/ 8438 h 21600"/>
            </a:gdLst>
            <a:ahLst/>
            <a:cxnLst>
              <a:cxn ang="T8">
                <a:pos x="T0" y="T1"/>
              </a:cxn>
              <a:cxn ang="T9">
                <a:pos x="T2" y="T3"/>
              </a:cxn>
              <a:cxn ang="T10">
                <a:pos x="T4" y="T5"/>
              </a:cxn>
              <a:cxn ang="T11">
                <a:pos x="T6" y="T7"/>
              </a:cxn>
            </a:cxnLst>
            <a:rect l="T12" t="T13" r="T14" b="T15"/>
            <a:pathLst>
              <a:path w="21600" h="21600">
                <a:moveTo>
                  <a:pt x="21600" y="6079"/>
                </a:moveTo>
                <a:lnTo>
                  <a:pt x="16123" y="0"/>
                </a:lnTo>
                <a:lnTo>
                  <a:pt x="16123" y="3720"/>
                </a:lnTo>
                <a:lnTo>
                  <a:pt x="12427" y="3720"/>
                </a:lnTo>
                <a:cubicBezTo>
                  <a:pt x="5564" y="3720"/>
                  <a:pt x="0" y="7498"/>
                  <a:pt x="0" y="12158"/>
                </a:cubicBezTo>
                <a:lnTo>
                  <a:pt x="0" y="21600"/>
                </a:lnTo>
                <a:lnTo>
                  <a:pt x="4822" y="21600"/>
                </a:lnTo>
                <a:lnTo>
                  <a:pt x="4822" y="12158"/>
                </a:lnTo>
                <a:cubicBezTo>
                  <a:pt x="4822" y="10104"/>
                  <a:pt x="8227" y="8438"/>
                  <a:pt x="12427" y="8438"/>
                </a:cubicBezTo>
                <a:lnTo>
                  <a:pt x="16123" y="8438"/>
                </a:lnTo>
                <a:lnTo>
                  <a:pt x="16123" y="12158"/>
                </a:lnTo>
                <a:lnTo>
                  <a:pt x="21600" y="6079"/>
                </a:lnTo>
                <a:close/>
              </a:path>
            </a:pathLst>
          </a:custGeom>
          <a:solidFill>
            <a:srgbClr val="3333FF"/>
          </a:solidFill>
          <a:ln w="12699">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80060">
              <a:defRPr/>
            </a:pPr>
            <a:endParaRPr lang="en-US" sz="1890" dirty="0">
              <a:solidFill>
                <a:prstClr val="black"/>
              </a:solidFill>
              <a:latin typeface="Calibri"/>
            </a:endParaRPr>
          </a:p>
        </p:txBody>
      </p:sp>
      <p:sp>
        <p:nvSpPr>
          <p:cNvPr id="29" name="Rectangle 4"/>
          <p:cNvSpPr>
            <a:spLocks noChangeArrowheads="1"/>
          </p:cNvSpPr>
          <p:nvPr/>
        </p:nvSpPr>
        <p:spPr bwMode="auto">
          <a:xfrm>
            <a:off x="2458674" y="2818455"/>
            <a:ext cx="5137792" cy="701731"/>
          </a:xfrm>
          <a:prstGeom prst="rect">
            <a:avLst/>
          </a:prstGeom>
          <a:solidFill>
            <a:schemeClr val="tx2">
              <a:lumMod val="75000"/>
            </a:schemeClr>
          </a:solidFill>
          <a:ln w="12700">
            <a:solidFill>
              <a:schemeClr val="tx1"/>
            </a:solidFill>
            <a:miter lim="800000"/>
            <a:headEnd type="none" w="sm" len="sm"/>
            <a:tailEnd type="none" w="sm" len="sm"/>
          </a:ln>
          <a:effectLst/>
        </p:spPr>
        <p:txBody>
          <a:bodyPr wrap="none" anchor="ctr"/>
          <a:lstStyle/>
          <a:p>
            <a:pPr algn="ctr" defTabSz="480060">
              <a:defRPr/>
            </a:pPr>
            <a:r>
              <a:rPr lang="en-US" sz="2100" b="1" dirty="0">
                <a:solidFill>
                  <a:srgbClr val="FFFF00"/>
                </a:solidFill>
                <a:latin typeface="Arial" charset="0"/>
              </a:rPr>
              <a:t>Prioritization Process (SPOT / STI)</a:t>
            </a:r>
          </a:p>
          <a:p>
            <a:pPr algn="ctr" defTabSz="480060">
              <a:defRPr/>
            </a:pPr>
            <a:r>
              <a:rPr lang="en-US" sz="2100" b="1" dirty="0">
                <a:ln w="19050">
                  <a:noFill/>
                </a:ln>
                <a:solidFill>
                  <a:prstClr val="white"/>
                </a:solidFill>
                <a:latin typeface="Arial" charset="0"/>
              </a:rPr>
              <a:t>Scored for funding consideration</a:t>
            </a:r>
          </a:p>
        </p:txBody>
      </p:sp>
    </p:spTree>
    <p:extLst>
      <p:ext uri="{BB962C8B-B14F-4D97-AF65-F5344CB8AC3E}">
        <p14:creationId xmlns:p14="http://schemas.microsoft.com/office/powerpoint/2010/main" val="2171026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0806DC0-CF5F-43F0-9A48-587557791399}"/>
              </a:ext>
            </a:extLst>
          </p:cNvPr>
          <p:cNvGraphicFramePr>
            <a:graphicFrameLocks noChangeAspect="1"/>
          </p:cNvGraphicFramePr>
          <p:nvPr/>
        </p:nvGraphicFramePr>
        <p:xfrm>
          <a:off x="5651914" y="2843826"/>
          <a:ext cx="6989666" cy="4522165"/>
        </p:xfrm>
        <a:graphic>
          <a:graphicData uri="http://schemas.openxmlformats.org/presentationml/2006/ole">
            <mc:AlternateContent xmlns:mc="http://schemas.openxmlformats.org/markup-compatibility/2006">
              <mc:Choice xmlns:v="urn:schemas-microsoft-com:vml" Requires="v">
                <p:oleObj name="Acrobat Document" r:id="rId2" imgW="9326669" imgH="6034757" progId="AcroExch.Document.DC">
                  <p:embed/>
                </p:oleObj>
              </mc:Choice>
              <mc:Fallback>
                <p:oleObj name="Acrobat Document" r:id="rId2" imgW="9326669" imgH="6034757" progId="AcroExch.Document.DC">
                  <p:embed/>
                  <p:pic>
                    <p:nvPicPr>
                      <p:cNvPr id="4" name="Object 3">
                        <a:extLst>
                          <a:ext uri="{FF2B5EF4-FFF2-40B4-BE49-F238E27FC236}">
                            <a16:creationId xmlns:a16="http://schemas.microsoft.com/office/drawing/2014/main" id="{20806DC0-CF5F-43F0-9A48-587557791399}"/>
                          </a:ext>
                        </a:extLst>
                      </p:cNvPr>
                      <p:cNvPicPr/>
                      <p:nvPr/>
                    </p:nvPicPr>
                    <p:blipFill>
                      <a:blip r:embed="rId3"/>
                      <a:stretch>
                        <a:fillRect/>
                      </a:stretch>
                    </p:blipFill>
                    <p:spPr>
                      <a:xfrm>
                        <a:off x="5651914" y="2843826"/>
                        <a:ext cx="6989666" cy="452216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283E919-8BE8-4D15-87E7-4EF9F8090428}"/>
              </a:ext>
            </a:extLst>
          </p:cNvPr>
          <p:cNvGraphicFramePr>
            <a:graphicFrameLocks noChangeAspect="1"/>
          </p:cNvGraphicFramePr>
          <p:nvPr/>
        </p:nvGraphicFramePr>
        <p:xfrm>
          <a:off x="160020" y="406409"/>
          <a:ext cx="6990874" cy="4522947"/>
        </p:xfrm>
        <a:graphic>
          <a:graphicData uri="http://schemas.openxmlformats.org/presentationml/2006/ole">
            <mc:AlternateContent xmlns:mc="http://schemas.openxmlformats.org/markup-compatibility/2006">
              <mc:Choice xmlns:v="urn:schemas-microsoft-com:vml" Requires="v">
                <p:oleObj name="Acrobat Document" r:id="rId4" imgW="9326669" imgH="6034757" progId="AcroExch.Document.DC">
                  <p:embed/>
                </p:oleObj>
              </mc:Choice>
              <mc:Fallback>
                <p:oleObj name="Acrobat Document" r:id="rId4" imgW="9326669" imgH="6034757" progId="AcroExch.Document.DC">
                  <p:embed/>
                  <p:pic>
                    <p:nvPicPr>
                      <p:cNvPr id="3" name="Object 2">
                        <a:extLst>
                          <a:ext uri="{FF2B5EF4-FFF2-40B4-BE49-F238E27FC236}">
                            <a16:creationId xmlns:a16="http://schemas.microsoft.com/office/drawing/2014/main" id="{A283E919-8BE8-4D15-87E7-4EF9F8090428}"/>
                          </a:ext>
                        </a:extLst>
                      </p:cNvPr>
                      <p:cNvPicPr/>
                      <p:nvPr/>
                    </p:nvPicPr>
                    <p:blipFill>
                      <a:blip r:embed="rId5"/>
                      <a:stretch>
                        <a:fillRect/>
                      </a:stretch>
                    </p:blipFill>
                    <p:spPr>
                      <a:xfrm>
                        <a:off x="160020" y="406409"/>
                        <a:ext cx="6990874" cy="452294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729936C-D87E-4FF2-A798-E1DDE6C24A56}"/>
              </a:ext>
            </a:extLst>
          </p:cNvPr>
          <p:cNvSpPr txBox="1"/>
          <p:nvPr/>
        </p:nvSpPr>
        <p:spPr>
          <a:xfrm>
            <a:off x="7397428" y="845820"/>
            <a:ext cx="4987263" cy="997196"/>
          </a:xfrm>
          <a:prstGeom prst="rect">
            <a:avLst/>
          </a:prstGeom>
          <a:noFill/>
        </p:spPr>
        <p:txBody>
          <a:bodyPr wrap="non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High Frequency </a:t>
            </a:r>
          </a:p>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Crash Locations</a:t>
            </a:r>
          </a:p>
        </p:txBody>
      </p:sp>
      <p:sp>
        <p:nvSpPr>
          <p:cNvPr id="8" name="TextBox 7">
            <a:extLst>
              <a:ext uri="{FF2B5EF4-FFF2-40B4-BE49-F238E27FC236}">
                <a16:creationId xmlns:a16="http://schemas.microsoft.com/office/drawing/2014/main" id="{C49458FF-A457-41F4-BEC0-652687A9C0BD}"/>
              </a:ext>
            </a:extLst>
          </p:cNvPr>
          <p:cNvSpPr txBox="1"/>
          <p:nvPr/>
        </p:nvSpPr>
        <p:spPr>
          <a:xfrm>
            <a:off x="1970246" y="5877168"/>
            <a:ext cx="3370421" cy="997196"/>
          </a:xfrm>
          <a:prstGeom prst="rect">
            <a:avLst/>
          </a:prstGeom>
          <a:noFill/>
        </p:spPr>
        <p:txBody>
          <a:bodyPr wrap="square">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Severe </a:t>
            </a:r>
          </a:p>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Crash Locations</a:t>
            </a:r>
          </a:p>
        </p:txBody>
      </p:sp>
    </p:spTree>
    <p:extLst>
      <p:ext uri="{BB962C8B-B14F-4D97-AF65-F5344CB8AC3E}">
        <p14:creationId xmlns:p14="http://schemas.microsoft.com/office/powerpoint/2010/main" val="2826275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20240" y="3048000"/>
            <a:ext cx="9972359" cy="4606478"/>
          </a:xfrm>
        </p:spPr>
        <p:txBody>
          <a:bodyPr>
            <a:normAutofit fontScale="25000" lnSpcReduction="20000"/>
          </a:bodyPr>
          <a:lstStyle/>
          <a:p>
            <a:r>
              <a:rPr lang="en-US" sz="9600" dirty="0">
                <a:solidFill>
                  <a:schemeClr val="tx1"/>
                </a:solidFill>
              </a:rPr>
              <a:t>To allow recommended social distancing practices, public comment can be submitted by email or physical mail prior to each Planning Board meeting. </a:t>
            </a:r>
          </a:p>
          <a:p>
            <a:endParaRPr lang="en-US" sz="9600" dirty="0">
              <a:solidFill>
                <a:schemeClr val="tx1"/>
              </a:solidFill>
            </a:endParaRPr>
          </a:p>
          <a:p>
            <a:r>
              <a:rPr lang="en-US" sz="9600" dirty="0">
                <a:solidFill>
                  <a:schemeClr val="tx1"/>
                </a:solidFill>
              </a:rPr>
              <a:t>Arrangements can also be made for those wishing to speak in public comment to call in and speak via conference call.  </a:t>
            </a:r>
          </a:p>
          <a:p>
            <a:endParaRPr lang="en-US" sz="9600" dirty="0">
              <a:solidFill>
                <a:schemeClr val="tx1"/>
              </a:solidFill>
            </a:endParaRPr>
          </a:p>
          <a:p>
            <a:r>
              <a:rPr lang="en-US" sz="9600" dirty="0">
                <a:solidFill>
                  <a:schemeClr val="tx1"/>
                </a:solidFill>
              </a:rPr>
              <a:t>Speakers are limited to three minutes.</a:t>
            </a:r>
          </a:p>
          <a:p>
            <a:endParaRPr lang="en-US" sz="9600" dirty="0">
              <a:solidFill>
                <a:schemeClr val="tx1"/>
              </a:solidFill>
            </a:endParaRPr>
          </a:p>
          <a:p>
            <a:r>
              <a:rPr lang="en-US" sz="9600" dirty="0">
                <a:solidFill>
                  <a:schemeClr val="tx1"/>
                </a:solidFill>
              </a:rPr>
              <a:t>The public comment period will close when there are no more speakers, or the 15-minute limit is reached.</a:t>
            </a:r>
          </a:p>
          <a:p>
            <a:endParaRPr lang="en-US" sz="9600" dirty="0">
              <a:solidFill>
                <a:schemeClr val="tx1"/>
              </a:solidFill>
            </a:endParaRPr>
          </a:p>
          <a:p>
            <a:r>
              <a:rPr lang="en-US" sz="9600" dirty="0">
                <a:solidFill>
                  <a:schemeClr val="tx1"/>
                </a:solidFill>
              </a:rPr>
              <a:t>Public Comment will also be taken at the end of the meeting. </a:t>
            </a:r>
          </a:p>
          <a:p>
            <a:endParaRPr lang="en-US" sz="9600" dirty="0"/>
          </a:p>
          <a:p>
            <a:endParaRPr lang="en-US" dirty="0"/>
          </a:p>
        </p:txBody>
      </p:sp>
      <p:sp>
        <p:nvSpPr>
          <p:cNvPr id="3" name="Title 2"/>
          <p:cNvSpPr>
            <a:spLocks noGrp="1"/>
          </p:cNvSpPr>
          <p:nvPr>
            <p:ph type="title"/>
          </p:nvPr>
        </p:nvSpPr>
        <p:spPr/>
        <p:txBody>
          <a:bodyPr/>
          <a:lstStyle/>
          <a:p>
            <a:r>
              <a:rPr lang="en-US" dirty="0"/>
              <a:t>Public Comment</a:t>
            </a:r>
          </a:p>
        </p:txBody>
      </p:sp>
    </p:spTree>
    <p:extLst>
      <p:ext uri="{BB962C8B-B14F-4D97-AF65-F5344CB8AC3E}">
        <p14:creationId xmlns:p14="http://schemas.microsoft.com/office/powerpoint/2010/main" val="3515685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28B9F40-2CCB-429E-859D-FF7B3C0AD055}"/>
              </a:ext>
            </a:extLst>
          </p:cNvPr>
          <p:cNvGraphicFramePr>
            <a:graphicFrameLocks noChangeAspect="1"/>
          </p:cNvGraphicFramePr>
          <p:nvPr/>
        </p:nvGraphicFramePr>
        <p:xfrm>
          <a:off x="5621406" y="2806865"/>
          <a:ext cx="6989665" cy="4522165"/>
        </p:xfrm>
        <a:graphic>
          <a:graphicData uri="http://schemas.openxmlformats.org/presentationml/2006/ole">
            <mc:AlternateContent xmlns:mc="http://schemas.openxmlformats.org/markup-compatibility/2006">
              <mc:Choice xmlns:v="urn:schemas-microsoft-com:vml" Requires="v">
                <p:oleObj name="Acrobat Document" r:id="rId2" imgW="9326669" imgH="6034757" progId="AcroExch.Document.DC">
                  <p:embed/>
                </p:oleObj>
              </mc:Choice>
              <mc:Fallback>
                <p:oleObj name="Acrobat Document" r:id="rId2" imgW="9326669" imgH="6034757" progId="AcroExch.Document.DC">
                  <p:embed/>
                  <p:pic>
                    <p:nvPicPr>
                      <p:cNvPr id="4" name="Object 3">
                        <a:extLst>
                          <a:ext uri="{FF2B5EF4-FFF2-40B4-BE49-F238E27FC236}">
                            <a16:creationId xmlns:a16="http://schemas.microsoft.com/office/drawing/2014/main" id="{328B9F40-2CCB-429E-859D-FF7B3C0AD055}"/>
                          </a:ext>
                        </a:extLst>
                      </p:cNvPr>
                      <p:cNvPicPr/>
                      <p:nvPr/>
                    </p:nvPicPr>
                    <p:blipFill>
                      <a:blip r:embed="rId3"/>
                      <a:stretch>
                        <a:fillRect/>
                      </a:stretch>
                    </p:blipFill>
                    <p:spPr>
                      <a:xfrm>
                        <a:off x="5621406" y="2806865"/>
                        <a:ext cx="6989665" cy="452216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DC0F7EC-CF44-444D-8C91-D969CE758ED0}"/>
              </a:ext>
            </a:extLst>
          </p:cNvPr>
          <p:cNvGraphicFramePr>
            <a:graphicFrameLocks noChangeAspect="1"/>
          </p:cNvGraphicFramePr>
          <p:nvPr/>
        </p:nvGraphicFramePr>
        <p:xfrm>
          <a:off x="190529" y="443370"/>
          <a:ext cx="6989665" cy="4522165"/>
        </p:xfrm>
        <a:graphic>
          <a:graphicData uri="http://schemas.openxmlformats.org/presentationml/2006/ole">
            <mc:AlternateContent xmlns:mc="http://schemas.openxmlformats.org/markup-compatibility/2006">
              <mc:Choice xmlns:v="urn:schemas-microsoft-com:vml" Requires="v">
                <p:oleObj name="Acrobat Document" r:id="rId4" imgW="9326669" imgH="6034757" progId="AcroExch.Document.DC">
                  <p:embed/>
                </p:oleObj>
              </mc:Choice>
              <mc:Fallback>
                <p:oleObj name="Acrobat Document" r:id="rId4" imgW="9326669" imgH="6034757" progId="AcroExch.Document.DC">
                  <p:embed/>
                  <p:pic>
                    <p:nvPicPr>
                      <p:cNvPr id="3" name="Object 2">
                        <a:extLst>
                          <a:ext uri="{FF2B5EF4-FFF2-40B4-BE49-F238E27FC236}">
                            <a16:creationId xmlns:a16="http://schemas.microsoft.com/office/drawing/2014/main" id="{FDC0F7EC-CF44-444D-8C91-D969CE758ED0}"/>
                          </a:ext>
                        </a:extLst>
                      </p:cNvPr>
                      <p:cNvPicPr/>
                      <p:nvPr/>
                    </p:nvPicPr>
                    <p:blipFill>
                      <a:blip r:embed="rId5"/>
                      <a:stretch>
                        <a:fillRect/>
                      </a:stretch>
                    </p:blipFill>
                    <p:spPr>
                      <a:xfrm>
                        <a:off x="190529" y="443370"/>
                        <a:ext cx="6989665" cy="452216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236FFA0-660F-4387-B969-875EF4CFCD33}"/>
              </a:ext>
            </a:extLst>
          </p:cNvPr>
          <p:cNvSpPr txBox="1"/>
          <p:nvPr/>
        </p:nvSpPr>
        <p:spPr>
          <a:xfrm>
            <a:off x="7367424" y="845820"/>
            <a:ext cx="4063933" cy="997196"/>
          </a:xfrm>
          <a:prstGeom prst="rect">
            <a:avLst/>
          </a:prstGeom>
          <a:noFill/>
        </p:spPr>
        <p:txBody>
          <a:bodyPr wrap="non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Pedestrian </a:t>
            </a:r>
          </a:p>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Crash Locations</a:t>
            </a:r>
          </a:p>
        </p:txBody>
      </p:sp>
      <p:sp>
        <p:nvSpPr>
          <p:cNvPr id="6" name="TextBox 5">
            <a:extLst>
              <a:ext uri="{FF2B5EF4-FFF2-40B4-BE49-F238E27FC236}">
                <a16:creationId xmlns:a16="http://schemas.microsoft.com/office/drawing/2014/main" id="{7C2FA3E6-D5E4-4BED-B50B-9747A12B039F}"/>
              </a:ext>
            </a:extLst>
          </p:cNvPr>
          <p:cNvSpPr txBox="1"/>
          <p:nvPr/>
        </p:nvSpPr>
        <p:spPr>
          <a:xfrm>
            <a:off x="1846734" y="6106433"/>
            <a:ext cx="3454792" cy="997196"/>
          </a:xfrm>
          <a:prstGeom prst="rect">
            <a:avLst/>
          </a:prstGeom>
          <a:noFill/>
        </p:spPr>
        <p:txBody>
          <a:bodyPr wrap="non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Bicycle </a:t>
            </a:r>
          </a:p>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Crash Locations</a:t>
            </a:r>
          </a:p>
        </p:txBody>
      </p:sp>
    </p:spTree>
    <p:extLst>
      <p:ext uri="{BB962C8B-B14F-4D97-AF65-F5344CB8AC3E}">
        <p14:creationId xmlns:p14="http://schemas.microsoft.com/office/powerpoint/2010/main" val="825616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7367424" y="845820"/>
            <a:ext cx="3971857" cy="997196"/>
          </a:xfrm>
          <a:prstGeom prst="rect">
            <a:avLst/>
          </a:prstGeom>
          <a:noFill/>
        </p:spPr>
        <p:txBody>
          <a:bodyPr wrap="non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2017 </a:t>
            </a:r>
          </a:p>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Volume and Capacity</a:t>
            </a:r>
          </a:p>
        </p:txBody>
      </p:sp>
      <p:sp>
        <p:nvSpPr>
          <p:cNvPr id="6" name="TextBox 5">
            <a:extLst>
              <a:ext uri="{FF2B5EF4-FFF2-40B4-BE49-F238E27FC236}">
                <a16:creationId xmlns:a16="http://schemas.microsoft.com/office/drawing/2014/main" id="{7C2FA3E6-D5E4-4BED-B50B-9747A12B039F}"/>
              </a:ext>
            </a:extLst>
          </p:cNvPr>
          <p:cNvSpPr txBox="1"/>
          <p:nvPr/>
        </p:nvSpPr>
        <p:spPr>
          <a:xfrm>
            <a:off x="630079" y="5826399"/>
            <a:ext cx="4720589" cy="997196"/>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2045 Projected Volume And Capacity </a:t>
            </a:r>
          </a:p>
        </p:txBody>
      </p:sp>
      <p:graphicFrame>
        <p:nvGraphicFramePr>
          <p:cNvPr id="8" name="Object 7">
            <a:extLst>
              <a:ext uri="{FF2B5EF4-FFF2-40B4-BE49-F238E27FC236}">
                <a16:creationId xmlns:a16="http://schemas.microsoft.com/office/drawing/2014/main" id="{8D8B1E0B-1E9A-4AD6-AD21-0DD19105B6C8}"/>
              </a:ext>
            </a:extLst>
          </p:cNvPr>
          <p:cNvGraphicFramePr>
            <a:graphicFrameLocks noChangeAspect="1"/>
          </p:cNvGraphicFramePr>
          <p:nvPr/>
        </p:nvGraphicFramePr>
        <p:xfrm>
          <a:off x="5622395" y="2766860"/>
          <a:ext cx="6988676" cy="4522165"/>
        </p:xfrm>
        <a:graphic>
          <a:graphicData uri="http://schemas.openxmlformats.org/presentationml/2006/ole">
            <mc:AlternateContent xmlns:mc="http://schemas.openxmlformats.org/markup-compatibility/2006">
              <mc:Choice xmlns:v="urn:schemas-microsoft-com:vml" Requires="v">
                <p:oleObj name="Acrobat Document" r:id="rId3" imgW="11658600" imgH="7543800" progId="AcroExch.Document.DC">
                  <p:embed/>
                </p:oleObj>
              </mc:Choice>
              <mc:Fallback>
                <p:oleObj name="Acrobat Document" r:id="rId3" imgW="11658600" imgH="7543800" progId="AcroExch.Document.DC">
                  <p:embed/>
                  <p:pic>
                    <p:nvPicPr>
                      <p:cNvPr id="8" name="Object 7">
                        <a:extLst>
                          <a:ext uri="{FF2B5EF4-FFF2-40B4-BE49-F238E27FC236}">
                            <a16:creationId xmlns:a16="http://schemas.microsoft.com/office/drawing/2014/main" id="{8D8B1E0B-1E9A-4AD6-AD21-0DD19105B6C8}"/>
                          </a:ext>
                        </a:extLst>
                      </p:cNvPr>
                      <p:cNvPicPr/>
                      <p:nvPr/>
                    </p:nvPicPr>
                    <p:blipFill>
                      <a:blip r:embed="rId4"/>
                      <a:stretch>
                        <a:fillRect/>
                      </a:stretch>
                    </p:blipFill>
                    <p:spPr>
                      <a:xfrm>
                        <a:off x="5622395" y="2766860"/>
                        <a:ext cx="6988676" cy="452216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ABB6A43-BF70-41FE-B271-01231E85323C}"/>
              </a:ext>
            </a:extLst>
          </p:cNvPr>
          <p:cNvGraphicFramePr>
            <a:graphicFrameLocks noChangeAspect="1"/>
          </p:cNvGraphicFramePr>
          <p:nvPr/>
        </p:nvGraphicFramePr>
        <p:xfrm>
          <a:off x="190529" y="483375"/>
          <a:ext cx="6989666" cy="4522165"/>
        </p:xfrm>
        <a:graphic>
          <a:graphicData uri="http://schemas.openxmlformats.org/presentationml/2006/ole">
            <mc:AlternateContent xmlns:mc="http://schemas.openxmlformats.org/markup-compatibility/2006">
              <mc:Choice xmlns:v="urn:schemas-microsoft-com:vml" Requires="v">
                <p:oleObj name="Acrobat Document" r:id="rId5" imgW="9326669" imgH="6034757" progId="AcroExch.Document.DC">
                  <p:embed/>
                </p:oleObj>
              </mc:Choice>
              <mc:Fallback>
                <p:oleObj name="Acrobat Document" r:id="rId5" imgW="9326669" imgH="6034757" progId="AcroExch.Document.DC">
                  <p:embed/>
                  <p:pic>
                    <p:nvPicPr>
                      <p:cNvPr id="7" name="Object 6">
                        <a:extLst>
                          <a:ext uri="{FF2B5EF4-FFF2-40B4-BE49-F238E27FC236}">
                            <a16:creationId xmlns:a16="http://schemas.microsoft.com/office/drawing/2014/main" id="{FABB6A43-BF70-41FE-B271-01231E85323C}"/>
                          </a:ext>
                        </a:extLst>
                      </p:cNvPr>
                      <p:cNvPicPr/>
                      <p:nvPr/>
                    </p:nvPicPr>
                    <p:blipFill>
                      <a:blip r:embed="rId6"/>
                      <a:stretch>
                        <a:fillRect/>
                      </a:stretch>
                    </p:blipFill>
                    <p:spPr>
                      <a:xfrm>
                        <a:off x="190529" y="483375"/>
                        <a:ext cx="6989666" cy="4522165"/>
                      </a:xfrm>
                      <a:prstGeom prst="rect">
                        <a:avLst/>
                      </a:prstGeom>
                    </p:spPr>
                  </p:pic>
                </p:oleObj>
              </mc:Fallback>
            </mc:AlternateContent>
          </a:graphicData>
        </a:graphic>
      </p:graphicFrame>
    </p:spTree>
    <p:extLst>
      <p:ext uri="{BB962C8B-B14F-4D97-AF65-F5344CB8AC3E}">
        <p14:creationId xmlns:p14="http://schemas.microsoft.com/office/powerpoint/2010/main" val="331880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F3979328-1AA2-4523-A315-AA3D9C2265ED}"/>
              </a:ext>
            </a:extLst>
          </p:cNvPr>
          <p:cNvGraphicFramePr>
            <a:graphicFrameLocks noChangeAspect="1"/>
          </p:cNvGraphicFramePr>
          <p:nvPr/>
        </p:nvGraphicFramePr>
        <p:xfrm>
          <a:off x="5707792" y="2934481"/>
          <a:ext cx="6988676" cy="4522165"/>
        </p:xfrm>
        <a:graphic>
          <a:graphicData uri="http://schemas.openxmlformats.org/presentationml/2006/ole">
            <mc:AlternateContent xmlns:mc="http://schemas.openxmlformats.org/markup-compatibility/2006">
              <mc:Choice xmlns:v="urn:schemas-microsoft-com:vml" Requires="v">
                <p:oleObj name="Acrobat Document" r:id="rId2" imgW="11658600" imgH="7543800" progId="AcroExch.Document.DC">
                  <p:embed/>
                </p:oleObj>
              </mc:Choice>
              <mc:Fallback>
                <p:oleObj name="Acrobat Document" r:id="rId2" imgW="11658600" imgH="7543800" progId="AcroExch.Document.DC">
                  <p:embed/>
                  <p:pic>
                    <p:nvPicPr>
                      <p:cNvPr id="11" name="Object 10">
                        <a:extLst>
                          <a:ext uri="{FF2B5EF4-FFF2-40B4-BE49-F238E27FC236}">
                            <a16:creationId xmlns:a16="http://schemas.microsoft.com/office/drawing/2014/main" id="{F3979328-1AA2-4523-A315-AA3D9C2265ED}"/>
                          </a:ext>
                        </a:extLst>
                      </p:cNvPr>
                      <p:cNvPicPr/>
                      <p:nvPr/>
                    </p:nvPicPr>
                    <p:blipFill>
                      <a:blip r:embed="rId3"/>
                      <a:stretch>
                        <a:fillRect/>
                      </a:stretch>
                    </p:blipFill>
                    <p:spPr>
                      <a:xfrm>
                        <a:off x="5707792" y="2934481"/>
                        <a:ext cx="6988676" cy="452216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236FFA0-660F-4387-B969-875EF4CFCD33}"/>
              </a:ext>
            </a:extLst>
          </p:cNvPr>
          <p:cNvSpPr txBox="1"/>
          <p:nvPr/>
        </p:nvSpPr>
        <p:spPr>
          <a:xfrm>
            <a:off x="7367425" y="845820"/>
            <a:ext cx="5434176" cy="997196"/>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Reviewed 2045 Seasonal</a:t>
            </a:r>
          </a:p>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Projections LOW Occupancy </a:t>
            </a:r>
          </a:p>
        </p:txBody>
      </p:sp>
      <p:graphicFrame>
        <p:nvGraphicFramePr>
          <p:cNvPr id="9" name="Object 8">
            <a:extLst>
              <a:ext uri="{FF2B5EF4-FFF2-40B4-BE49-F238E27FC236}">
                <a16:creationId xmlns:a16="http://schemas.microsoft.com/office/drawing/2014/main" id="{629BB6AA-9B3D-4F0D-83A8-E7CAEE508F9C}"/>
              </a:ext>
            </a:extLst>
          </p:cNvPr>
          <p:cNvGraphicFramePr>
            <a:graphicFrameLocks noChangeAspect="1"/>
          </p:cNvGraphicFramePr>
          <p:nvPr/>
        </p:nvGraphicFramePr>
        <p:xfrm>
          <a:off x="190529" y="451752"/>
          <a:ext cx="6988676" cy="4522165"/>
        </p:xfrm>
        <a:graphic>
          <a:graphicData uri="http://schemas.openxmlformats.org/presentationml/2006/ole">
            <mc:AlternateContent xmlns:mc="http://schemas.openxmlformats.org/markup-compatibility/2006">
              <mc:Choice xmlns:v="urn:schemas-microsoft-com:vml" Requires="v">
                <p:oleObj name="Acrobat Document" r:id="rId4" imgW="11658600" imgH="7543800" progId="AcroExch.Document.DC">
                  <p:embed/>
                </p:oleObj>
              </mc:Choice>
              <mc:Fallback>
                <p:oleObj name="Acrobat Document" r:id="rId4" imgW="11658600" imgH="7543800" progId="AcroExch.Document.DC">
                  <p:embed/>
                  <p:pic>
                    <p:nvPicPr>
                      <p:cNvPr id="9" name="Object 8">
                        <a:extLst>
                          <a:ext uri="{FF2B5EF4-FFF2-40B4-BE49-F238E27FC236}">
                            <a16:creationId xmlns:a16="http://schemas.microsoft.com/office/drawing/2014/main" id="{629BB6AA-9B3D-4F0D-83A8-E7CAEE508F9C}"/>
                          </a:ext>
                        </a:extLst>
                      </p:cNvPr>
                      <p:cNvPicPr/>
                      <p:nvPr/>
                    </p:nvPicPr>
                    <p:blipFill>
                      <a:blip r:embed="rId5"/>
                      <a:stretch>
                        <a:fillRect/>
                      </a:stretch>
                    </p:blipFill>
                    <p:spPr>
                      <a:xfrm>
                        <a:off x="190529" y="451752"/>
                        <a:ext cx="6988676" cy="452216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E4145EEC-0E8F-4478-8810-018DD1AE6F7D}"/>
              </a:ext>
            </a:extLst>
          </p:cNvPr>
          <p:cNvSpPr txBox="1"/>
          <p:nvPr/>
        </p:nvSpPr>
        <p:spPr>
          <a:xfrm>
            <a:off x="190530" y="5566016"/>
            <a:ext cx="5430174" cy="997196"/>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Seasonal Traffic Projections </a:t>
            </a:r>
          </a:p>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HIGH Occupancy </a:t>
            </a:r>
          </a:p>
        </p:txBody>
      </p:sp>
    </p:spTree>
    <p:extLst>
      <p:ext uri="{BB962C8B-B14F-4D97-AF65-F5344CB8AC3E}">
        <p14:creationId xmlns:p14="http://schemas.microsoft.com/office/powerpoint/2010/main" val="361377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F7F10FE-DE58-43A8-B8B7-FB1A27796FCF}"/>
              </a:ext>
            </a:extLst>
          </p:cNvPr>
          <p:cNvGraphicFramePr>
            <a:graphicFrameLocks noChangeAspect="1"/>
          </p:cNvGraphicFramePr>
          <p:nvPr/>
        </p:nvGraphicFramePr>
        <p:xfrm>
          <a:off x="87089" y="366160"/>
          <a:ext cx="6988676" cy="4522165"/>
        </p:xfrm>
        <a:graphic>
          <a:graphicData uri="http://schemas.openxmlformats.org/presentationml/2006/ole">
            <mc:AlternateContent xmlns:mc="http://schemas.openxmlformats.org/markup-compatibility/2006">
              <mc:Choice xmlns:v="urn:schemas-microsoft-com:vml" Requires="v">
                <p:oleObj name="Acrobat Document" r:id="rId3" imgW="11658600" imgH="7543800" progId="AcroExch.Document.DC">
                  <p:embed/>
                </p:oleObj>
              </mc:Choice>
              <mc:Fallback>
                <p:oleObj name="Acrobat Document" r:id="rId3" imgW="11658600" imgH="7543800" progId="AcroExch.Document.DC">
                  <p:embed/>
                  <p:pic>
                    <p:nvPicPr>
                      <p:cNvPr id="5" name="Object 4">
                        <a:extLst>
                          <a:ext uri="{FF2B5EF4-FFF2-40B4-BE49-F238E27FC236}">
                            <a16:creationId xmlns:a16="http://schemas.microsoft.com/office/drawing/2014/main" id="{3F7F10FE-DE58-43A8-B8B7-FB1A27796FCF}"/>
                          </a:ext>
                        </a:extLst>
                      </p:cNvPr>
                      <p:cNvPicPr/>
                      <p:nvPr/>
                    </p:nvPicPr>
                    <p:blipFill>
                      <a:blip r:embed="rId4"/>
                      <a:stretch>
                        <a:fillRect/>
                      </a:stretch>
                    </p:blipFill>
                    <p:spPr>
                      <a:xfrm>
                        <a:off x="87089" y="366160"/>
                        <a:ext cx="6988676" cy="452216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2CEB463-22F8-4D72-BC3F-95EA8B650C97}"/>
              </a:ext>
            </a:extLst>
          </p:cNvPr>
          <p:cNvSpPr txBox="1"/>
          <p:nvPr/>
        </p:nvSpPr>
        <p:spPr>
          <a:xfrm>
            <a:off x="7820978" y="936551"/>
            <a:ext cx="4470559" cy="1126462"/>
          </a:xfrm>
          <a:prstGeom prst="rect">
            <a:avLst/>
          </a:prstGeom>
          <a:noFill/>
        </p:spPr>
        <p:txBody>
          <a:bodyPr wrap="square">
            <a:spAutoFit/>
          </a:bodyPr>
          <a:lstStyle/>
          <a:p>
            <a:pPr defTabSz="960120"/>
            <a:r>
              <a:rPr lang="en-US" sz="3360" b="1" dirty="0">
                <a:solidFill>
                  <a:srgbClr val="00206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Helvetica" panose="020B0604020202020204" pitchFamily="34" charset="0"/>
              </a:rPr>
              <a:t>Transportation </a:t>
            </a:r>
          </a:p>
          <a:p>
            <a:pPr defTabSz="960120"/>
            <a:r>
              <a:rPr lang="en-US" sz="3360" b="1" dirty="0">
                <a:solidFill>
                  <a:srgbClr val="00206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Helvetica" panose="020B0604020202020204" pitchFamily="34" charset="0"/>
              </a:rPr>
              <a:t>System Resiliency</a:t>
            </a:r>
            <a:endParaRPr lang="en-US" sz="3360" dirty="0">
              <a:solidFill>
                <a:prstClr val="black"/>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618E6DD9-E576-4B91-9F93-C01F12FE756E}"/>
              </a:ext>
            </a:extLst>
          </p:cNvPr>
          <p:cNvSpPr txBox="1"/>
          <p:nvPr/>
        </p:nvSpPr>
        <p:spPr>
          <a:xfrm>
            <a:off x="6168692" y="4804378"/>
            <a:ext cx="6400800" cy="2662267"/>
          </a:xfrm>
          <a:prstGeom prst="rect">
            <a:avLst/>
          </a:prstGeom>
          <a:noFill/>
        </p:spPr>
        <p:txBody>
          <a:bodyPr wrap="square">
            <a:spAutoFit/>
          </a:bodyPr>
          <a:lstStyle/>
          <a:p>
            <a:pPr marL="486728" lvl="1" indent="-480060" defTabSz="960120">
              <a:spcBef>
                <a:spcPts val="630"/>
              </a:spcBef>
              <a:spcAft>
                <a:spcPts val="630"/>
              </a:spcAft>
              <a:buFont typeface="Arial" panose="020B0604020202020204" pitchFamily="34" charset="0"/>
              <a:buChar char="•"/>
              <a:defRPr/>
            </a:pPr>
            <a:r>
              <a:rPr lang="en-US" sz="2100" dirty="0">
                <a:solidFill>
                  <a:srgbClr val="002060"/>
                </a:solidFill>
                <a:latin typeface="Helvetica" panose="020B0604020202020204" pitchFamily="34" charset="0"/>
                <a:cs typeface="Helvetica" panose="020B0604020202020204" pitchFamily="34" charset="0"/>
              </a:rPr>
              <a:t>Large format maps of Resiliency available on tables</a:t>
            </a:r>
          </a:p>
          <a:p>
            <a:pPr marL="486728" lvl="1" indent="-480060" defTabSz="960120">
              <a:spcBef>
                <a:spcPts val="630"/>
              </a:spcBef>
              <a:spcAft>
                <a:spcPts val="630"/>
              </a:spcAft>
              <a:buFont typeface="Arial" panose="020B0604020202020204" pitchFamily="34" charset="0"/>
              <a:buChar char="•"/>
              <a:defRPr/>
            </a:pPr>
            <a:r>
              <a:rPr lang="en-US" sz="2100" dirty="0">
                <a:solidFill>
                  <a:srgbClr val="002060"/>
                </a:solidFill>
                <a:latin typeface="Helvetica" panose="020B0604020202020204" pitchFamily="34" charset="0"/>
                <a:cs typeface="Helvetica" panose="020B0604020202020204" pitchFamily="34" charset="0"/>
              </a:rPr>
              <a:t>Review maps and identify any gaps or additional areas of concern</a:t>
            </a:r>
          </a:p>
          <a:p>
            <a:pPr marL="486728" lvl="1" indent="-480060" defTabSz="960120">
              <a:spcBef>
                <a:spcPts val="630"/>
              </a:spcBef>
              <a:spcAft>
                <a:spcPts val="630"/>
              </a:spcAft>
              <a:buFont typeface="Arial" panose="020B0604020202020204" pitchFamily="34" charset="0"/>
              <a:buChar char="•"/>
              <a:defRPr/>
            </a:pPr>
            <a:r>
              <a:rPr lang="en-US" sz="2100" dirty="0">
                <a:solidFill>
                  <a:srgbClr val="002060"/>
                </a:solidFill>
                <a:latin typeface="Helvetica" panose="020B0604020202020204" pitchFamily="34" charset="0"/>
                <a:cs typeface="Helvetica" panose="020B0604020202020204" pitchFamily="34" charset="0"/>
              </a:rPr>
              <a:t>Draw in additional Resiliency concerns (flooding/land and rockslides other resiliency concerns)</a:t>
            </a:r>
          </a:p>
        </p:txBody>
      </p:sp>
      <p:sp>
        <p:nvSpPr>
          <p:cNvPr id="11" name="TextBox 10">
            <a:extLst>
              <a:ext uri="{FF2B5EF4-FFF2-40B4-BE49-F238E27FC236}">
                <a16:creationId xmlns:a16="http://schemas.microsoft.com/office/drawing/2014/main" id="{E279D3B8-A961-4DAA-A0D9-982C4697FC36}"/>
              </a:ext>
            </a:extLst>
          </p:cNvPr>
          <p:cNvSpPr txBox="1"/>
          <p:nvPr/>
        </p:nvSpPr>
        <p:spPr>
          <a:xfrm>
            <a:off x="7338416" y="3681113"/>
            <a:ext cx="4595575" cy="997196"/>
          </a:xfrm>
          <a:prstGeom prst="rect">
            <a:avLst/>
          </a:prstGeom>
          <a:noFill/>
        </p:spPr>
        <p:txBody>
          <a:bodyPr wrap="square">
            <a:spAutoFit/>
          </a:bodyPr>
          <a:lstStyle/>
          <a:p>
            <a:pPr marL="960120" indent="-960120"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Helvetica" panose="020B0604020202020204" pitchFamily="34" charset="0"/>
              </a:rPr>
              <a:t>Resiliency maps. (Mark-up exercise)</a:t>
            </a:r>
            <a:endParaRPr lang="en-US" sz="2940" dirty="0">
              <a:solidFill>
                <a:prstClr val="black"/>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2814354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CEB463-22F8-4D72-BC3F-95EA8B650C97}"/>
              </a:ext>
            </a:extLst>
          </p:cNvPr>
          <p:cNvSpPr txBox="1"/>
          <p:nvPr/>
        </p:nvSpPr>
        <p:spPr>
          <a:xfrm>
            <a:off x="183963" y="485872"/>
            <a:ext cx="4715762" cy="609398"/>
          </a:xfrm>
          <a:prstGeom prst="rect">
            <a:avLst/>
          </a:prstGeom>
          <a:noFill/>
        </p:spPr>
        <p:txBody>
          <a:bodyPr wrap="square">
            <a:spAutoFit/>
          </a:bodyPr>
          <a:lstStyle/>
          <a:p>
            <a:pPr defTabSz="960120"/>
            <a:r>
              <a:rPr lang="en-US" sz="3360" b="1" dirty="0">
                <a:solidFill>
                  <a:srgbClr val="00206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Helvetica" panose="020B0604020202020204" pitchFamily="34" charset="0"/>
              </a:rPr>
              <a:t>Public Transportation</a:t>
            </a:r>
            <a:endParaRPr lang="en-US" sz="3360" dirty="0">
              <a:solidFill>
                <a:prstClr val="black"/>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51A2BD26-F37A-93A5-82A9-07E3178CD6BA}"/>
              </a:ext>
            </a:extLst>
          </p:cNvPr>
          <p:cNvPicPr>
            <a:picLocks noChangeAspect="1"/>
          </p:cNvPicPr>
          <p:nvPr/>
        </p:nvPicPr>
        <p:blipFill>
          <a:blip r:embed="rId3"/>
          <a:stretch>
            <a:fillRect/>
          </a:stretch>
        </p:blipFill>
        <p:spPr>
          <a:xfrm>
            <a:off x="2166369" y="1416829"/>
            <a:ext cx="8887524" cy="5749685"/>
          </a:xfrm>
          <a:prstGeom prst="rect">
            <a:avLst/>
          </a:prstGeom>
        </p:spPr>
      </p:pic>
    </p:spTree>
    <p:extLst>
      <p:ext uri="{BB962C8B-B14F-4D97-AF65-F5344CB8AC3E}">
        <p14:creationId xmlns:p14="http://schemas.microsoft.com/office/powerpoint/2010/main" val="1157778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3544227" y="3258336"/>
            <a:ext cx="5713146" cy="1255728"/>
          </a:xfrm>
          <a:prstGeom prst="rect">
            <a:avLst/>
          </a:prstGeom>
          <a:noFill/>
        </p:spPr>
        <p:txBody>
          <a:bodyPr wrap="square" anchor="ctr">
            <a:spAutoFit/>
          </a:bodyPr>
          <a:lstStyle/>
          <a:p>
            <a:pPr algn="ctr" defTabSz="960120">
              <a:defRPr/>
            </a:pPr>
            <a:r>
              <a:rPr lang="en-US" sz="75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Projects</a:t>
            </a:r>
            <a:endPar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74330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260032" y="581912"/>
            <a:ext cx="11011377" cy="609398"/>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Where we left off</a:t>
            </a:r>
          </a:p>
        </p:txBody>
      </p:sp>
      <p:sp>
        <p:nvSpPr>
          <p:cNvPr id="8" name="TextBox 7">
            <a:extLst>
              <a:ext uri="{FF2B5EF4-FFF2-40B4-BE49-F238E27FC236}">
                <a16:creationId xmlns:a16="http://schemas.microsoft.com/office/drawing/2014/main" id="{FAD960F6-8172-4B62-9B8B-2B5441F6475A}"/>
              </a:ext>
            </a:extLst>
          </p:cNvPr>
          <p:cNvSpPr txBox="1"/>
          <p:nvPr/>
        </p:nvSpPr>
        <p:spPr>
          <a:xfrm>
            <a:off x="458436" y="1315069"/>
            <a:ext cx="9572819" cy="5768887"/>
          </a:xfrm>
          <a:prstGeom prst="rect">
            <a:avLst/>
          </a:prstGeom>
          <a:noFill/>
        </p:spPr>
        <p:txBody>
          <a:bodyPr wrap="square" rtlCol="0">
            <a:spAutoFit/>
          </a:bodyPr>
          <a:lstStyle/>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At our last meeting, we were preparing to go to public involvement on the project list. </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TPD Management wanted to review the information beforehand so they wouldn’t be surprised by any comments from the public</a:t>
            </a:r>
          </a:p>
          <a:p>
            <a:pPr marL="720090" lvl="1" indent="-240030" defTabSz="960120">
              <a:lnSpc>
                <a:spcPct val="90000"/>
              </a:lnSpc>
              <a:spcBef>
                <a:spcPts val="525"/>
              </a:spcBef>
              <a:buFont typeface="Arial" panose="020B0604020202020204" pitchFamily="34" charset="0"/>
              <a:buChar char="•"/>
              <a:defRPr/>
            </a:pPr>
            <a:r>
              <a:rPr lang="en-US" sz="2520" dirty="0">
                <a:solidFill>
                  <a:prstClr val="black"/>
                </a:solidFill>
                <a:latin typeface="Calibri" panose="020F0502020204030204"/>
              </a:rPr>
              <a:t>This is about all plans not this one. </a:t>
            </a:r>
          </a:p>
          <a:p>
            <a:pPr marL="720090" lvl="1" indent="-240030" defTabSz="960120">
              <a:lnSpc>
                <a:spcPct val="90000"/>
              </a:lnSpc>
              <a:spcBef>
                <a:spcPts val="525"/>
              </a:spcBef>
              <a:buFont typeface="Arial" panose="020B0604020202020204" pitchFamily="34" charset="0"/>
              <a:buChar char="•"/>
              <a:defRPr/>
            </a:pPr>
            <a:r>
              <a:rPr lang="en-US" sz="2520" dirty="0">
                <a:solidFill>
                  <a:prstClr val="black"/>
                </a:solidFill>
                <a:latin typeface="Calibri" panose="020F0502020204030204"/>
              </a:rPr>
              <a:t>This went ok</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Except there was very little documentation available for the Bike and Pedestrian projects since they were adopted up from an existing plan.</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Since the CTP is a Needs based plan. Full documentation was desired for these projects. And that meant analysis.</a:t>
            </a:r>
          </a:p>
          <a:p>
            <a:pPr marL="360045" indent="-360045" defTabSz="960120">
              <a:buFont typeface="Arial" panose="020B0604020202020204" pitchFamily="34" charset="0"/>
              <a:buChar char="•"/>
            </a:pPr>
            <a:endParaRPr lang="en-US" sz="2310"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3173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260032" y="581912"/>
            <a:ext cx="11011377" cy="609398"/>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Bike Analysis</a:t>
            </a:r>
          </a:p>
        </p:txBody>
      </p:sp>
      <p:sp>
        <p:nvSpPr>
          <p:cNvPr id="8" name="TextBox 7">
            <a:extLst>
              <a:ext uri="{FF2B5EF4-FFF2-40B4-BE49-F238E27FC236}">
                <a16:creationId xmlns:a16="http://schemas.microsoft.com/office/drawing/2014/main" id="{FAD960F6-8172-4B62-9B8B-2B5441F6475A}"/>
              </a:ext>
            </a:extLst>
          </p:cNvPr>
          <p:cNvSpPr txBox="1"/>
          <p:nvPr/>
        </p:nvSpPr>
        <p:spPr>
          <a:xfrm>
            <a:off x="458436" y="1315069"/>
            <a:ext cx="9572819" cy="5325753"/>
          </a:xfrm>
          <a:prstGeom prst="rect">
            <a:avLst/>
          </a:prstGeom>
          <a:noFill/>
        </p:spPr>
        <p:txBody>
          <a:bodyPr wrap="square" rtlCol="0">
            <a:spAutoFit/>
          </a:bodyPr>
          <a:lstStyle/>
          <a:p>
            <a:pPr marL="240030" indent="-240030" defTabSz="960120">
              <a:lnSpc>
                <a:spcPct val="90000"/>
              </a:lnSpc>
              <a:spcBef>
                <a:spcPts val="1050"/>
              </a:spcBef>
              <a:buFont typeface="Arial" panose="020B0604020202020204" pitchFamily="34" charset="0"/>
              <a:buChar char="•"/>
              <a:defRPr/>
            </a:pPr>
            <a:r>
              <a:rPr lang="en-US" sz="2730" dirty="0">
                <a:solidFill>
                  <a:prstClr val="black"/>
                </a:solidFill>
                <a:latin typeface="Calibri" panose="020F0502020204030204"/>
              </a:rPr>
              <a:t>We tested the project list through a variety of techniques to find one that met the goals of separating bike accommodations and facilities, and that addressed higher speed, yet lower volume roads. </a:t>
            </a:r>
          </a:p>
          <a:p>
            <a:pPr marL="240030" indent="-240030" defTabSz="960120">
              <a:lnSpc>
                <a:spcPct val="90000"/>
              </a:lnSpc>
              <a:spcBef>
                <a:spcPts val="1050"/>
              </a:spcBef>
              <a:buFont typeface="Arial" panose="020B0604020202020204" pitchFamily="34" charset="0"/>
              <a:buChar char="•"/>
              <a:defRPr/>
            </a:pPr>
            <a:r>
              <a:rPr lang="en-US" sz="2730" dirty="0">
                <a:solidFill>
                  <a:prstClr val="black"/>
                </a:solidFill>
                <a:latin typeface="Calibri" panose="020F0502020204030204"/>
              </a:rPr>
              <a:t>This later concern about speed was one we were hearing from many sources as an under addressed issue. </a:t>
            </a:r>
          </a:p>
          <a:p>
            <a:pPr marL="240030" indent="-240030" defTabSz="960120">
              <a:lnSpc>
                <a:spcPct val="90000"/>
              </a:lnSpc>
              <a:spcBef>
                <a:spcPts val="1050"/>
              </a:spcBef>
              <a:buFont typeface="Arial" panose="020B0604020202020204" pitchFamily="34" charset="0"/>
              <a:buChar char="•"/>
              <a:defRPr/>
            </a:pPr>
            <a:r>
              <a:rPr lang="en-US" sz="2730" dirty="0">
                <a:solidFill>
                  <a:prstClr val="black"/>
                </a:solidFill>
                <a:latin typeface="Calibri" panose="020F0502020204030204"/>
              </a:rPr>
              <a:t>This led us to testing: </a:t>
            </a:r>
          </a:p>
          <a:p>
            <a:pPr marL="720090" lvl="1" indent="-240030" defTabSz="960120">
              <a:lnSpc>
                <a:spcPct val="90000"/>
              </a:lnSpc>
              <a:spcBef>
                <a:spcPts val="525"/>
              </a:spcBef>
              <a:buFont typeface="Arial" panose="020B0604020202020204" pitchFamily="34" charset="0"/>
              <a:buChar char="•"/>
              <a:defRPr/>
            </a:pPr>
            <a:r>
              <a:rPr lang="en-US" sz="2310" dirty="0">
                <a:solidFill>
                  <a:prstClr val="black"/>
                </a:solidFill>
                <a:latin typeface="Calibri" panose="020F0502020204030204"/>
              </a:rPr>
              <a:t>CTP Bike Ped Planning Guidance, </a:t>
            </a:r>
          </a:p>
          <a:p>
            <a:pPr marL="720090" lvl="1" indent="-240030" defTabSz="960120">
              <a:lnSpc>
                <a:spcPct val="90000"/>
              </a:lnSpc>
              <a:spcBef>
                <a:spcPts val="525"/>
              </a:spcBef>
              <a:buFont typeface="Arial" panose="020B0604020202020204" pitchFamily="34" charset="0"/>
              <a:buChar char="•"/>
              <a:defRPr/>
            </a:pPr>
            <a:r>
              <a:rPr lang="en-US" sz="2310" dirty="0">
                <a:solidFill>
                  <a:prstClr val="black"/>
                </a:solidFill>
                <a:latin typeface="Calibri" panose="020F0502020204030204"/>
              </a:rPr>
              <a:t>A new destination and buffer analysis</a:t>
            </a:r>
          </a:p>
          <a:p>
            <a:pPr marL="720090" lvl="1" indent="-240030" defTabSz="960120">
              <a:lnSpc>
                <a:spcPct val="90000"/>
              </a:lnSpc>
              <a:spcBef>
                <a:spcPts val="525"/>
              </a:spcBef>
              <a:buFont typeface="Arial" panose="020B0604020202020204" pitchFamily="34" charset="0"/>
              <a:buChar char="•"/>
              <a:defRPr/>
            </a:pPr>
            <a:r>
              <a:rPr lang="en-US" sz="2310" dirty="0">
                <a:solidFill>
                  <a:prstClr val="black"/>
                </a:solidFill>
                <a:latin typeface="Calibri" panose="020F0502020204030204"/>
              </a:rPr>
              <a:t>Bike Suitability draft process </a:t>
            </a:r>
          </a:p>
          <a:p>
            <a:pPr marL="720090" lvl="1" indent="-240030" defTabSz="960120">
              <a:lnSpc>
                <a:spcPct val="90000"/>
              </a:lnSpc>
              <a:spcBef>
                <a:spcPts val="525"/>
              </a:spcBef>
              <a:buFont typeface="Arial" panose="020B0604020202020204" pitchFamily="34" charset="0"/>
              <a:buChar char="•"/>
              <a:defRPr/>
            </a:pPr>
            <a:r>
              <a:rPr lang="en-US" sz="2310" dirty="0">
                <a:solidFill>
                  <a:prstClr val="black"/>
                </a:solidFill>
                <a:latin typeface="Calibri" panose="020F0502020204030204"/>
              </a:rPr>
              <a:t>New Complete Streets Standards </a:t>
            </a:r>
          </a:p>
          <a:p>
            <a:pPr marL="720090" lvl="1" indent="-240030" defTabSz="960120">
              <a:lnSpc>
                <a:spcPct val="90000"/>
              </a:lnSpc>
              <a:spcBef>
                <a:spcPts val="525"/>
              </a:spcBef>
              <a:buFont typeface="Arial" panose="020B0604020202020204" pitchFamily="34" charset="0"/>
              <a:buChar char="•"/>
              <a:defRPr/>
            </a:pPr>
            <a:r>
              <a:rPr lang="en-US" sz="2310" dirty="0">
                <a:solidFill>
                  <a:prstClr val="black"/>
                </a:solidFill>
                <a:latin typeface="Calibri" panose="020F0502020204030204"/>
              </a:rPr>
              <a:t>FHWA “Small Town and Rural Multimodal Networks”</a:t>
            </a:r>
          </a:p>
          <a:p>
            <a:pPr marL="720090" lvl="1" indent="-240030" defTabSz="960120">
              <a:lnSpc>
                <a:spcPct val="90000"/>
              </a:lnSpc>
              <a:spcBef>
                <a:spcPts val="525"/>
              </a:spcBef>
              <a:buFont typeface="Arial" panose="020B0604020202020204" pitchFamily="34" charset="0"/>
              <a:buChar char="•"/>
              <a:defRPr/>
            </a:pPr>
            <a:r>
              <a:rPr lang="en-US" sz="2310" dirty="0">
                <a:solidFill>
                  <a:prstClr val="black"/>
                </a:solidFill>
                <a:latin typeface="Calibri" panose="020F0502020204030204"/>
              </a:rPr>
              <a:t>FHWA “Bikeway Selection Guide”</a:t>
            </a:r>
          </a:p>
        </p:txBody>
      </p:sp>
    </p:spTree>
    <p:extLst>
      <p:ext uri="{BB962C8B-B14F-4D97-AF65-F5344CB8AC3E}">
        <p14:creationId xmlns:p14="http://schemas.microsoft.com/office/powerpoint/2010/main" val="3950254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260032" y="581912"/>
            <a:ext cx="11011377" cy="609398"/>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FHWA “Bikeway Selection Guide”</a:t>
            </a:r>
          </a:p>
        </p:txBody>
      </p:sp>
      <p:sp>
        <p:nvSpPr>
          <p:cNvPr id="8" name="TextBox 7">
            <a:extLst>
              <a:ext uri="{FF2B5EF4-FFF2-40B4-BE49-F238E27FC236}">
                <a16:creationId xmlns:a16="http://schemas.microsoft.com/office/drawing/2014/main" id="{FAD960F6-8172-4B62-9B8B-2B5441F6475A}"/>
              </a:ext>
            </a:extLst>
          </p:cNvPr>
          <p:cNvSpPr txBox="1"/>
          <p:nvPr/>
        </p:nvSpPr>
        <p:spPr>
          <a:xfrm>
            <a:off x="458436" y="1315069"/>
            <a:ext cx="9572819" cy="4587153"/>
          </a:xfrm>
          <a:prstGeom prst="rect">
            <a:avLst/>
          </a:prstGeom>
          <a:noFill/>
        </p:spPr>
        <p:txBody>
          <a:bodyPr wrap="square" rtlCol="0">
            <a:spAutoFit/>
          </a:bodyPr>
          <a:lstStyle/>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We felt like the FHWA “Bikeway Selection Guide” covered everything we needed. It supersets our existing technique and adds a speed dimension we were looking for. </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This was not an attempt to reinvent the wheel, but to provide us the ability to fill out the 100 project sheets for details we were missing. </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The different standards are really very similar, they just choose to emphasize different starting points and outcomes.</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Maps, Project List, and Project Sheets are in your handout. </a:t>
            </a:r>
          </a:p>
        </p:txBody>
      </p:sp>
    </p:spTree>
    <p:extLst>
      <p:ext uri="{BB962C8B-B14F-4D97-AF65-F5344CB8AC3E}">
        <p14:creationId xmlns:p14="http://schemas.microsoft.com/office/powerpoint/2010/main" val="264937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186527" y="440251"/>
            <a:ext cx="5434176" cy="544765"/>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Bike and Pedestrian Projects</a:t>
            </a:r>
          </a:p>
        </p:txBody>
      </p:sp>
      <p:sp>
        <p:nvSpPr>
          <p:cNvPr id="12" name="TextBox 11">
            <a:extLst>
              <a:ext uri="{FF2B5EF4-FFF2-40B4-BE49-F238E27FC236}">
                <a16:creationId xmlns:a16="http://schemas.microsoft.com/office/drawing/2014/main" id="{E4145EEC-0E8F-4478-8810-018DD1AE6F7D}"/>
              </a:ext>
            </a:extLst>
          </p:cNvPr>
          <p:cNvSpPr txBox="1"/>
          <p:nvPr/>
        </p:nvSpPr>
        <p:spPr>
          <a:xfrm>
            <a:off x="190530" y="5566017"/>
            <a:ext cx="5430174" cy="544765"/>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pic>
        <p:nvPicPr>
          <p:cNvPr id="11" name="Picture 10">
            <a:extLst>
              <a:ext uri="{FF2B5EF4-FFF2-40B4-BE49-F238E27FC236}">
                <a16:creationId xmlns:a16="http://schemas.microsoft.com/office/drawing/2014/main" id="{326574DB-501B-BA80-3716-005044329491}"/>
              </a:ext>
            </a:extLst>
          </p:cNvPr>
          <p:cNvPicPr>
            <a:picLocks noChangeAspect="1"/>
          </p:cNvPicPr>
          <p:nvPr/>
        </p:nvPicPr>
        <p:blipFill>
          <a:blip r:embed="rId2"/>
          <a:stretch>
            <a:fillRect/>
          </a:stretch>
        </p:blipFill>
        <p:spPr>
          <a:xfrm>
            <a:off x="-47433" y="2757782"/>
            <a:ext cx="7249900" cy="4690242"/>
          </a:xfrm>
          <a:prstGeom prst="rect">
            <a:avLst/>
          </a:prstGeom>
        </p:spPr>
      </p:pic>
      <p:pic>
        <p:nvPicPr>
          <p:cNvPr id="9" name="Picture 8">
            <a:extLst>
              <a:ext uri="{FF2B5EF4-FFF2-40B4-BE49-F238E27FC236}">
                <a16:creationId xmlns:a16="http://schemas.microsoft.com/office/drawing/2014/main" id="{3589E86A-1C44-1BF7-068B-8DBB95D0B771}"/>
              </a:ext>
            </a:extLst>
          </p:cNvPr>
          <p:cNvPicPr>
            <a:picLocks noChangeAspect="1"/>
          </p:cNvPicPr>
          <p:nvPr/>
        </p:nvPicPr>
        <p:blipFill>
          <a:blip r:embed="rId3"/>
          <a:stretch>
            <a:fillRect/>
          </a:stretch>
        </p:blipFill>
        <p:spPr>
          <a:xfrm>
            <a:off x="4338660" y="1201726"/>
            <a:ext cx="8478118" cy="5484823"/>
          </a:xfrm>
          <a:prstGeom prst="rect">
            <a:avLst/>
          </a:prstGeom>
        </p:spPr>
      </p:pic>
    </p:spTree>
    <p:extLst>
      <p:ext uri="{BB962C8B-B14F-4D97-AF65-F5344CB8AC3E}">
        <p14:creationId xmlns:p14="http://schemas.microsoft.com/office/powerpoint/2010/main" val="37717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98951" y="3165922"/>
            <a:ext cx="10404009" cy="4161604"/>
          </a:xfrm>
        </p:spPr>
        <p:txBody>
          <a:bodyPr>
            <a:noAutofit/>
          </a:bodyPr>
          <a:lstStyle/>
          <a:p>
            <a:pPr marL="116715">
              <a:buSzPct val="75000"/>
            </a:pPr>
            <a:endParaRPr lang="en-US" dirty="0">
              <a:solidFill>
                <a:schemeClr val="tx1"/>
              </a:solidFill>
            </a:endParaRPr>
          </a:p>
        </p:txBody>
      </p:sp>
      <p:sp>
        <p:nvSpPr>
          <p:cNvPr id="3" name="Title 2"/>
          <p:cNvSpPr>
            <a:spLocks noGrp="1"/>
          </p:cNvSpPr>
          <p:nvPr>
            <p:ph type="title"/>
          </p:nvPr>
        </p:nvSpPr>
        <p:spPr/>
        <p:txBody>
          <a:bodyPr/>
          <a:lstStyle/>
          <a:p>
            <a:r>
              <a:rPr lang="en-US" dirty="0"/>
              <a:t>Agenda Modifications</a:t>
            </a:r>
          </a:p>
        </p:txBody>
      </p:sp>
    </p:spTree>
    <p:extLst>
      <p:ext uri="{BB962C8B-B14F-4D97-AF65-F5344CB8AC3E}">
        <p14:creationId xmlns:p14="http://schemas.microsoft.com/office/powerpoint/2010/main" val="229175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186527" y="440252"/>
            <a:ext cx="5434176" cy="544765"/>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Multi-Use Path System</a:t>
            </a:r>
          </a:p>
        </p:txBody>
      </p:sp>
      <p:sp>
        <p:nvSpPr>
          <p:cNvPr id="12" name="TextBox 11">
            <a:extLst>
              <a:ext uri="{FF2B5EF4-FFF2-40B4-BE49-F238E27FC236}">
                <a16:creationId xmlns:a16="http://schemas.microsoft.com/office/drawing/2014/main" id="{E4145EEC-0E8F-4478-8810-018DD1AE6F7D}"/>
              </a:ext>
            </a:extLst>
          </p:cNvPr>
          <p:cNvSpPr txBox="1"/>
          <p:nvPr/>
        </p:nvSpPr>
        <p:spPr>
          <a:xfrm>
            <a:off x="190530" y="5566017"/>
            <a:ext cx="5430174" cy="544765"/>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pic>
        <p:nvPicPr>
          <p:cNvPr id="3" name="Picture 2">
            <a:extLst>
              <a:ext uri="{FF2B5EF4-FFF2-40B4-BE49-F238E27FC236}">
                <a16:creationId xmlns:a16="http://schemas.microsoft.com/office/drawing/2014/main" id="{A5E1B58A-14B8-7223-3AEF-948A304097E5}"/>
              </a:ext>
            </a:extLst>
          </p:cNvPr>
          <p:cNvPicPr>
            <a:picLocks noChangeAspect="1"/>
          </p:cNvPicPr>
          <p:nvPr/>
        </p:nvPicPr>
        <p:blipFill>
          <a:blip r:embed="rId3"/>
          <a:stretch>
            <a:fillRect/>
          </a:stretch>
        </p:blipFill>
        <p:spPr>
          <a:xfrm>
            <a:off x="1462339" y="1086244"/>
            <a:ext cx="9876923" cy="6389765"/>
          </a:xfrm>
          <a:prstGeom prst="rect">
            <a:avLst/>
          </a:prstGeom>
        </p:spPr>
      </p:pic>
    </p:spTree>
    <p:extLst>
      <p:ext uri="{BB962C8B-B14F-4D97-AF65-F5344CB8AC3E}">
        <p14:creationId xmlns:p14="http://schemas.microsoft.com/office/powerpoint/2010/main" val="315242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186527" y="440252"/>
            <a:ext cx="5434176" cy="544765"/>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Bike System</a:t>
            </a:r>
          </a:p>
        </p:txBody>
      </p:sp>
      <p:sp>
        <p:nvSpPr>
          <p:cNvPr id="12" name="TextBox 11">
            <a:extLst>
              <a:ext uri="{FF2B5EF4-FFF2-40B4-BE49-F238E27FC236}">
                <a16:creationId xmlns:a16="http://schemas.microsoft.com/office/drawing/2014/main" id="{E4145EEC-0E8F-4478-8810-018DD1AE6F7D}"/>
              </a:ext>
            </a:extLst>
          </p:cNvPr>
          <p:cNvSpPr txBox="1"/>
          <p:nvPr/>
        </p:nvSpPr>
        <p:spPr>
          <a:xfrm>
            <a:off x="190530" y="5566017"/>
            <a:ext cx="5430174" cy="544765"/>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pic>
        <p:nvPicPr>
          <p:cNvPr id="3" name="Picture 2">
            <a:extLst>
              <a:ext uri="{FF2B5EF4-FFF2-40B4-BE49-F238E27FC236}">
                <a16:creationId xmlns:a16="http://schemas.microsoft.com/office/drawing/2014/main" id="{A2462774-465D-1F9E-3455-DED11D0AF84C}"/>
              </a:ext>
            </a:extLst>
          </p:cNvPr>
          <p:cNvPicPr>
            <a:picLocks noChangeAspect="1"/>
          </p:cNvPicPr>
          <p:nvPr/>
        </p:nvPicPr>
        <p:blipFill>
          <a:blip r:embed="rId3"/>
          <a:stretch>
            <a:fillRect/>
          </a:stretch>
        </p:blipFill>
        <p:spPr>
          <a:xfrm>
            <a:off x="1344731" y="944715"/>
            <a:ext cx="10112139" cy="6541935"/>
          </a:xfrm>
          <a:prstGeom prst="rect">
            <a:avLst/>
          </a:prstGeom>
        </p:spPr>
      </p:pic>
    </p:spTree>
    <p:extLst>
      <p:ext uri="{BB962C8B-B14F-4D97-AF65-F5344CB8AC3E}">
        <p14:creationId xmlns:p14="http://schemas.microsoft.com/office/powerpoint/2010/main" val="3060584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186527" y="440252"/>
            <a:ext cx="5434176" cy="544765"/>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Pedestrian System</a:t>
            </a:r>
          </a:p>
        </p:txBody>
      </p:sp>
      <p:sp>
        <p:nvSpPr>
          <p:cNvPr id="12" name="TextBox 11">
            <a:extLst>
              <a:ext uri="{FF2B5EF4-FFF2-40B4-BE49-F238E27FC236}">
                <a16:creationId xmlns:a16="http://schemas.microsoft.com/office/drawing/2014/main" id="{E4145EEC-0E8F-4478-8810-018DD1AE6F7D}"/>
              </a:ext>
            </a:extLst>
          </p:cNvPr>
          <p:cNvSpPr txBox="1"/>
          <p:nvPr/>
        </p:nvSpPr>
        <p:spPr>
          <a:xfrm>
            <a:off x="190530" y="5566017"/>
            <a:ext cx="5430174" cy="544765"/>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pic>
        <p:nvPicPr>
          <p:cNvPr id="4" name="Picture 3">
            <a:extLst>
              <a:ext uri="{FF2B5EF4-FFF2-40B4-BE49-F238E27FC236}">
                <a16:creationId xmlns:a16="http://schemas.microsoft.com/office/drawing/2014/main" id="{AD659745-8315-42D1-4F87-ECF646FE2A6C}"/>
              </a:ext>
            </a:extLst>
          </p:cNvPr>
          <p:cNvPicPr>
            <a:picLocks noChangeAspect="1"/>
          </p:cNvPicPr>
          <p:nvPr/>
        </p:nvPicPr>
        <p:blipFill>
          <a:blip r:embed="rId2"/>
          <a:stretch>
            <a:fillRect/>
          </a:stretch>
        </p:blipFill>
        <p:spPr>
          <a:xfrm>
            <a:off x="1427499" y="989633"/>
            <a:ext cx="9946602" cy="6434842"/>
          </a:xfrm>
          <a:prstGeom prst="rect">
            <a:avLst/>
          </a:prstGeom>
        </p:spPr>
      </p:pic>
    </p:spTree>
    <p:extLst>
      <p:ext uri="{BB962C8B-B14F-4D97-AF65-F5344CB8AC3E}">
        <p14:creationId xmlns:p14="http://schemas.microsoft.com/office/powerpoint/2010/main" val="2721527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186527" y="440252"/>
            <a:ext cx="5434176" cy="544765"/>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Pedestrian System</a:t>
            </a:r>
          </a:p>
        </p:txBody>
      </p:sp>
      <p:sp>
        <p:nvSpPr>
          <p:cNvPr id="12" name="TextBox 11">
            <a:extLst>
              <a:ext uri="{FF2B5EF4-FFF2-40B4-BE49-F238E27FC236}">
                <a16:creationId xmlns:a16="http://schemas.microsoft.com/office/drawing/2014/main" id="{E4145EEC-0E8F-4478-8810-018DD1AE6F7D}"/>
              </a:ext>
            </a:extLst>
          </p:cNvPr>
          <p:cNvSpPr txBox="1"/>
          <p:nvPr/>
        </p:nvSpPr>
        <p:spPr>
          <a:xfrm>
            <a:off x="190530" y="5566017"/>
            <a:ext cx="5430174" cy="544765"/>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pic>
        <p:nvPicPr>
          <p:cNvPr id="3" name="Picture 2">
            <a:extLst>
              <a:ext uri="{FF2B5EF4-FFF2-40B4-BE49-F238E27FC236}">
                <a16:creationId xmlns:a16="http://schemas.microsoft.com/office/drawing/2014/main" id="{B2DA284C-5576-91F9-D881-6D5FD9E6043A}"/>
              </a:ext>
            </a:extLst>
          </p:cNvPr>
          <p:cNvPicPr>
            <a:picLocks noChangeAspect="1"/>
          </p:cNvPicPr>
          <p:nvPr/>
        </p:nvPicPr>
        <p:blipFill>
          <a:blip r:embed="rId3"/>
          <a:stretch>
            <a:fillRect/>
          </a:stretch>
        </p:blipFill>
        <p:spPr>
          <a:xfrm>
            <a:off x="832006" y="1035715"/>
            <a:ext cx="9977621" cy="6450935"/>
          </a:xfrm>
          <a:prstGeom prst="rect">
            <a:avLst/>
          </a:prstGeom>
        </p:spPr>
      </p:pic>
    </p:spTree>
    <p:extLst>
      <p:ext uri="{BB962C8B-B14F-4D97-AF65-F5344CB8AC3E}">
        <p14:creationId xmlns:p14="http://schemas.microsoft.com/office/powerpoint/2010/main" val="2851599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260032" y="581912"/>
            <a:ext cx="11011377" cy="609398"/>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Highway</a:t>
            </a:r>
          </a:p>
        </p:txBody>
      </p:sp>
      <p:sp>
        <p:nvSpPr>
          <p:cNvPr id="8" name="TextBox 7">
            <a:extLst>
              <a:ext uri="{FF2B5EF4-FFF2-40B4-BE49-F238E27FC236}">
                <a16:creationId xmlns:a16="http://schemas.microsoft.com/office/drawing/2014/main" id="{FAD960F6-8172-4B62-9B8B-2B5441F6475A}"/>
              </a:ext>
            </a:extLst>
          </p:cNvPr>
          <p:cNvSpPr txBox="1"/>
          <p:nvPr/>
        </p:nvSpPr>
        <p:spPr>
          <a:xfrm>
            <a:off x="458436" y="1315068"/>
            <a:ext cx="9572819" cy="5581080"/>
          </a:xfrm>
          <a:prstGeom prst="rect">
            <a:avLst/>
          </a:prstGeom>
          <a:noFill/>
        </p:spPr>
        <p:txBody>
          <a:bodyPr wrap="square" rtlCol="0">
            <a:spAutoFit/>
          </a:bodyPr>
          <a:lstStyle/>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The only new highway project developed during the interim was #57</a:t>
            </a: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Hart Rd (SR 1534) Flood Mitigation from Everett Rd (SR 1533) to Eagles Nest Ln</a:t>
            </a:r>
          </a:p>
          <a:p>
            <a:pPr marL="720090" lvl="1" indent="-240030" defTabSz="960120">
              <a:lnSpc>
                <a:spcPct val="90000"/>
              </a:lnSpc>
              <a:spcBef>
                <a:spcPts val="525"/>
              </a:spcBef>
              <a:buFont typeface="Arial" panose="020B0604020202020204" pitchFamily="34" charset="0"/>
              <a:buChar char="•"/>
              <a:defRPr/>
            </a:pPr>
            <a:r>
              <a:rPr lang="en-US" sz="2520" dirty="0">
                <a:solidFill>
                  <a:prstClr val="black"/>
                </a:solidFill>
                <a:latin typeface="Calibri" panose="020F0502020204030204"/>
              </a:rPr>
              <a:t>Raise the grade on Hart Road, replace 48" CMP carrying unnamed tributary under Hart Road with 137" x 87” CSPA, install equalizer pipes, right of way, utilities, grade and pave road, erosion control, and traffic control.</a:t>
            </a:r>
            <a:endParaRPr lang="en-US" sz="2940" dirty="0">
              <a:solidFill>
                <a:prstClr val="black"/>
              </a:solidFill>
              <a:latin typeface="Calibri" panose="020F0502020204030204"/>
            </a:endParaRPr>
          </a:p>
          <a:p>
            <a:pPr marL="240030" indent="-240030" defTabSz="960120">
              <a:lnSpc>
                <a:spcPct val="90000"/>
              </a:lnSpc>
              <a:spcBef>
                <a:spcPts val="1050"/>
              </a:spcBef>
              <a:buFont typeface="Arial" panose="020B0604020202020204" pitchFamily="34" charset="0"/>
              <a:buChar char="•"/>
              <a:defRPr/>
            </a:pPr>
            <a:r>
              <a:rPr lang="en-US" sz="2940" dirty="0">
                <a:solidFill>
                  <a:prstClr val="black"/>
                </a:solidFill>
                <a:latin typeface="Calibri" panose="020F0502020204030204"/>
              </a:rPr>
              <a:t>Developed with Division for a grant application</a:t>
            </a:r>
          </a:p>
          <a:p>
            <a:pPr marL="720090" lvl="1" indent="-240030" defTabSz="960120">
              <a:lnSpc>
                <a:spcPct val="90000"/>
              </a:lnSpc>
              <a:spcBef>
                <a:spcPts val="525"/>
              </a:spcBef>
              <a:buFont typeface="Arial" panose="020B0604020202020204" pitchFamily="34" charset="0"/>
              <a:buChar char="•"/>
              <a:defRPr/>
            </a:pPr>
            <a:r>
              <a:rPr lang="en-US" sz="2520" dirty="0">
                <a:solidFill>
                  <a:prstClr val="black"/>
                </a:solidFill>
                <a:latin typeface="Calibri" panose="020F0502020204030204"/>
              </a:rPr>
              <a:t>Won the Grant</a:t>
            </a:r>
          </a:p>
          <a:p>
            <a:pPr marL="240030" indent="-240030" defTabSz="960120">
              <a:lnSpc>
                <a:spcPct val="90000"/>
              </a:lnSpc>
              <a:spcBef>
                <a:spcPts val="525"/>
              </a:spcBef>
              <a:buFont typeface="Arial" panose="020B0604020202020204" pitchFamily="34" charset="0"/>
              <a:buChar char="•"/>
              <a:defRPr/>
            </a:pPr>
            <a:r>
              <a:rPr lang="en-US" sz="2940" dirty="0">
                <a:solidFill>
                  <a:prstClr val="black"/>
                </a:solidFill>
                <a:latin typeface="Calibri" panose="020F0502020204030204"/>
              </a:rPr>
              <a:t>Project Table, Project List, and Project Sheets</a:t>
            </a:r>
          </a:p>
          <a:p>
            <a:pPr marL="240030" indent="-240030" defTabSz="960120">
              <a:lnSpc>
                <a:spcPct val="90000"/>
              </a:lnSpc>
              <a:spcBef>
                <a:spcPts val="525"/>
              </a:spcBef>
              <a:buFont typeface="Arial" panose="020B0604020202020204" pitchFamily="34" charset="0"/>
              <a:buChar char="•"/>
              <a:defRPr/>
            </a:pPr>
            <a:endParaRPr lang="en-US" sz="2520" dirty="0">
              <a:solidFill>
                <a:prstClr val="black"/>
              </a:solidFill>
              <a:latin typeface="Calibri" panose="020F0502020204030204"/>
            </a:endParaRPr>
          </a:p>
          <a:p>
            <a:pPr marL="240030" indent="-240030" defTabSz="960120">
              <a:lnSpc>
                <a:spcPct val="90000"/>
              </a:lnSpc>
              <a:spcBef>
                <a:spcPts val="525"/>
              </a:spcBef>
              <a:buFont typeface="Arial" panose="020B0604020202020204" pitchFamily="34" charset="0"/>
              <a:buChar char="•"/>
              <a:defRPr/>
            </a:pPr>
            <a:endParaRPr lang="en-US" sz="2520" dirty="0">
              <a:solidFill>
                <a:prstClr val="black"/>
              </a:solidFill>
              <a:latin typeface="Calibri" panose="020F0502020204030204"/>
            </a:endParaRPr>
          </a:p>
        </p:txBody>
      </p:sp>
    </p:spTree>
    <p:extLst>
      <p:ext uri="{BB962C8B-B14F-4D97-AF65-F5344CB8AC3E}">
        <p14:creationId xmlns:p14="http://schemas.microsoft.com/office/powerpoint/2010/main" val="153075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6FFA0-660F-4387-B969-875EF4CFCD33}"/>
              </a:ext>
            </a:extLst>
          </p:cNvPr>
          <p:cNvSpPr txBox="1"/>
          <p:nvPr/>
        </p:nvSpPr>
        <p:spPr>
          <a:xfrm>
            <a:off x="7367425" y="845821"/>
            <a:ext cx="5434176" cy="544765"/>
          </a:xfrm>
          <a:prstGeom prst="rect">
            <a:avLst/>
          </a:prstGeom>
          <a:noFill/>
        </p:spPr>
        <p:txBody>
          <a:bodyPr wrap="square" rtlCol="0">
            <a:spAutoFit/>
          </a:bodyPr>
          <a:lstStyle/>
          <a:p>
            <a:pPr defTabSz="960120"/>
            <a:r>
              <a:rPr lang="en-US" sz="2940" b="1"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Highway Projects</a:t>
            </a:r>
          </a:p>
        </p:txBody>
      </p:sp>
      <p:sp>
        <p:nvSpPr>
          <p:cNvPr id="12" name="TextBox 11">
            <a:extLst>
              <a:ext uri="{FF2B5EF4-FFF2-40B4-BE49-F238E27FC236}">
                <a16:creationId xmlns:a16="http://schemas.microsoft.com/office/drawing/2014/main" id="{E4145EEC-0E8F-4478-8810-018DD1AE6F7D}"/>
              </a:ext>
            </a:extLst>
          </p:cNvPr>
          <p:cNvSpPr txBox="1"/>
          <p:nvPr/>
        </p:nvSpPr>
        <p:spPr>
          <a:xfrm>
            <a:off x="190530" y="5566017"/>
            <a:ext cx="5430174" cy="544765"/>
          </a:xfrm>
          <a:prstGeom prst="rect">
            <a:avLst/>
          </a:prstGeom>
          <a:noFill/>
        </p:spPr>
        <p:txBody>
          <a:bodyPr wrap="square">
            <a:spAutoFit/>
          </a:bodyPr>
          <a:lstStyle/>
          <a:p>
            <a:pPr defTabSz="960120"/>
            <a:r>
              <a:rPr lang="en-US" sz="294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p:txBody>
      </p:sp>
      <p:pic>
        <p:nvPicPr>
          <p:cNvPr id="3" name="Picture 2">
            <a:extLst>
              <a:ext uri="{FF2B5EF4-FFF2-40B4-BE49-F238E27FC236}">
                <a16:creationId xmlns:a16="http://schemas.microsoft.com/office/drawing/2014/main" id="{56CC201A-FB63-75FC-2E8D-BA92D6A753E0}"/>
              </a:ext>
            </a:extLst>
          </p:cNvPr>
          <p:cNvPicPr>
            <a:picLocks noChangeAspect="1"/>
          </p:cNvPicPr>
          <p:nvPr/>
        </p:nvPicPr>
        <p:blipFill>
          <a:blip r:embed="rId2"/>
          <a:stretch>
            <a:fillRect/>
          </a:stretch>
        </p:blipFill>
        <p:spPr>
          <a:xfrm>
            <a:off x="6024380" y="1491068"/>
            <a:ext cx="6727559" cy="4349639"/>
          </a:xfrm>
          <a:prstGeom prst="rect">
            <a:avLst/>
          </a:prstGeom>
        </p:spPr>
      </p:pic>
      <p:pic>
        <p:nvPicPr>
          <p:cNvPr id="13" name="Picture 12">
            <a:extLst>
              <a:ext uri="{FF2B5EF4-FFF2-40B4-BE49-F238E27FC236}">
                <a16:creationId xmlns:a16="http://schemas.microsoft.com/office/drawing/2014/main" id="{97A6F542-57D4-B4DC-540A-88B3A21932D3}"/>
              </a:ext>
            </a:extLst>
          </p:cNvPr>
          <p:cNvPicPr>
            <a:picLocks noChangeAspect="1"/>
          </p:cNvPicPr>
          <p:nvPr/>
        </p:nvPicPr>
        <p:blipFill>
          <a:blip r:embed="rId3"/>
          <a:stretch>
            <a:fillRect/>
          </a:stretch>
        </p:blipFill>
        <p:spPr>
          <a:xfrm>
            <a:off x="242079" y="2388082"/>
            <a:ext cx="6807048" cy="4838802"/>
          </a:xfrm>
          <a:prstGeom prst="rect">
            <a:avLst/>
          </a:prstGeom>
        </p:spPr>
      </p:pic>
    </p:spTree>
    <p:extLst>
      <p:ext uri="{BB962C8B-B14F-4D97-AF65-F5344CB8AC3E}">
        <p14:creationId xmlns:p14="http://schemas.microsoft.com/office/powerpoint/2010/main" val="3700563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3544227" y="3258336"/>
            <a:ext cx="5713146" cy="1255728"/>
          </a:xfrm>
          <a:prstGeom prst="rect">
            <a:avLst/>
          </a:prstGeom>
          <a:noFill/>
        </p:spPr>
        <p:txBody>
          <a:bodyPr wrap="square" anchor="ctr">
            <a:spAutoFit/>
          </a:bodyPr>
          <a:lstStyle/>
          <a:p>
            <a:pPr algn="ctr" defTabSz="960120">
              <a:defRPr/>
            </a:pPr>
            <a:r>
              <a:rPr lang="en-US" sz="75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Survey</a:t>
            </a:r>
            <a:endPar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48017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DC6E63-8F85-4176-BE79-52DF1287A270}"/>
              </a:ext>
            </a:extLst>
          </p:cNvPr>
          <p:cNvSpPr txBox="1"/>
          <p:nvPr/>
        </p:nvSpPr>
        <p:spPr>
          <a:xfrm>
            <a:off x="390051" y="2152281"/>
            <a:ext cx="12155127" cy="674031"/>
          </a:xfrm>
          <a:prstGeom prst="rect">
            <a:avLst/>
          </a:prstGeom>
          <a:noFill/>
        </p:spPr>
        <p:txBody>
          <a:bodyPr wrap="square">
            <a:spAutoFit/>
          </a:bodyPr>
          <a:lstStyle/>
          <a:p>
            <a:pPr defTabSz="960120"/>
            <a:r>
              <a:rPr lang="en-US" sz="1890" dirty="0">
                <a:solidFill>
                  <a:prstClr val="black"/>
                </a:solidFill>
                <a:latin typeface="Helvetica Neue"/>
                <a:cs typeface="Helvetica" panose="020B0604020202020204" pitchFamily="34" charset="0"/>
              </a:rPr>
              <a:t>English -  https://demo.metroquestsurvey.com/jno21 </a:t>
            </a:r>
          </a:p>
          <a:p>
            <a:pPr defTabSz="960120"/>
            <a:r>
              <a:rPr lang="en-US" sz="1890" dirty="0">
                <a:solidFill>
                  <a:prstClr val="black"/>
                </a:solidFill>
                <a:latin typeface="Helvetica Neue"/>
                <a:cs typeface="Helvetica" panose="020B0604020202020204" pitchFamily="34" charset="0"/>
              </a:rPr>
              <a:t>Spanish - https://demo.metroquestsurvey.com/8yg9</a:t>
            </a:r>
          </a:p>
        </p:txBody>
      </p:sp>
      <p:sp>
        <p:nvSpPr>
          <p:cNvPr id="7" name="TextBox 6">
            <a:extLst>
              <a:ext uri="{FF2B5EF4-FFF2-40B4-BE49-F238E27FC236}">
                <a16:creationId xmlns:a16="http://schemas.microsoft.com/office/drawing/2014/main" id="{972CEC93-B860-49CF-B49C-3034D70E5914}"/>
              </a:ext>
            </a:extLst>
          </p:cNvPr>
          <p:cNvSpPr txBox="1"/>
          <p:nvPr/>
        </p:nvSpPr>
        <p:spPr>
          <a:xfrm>
            <a:off x="390050" y="3283967"/>
            <a:ext cx="9711072" cy="674031"/>
          </a:xfrm>
          <a:prstGeom prst="rect">
            <a:avLst/>
          </a:prstGeom>
          <a:noFill/>
        </p:spPr>
        <p:txBody>
          <a:bodyPr wrap="square" rtlCol="0">
            <a:spAutoFit/>
          </a:bodyPr>
          <a:lstStyle/>
          <a:p>
            <a:pPr defTabSz="960120"/>
            <a:r>
              <a:rPr lang="en-US" sz="1890" dirty="0">
                <a:solidFill>
                  <a:srgbClr val="333333"/>
                </a:solidFill>
                <a:latin typeface="Helvetica Neue"/>
              </a:rPr>
              <a:t>English -  https://demo.metroquestsurvey.com/zp2t2t </a:t>
            </a:r>
          </a:p>
          <a:p>
            <a:pPr defTabSz="960120"/>
            <a:r>
              <a:rPr lang="en-US" sz="1890" dirty="0">
                <a:solidFill>
                  <a:srgbClr val="333333"/>
                </a:solidFill>
                <a:latin typeface="Helvetica Neue"/>
              </a:rPr>
              <a:t>Spanish - https://demo.metroquestsurvey.com/fa3l3r</a:t>
            </a:r>
          </a:p>
        </p:txBody>
      </p:sp>
      <p:sp>
        <p:nvSpPr>
          <p:cNvPr id="9" name="TextBox 8">
            <a:extLst>
              <a:ext uri="{FF2B5EF4-FFF2-40B4-BE49-F238E27FC236}">
                <a16:creationId xmlns:a16="http://schemas.microsoft.com/office/drawing/2014/main" id="{AE09A179-1901-4EBB-A38C-09393EC3DC0C}"/>
              </a:ext>
            </a:extLst>
          </p:cNvPr>
          <p:cNvSpPr txBox="1"/>
          <p:nvPr/>
        </p:nvSpPr>
        <p:spPr>
          <a:xfrm>
            <a:off x="390050" y="1699849"/>
            <a:ext cx="11542903" cy="447815"/>
          </a:xfrm>
          <a:prstGeom prst="rect">
            <a:avLst/>
          </a:prstGeom>
          <a:noFill/>
        </p:spPr>
        <p:txBody>
          <a:bodyPr wrap="none" rtlCol="0">
            <a:spAutoFit/>
          </a:bodyPr>
          <a:lstStyle/>
          <a:p>
            <a:pPr defTabSz="960120"/>
            <a:r>
              <a:rPr lang="en-US" sz="2310" b="1" dirty="0">
                <a:solidFill>
                  <a:srgbClr val="002060"/>
                </a:solidFill>
                <a:latin typeface="Helvetica" panose="020B0604020202020204" pitchFamily="34" charset="0"/>
                <a:cs typeface="Helvetica" panose="020B0604020202020204" pitchFamily="34" charset="0"/>
              </a:rPr>
              <a:t>DRAFT Transylvania County Identified Highway and Public Transit Needs Survey</a:t>
            </a:r>
          </a:p>
        </p:txBody>
      </p:sp>
      <p:sp>
        <p:nvSpPr>
          <p:cNvPr id="11" name="TextBox 10">
            <a:extLst>
              <a:ext uri="{FF2B5EF4-FFF2-40B4-BE49-F238E27FC236}">
                <a16:creationId xmlns:a16="http://schemas.microsoft.com/office/drawing/2014/main" id="{4D332848-0F7E-4C9F-A9C8-2E3E98B3714B}"/>
              </a:ext>
            </a:extLst>
          </p:cNvPr>
          <p:cNvSpPr txBox="1"/>
          <p:nvPr/>
        </p:nvSpPr>
        <p:spPr>
          <a:xfrm>
            <a:off x="390050" y="2831535"/>
            <a:ext cx="12155126" cy="447815"/>
          </a:xfrm>
          <a:prstGeom prst="rect">
            <a:avLst/>
          </a:prstGeom>
          <a:noFill/>
        </p:spPr>
        <p:txBody>
          <a:bodyPr wrap="square">
            <a:spAutoFit/>
          </a:bodyPr>
          <a:lstStyle/>
          <a:p>
            <a:pPr defTabSz="960120"/>
            <a:r>
              <a:rPr lang="en-US" sz="2310" b="1" dirty="0">
                <a:solidFill>
                  <a:srgbClr val="002060"/>
                </a:solidFill>
                <a:latin typeface="Helvetica" panose="020B0604020202020204" pitchFamily="34" charset="0"/>
                <a:cs typeface="Helvetica" panose="020B0604020202020204" pitchFamily="34" charset="0"/>
              </a:rPr>
              <a:t>DRAFT Transylvania County Identified Pedestrian and Bicycle Needs Survey</a:t>
            </a:r>
          </a:p>
        </p:txBody>
      </p:sp>
      <p:sp>
        <p:nvSpPr>
          <p:cNvPr id="8" name="TextBox 7">
            <a:extLst>
              <a:ext uri="{FF2B5EF4-FFF2-40B4-BE49-F238E27FC236}">
                <a16:creationId xmlns:a16="http://schemas.microsoft.com/office/drawing/2014/main" id="{135AE0E5-9FE3-4056-A712-1572868783CC}"/>
              </a:ext>
            </a:extLst>
          </p:cNvPr>
          <p:cNvSpPr txBox="1"/>
          <p:nvPr/>
        </p:nvSpPr>
        <p:spPr>
          <a:xfrm>
            <a:off x="119346" y="535544"/>
            <a:ext cx="6400800" cy="609398"/>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Survey</a:t>
            </a:r>
          </a:p>
        </p:txBody>
      </p:sp>
      <p:sp>
        <p:nvSpPr>
          <p:cNvPr id="3" name="TextBox 2">
            <a:extLst>
              <a:ext uri="{FF2B5EF4-FFF2-40B4-BE49-F238E27FC236}">
                <a16:creationId xmlns:a16="http://schemas.microsoft.com/office/drawing/2014/main" id="{90A4F9E6-0724-4AED-85A5-2B9931F3B375}"/>
              </a:ext>
            </a:extLst>
          </p:cNvPr>
          <p:cNvSpPr txBox="1"/>
          <p:nvPr/>
        </p:nvSpPr>
        <p:spPr>
          <a:xfrm>
            <a:off x="230029" y="3962614"/>
            <a:ext cx="7697941" cy="609398"/>
          </a:xfrm>
          <a:prstGeom prst="rect">
            <a:avLst/>
          </a:prstGeom>
          <a:noFill/>
        </p:spPr>
        <p:txBody>
          <a:bodyPr wrap="none" rtlCol="0">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Survey Comments Received so far…</a:t>
            </a:r>
          </a:p>
        </p:txBody>
      </p:sp>
      <p:sp>
        <p:nvSpPr>
          <p:cNvPr id="6" name="TextBox 5">
            <a:extLst>
              <a:ext uri="{FF2B5EF4-FFF2-40B4-BE49-F238E27FC236}">
                <a16:creationId xmlns:a16="http://schemas.microsoft.com/office/drawing/2014/main" id="{92D864D5-9154-4C2C-9F70-6E976724182D}"/>
              </a:ext>
            </a:extLst>
          </p:cNvPr>
          <p:cNvSpPr txBox="1"/>
          <p:nvPr/>
        </p:nvSpPr>
        <p:spPr>
          <a:xfrm>
            <a:off x="390050" y="4866323"/>
            <a:ext cx="10520829" cy="2225225"/>
          </a:xfrm>
          <a:prstGeom prst="rect">
            <a:avLst/>
          </a:prstGeom>
          <a:noFill/>
        </p:spPr>
        <p:txBody>
          <a:bodyPr wrap="none" rtlCol="0">
            <a:spAutoFit/>
          </a:bodyPr>
          <a:lstStyle/>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Bike/Ped not much distinction between lines can colors be changed</a:t>
            </a:r>
          </a:p>
          <a:p>
            <a:pPr defTabSz="960120"/>
            <a:r>
              <a:rPr lang="en-US" sz="2310" i="1" dirty="0">
                <a:solidFill>
                  <a:srgbClr val="FF0000"/>
                </a:solidFill>
                <a:latin typeface="Helvetica" panose="020B0604020202020204" pitchFamily="34" charset="0"/>
                <a:cs typeface="Helvetica" panose="020B0604020202020204" pitchFamily="34" charset="0"/>
              </a:rPr>
              <a:t>-</a:t>
            </a:r>
            <a:r>
              <a:rPr lang="en-US" sz="2310" i="1" dirty="0">
                <a:solidFill>
                  <a:srgbClr val="002060"/>
                </a:solidFill>
                <a:latin typeface="Helvetica" panose="020B0604020202020204" pitchFamily="34" charset="0"/>
                <a:cs typeface="Helvetica" panose="020B0604020202020204" pitchFamily="34" charset="0"/>
              </a:rPr>
              <a:t>   </a:t>
            </a:r>
            <a:r>
              <a:rPr lang="en-US" sz="2310" i="1" dirty="0">
                <a:solidFill>
                  <a:srgbClr val="FF0000"/>
                </a:solidFill>
                <a:latin typeface="Helvetica" panose="020B0604020202020204" pitchFamily="34" charset="0"/>
                <a:cs typeface="Helvetica" panose="020B0604020202020204" pitchFamily="34" charset="0"/>
              </a:rPr>
              <a:t>Bike GIS data updated to show projects identified in prior plans as gray lines</a:t>
            </a:r>
          </a:p>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On Highway survey color of boxes doesn’t match line color</a:t>
            </a:r>
          </a:p>
          <a:p>
            <a:pPr marL="360045" indent="-360045" defTabSz="960120">
              <a:buFontTx/>
              <a:buChar char="-"/>
            </a:pPr>
            <a:r>
              <a:rPr lang="en-US" sz="2310" i="1" dirty="0">
                <a:solidFill>
                  <a:srgbClr val="FF0000"/>
                </a:solidFill>
                <a:latin typeface="Helvetica" panose="020B0604020202020204" pitchFamily="34" charset="0"/>
                <a:cs typeface="Helvetica" panose="020B0604020202020204" pitchFamily="34" charset="0"/>
              </a:rPr>
              <a:t>Investigated but survey tool does not allow changes</a:t>
            </a:r>
          </a:p>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Some of the photos in Highway projects don’t reflect nature of the location.</a:t>
            </a:r>
          </a:p>
          <a:p>
            <a:pPr defTabSz="960120"/>
            <a:r>
              <a:rPr lang="en-US" sz="2310" i="1" dirty="0">
                <a:solidFill>
                  <a:srgbClr val="FF0000"/>
                </a:solidFill>
                <a:latin typeface="Helvetica" panose="020B0604020202020204" pitchFamily="34" charset="0"/>
                <a:cs typeface="Helvetica" panose="020B0604020202020204" pitchFamily="34" charset="0"/>
              </a:rPr>
              <a:t>-   Have to work with stock images in survey tool, updated some of the photos</a:t>
            </a:r>
            <a:r>
              <a:rPr lang="en-US" sz="2310" dirty="0">
                <a:solidFill>
                  <a:srgbClr val="FF0000"/>
                </a:solidFill>
                <a:latin typeface="Helvetica" panose="020B0604020202020204" pitchFamily="34" charset="0"/>
                <a:cs typeface="Helvetica" panose="020B0604020202020204" pitchFamily="34" charset="0"/>
              </a:rPr>
              <a:t>.</a:t>
            </a:r>
          </a:p>
        </p:txBody>
      </p:sp>
      <p:sp>
        <p:nvSpPr>
          <p:cNvPr id="2" name="TextBox 1">
            <a:extLst>
              <a:ext uri="{FF2B5EF4-FFF2-40B4-BE49-F238E27FC236}">
                <a16:creationId xmlns:a16="http://schemas.microsoft.com/office/drawing/2014/main" id="{BF5F9A38-2B63-88E8-D9C0-09B40563D46D}"/>
              </a:ext>
            </a:extLst>
          </p:cNvPr>
          <p:cNvSpPr txBox="1"/>
          <p:nvPr/>
        </p:nvSpPr>
        <p:spPr>
          <a:xfrm>
            <a:off x="390049" y="1402862"/>
            <a:ext cx="12155127" cy="383182"/>
          </a:xfrm>
          <a:prstGeom prst="rect">
            <a:avLst/>
          </a:prstGeom>
          <a:noFill/>
        </p:spPr>
        <p:txBody>
          <a:bodyPr wrap="square">
            <a:spAutoFit/>
          </a:bodyPr>
          <a:lstStyle/>
          <a:p>
            <a:pPr defTabSz="960120"/>
            <a:r>
              <a:rPr lang="en-US" sz="1890" dirty="0">
                <a:solidFill>
                  <a:prstClr val="black"/>
                </a:solidFill>
                <a:latin typeface="Calibri" panose="020F0502020204030204"/>
              </a:rPr>
              <a:t>Feel free to experiment with it. The results will not be saved before going live. </a:t>
            </a:r>
          </a:p>
        </p:txBody>
      </p:sp>
    </p:spTree>
    <p:extLst>
      <p:ext uri="{BB962C8B-B14F-4D97-AF65-F5344CB8AC3E}">
        <p14:creationId xmlns:p14="http://schemas.microsoft.com/office/powerpoint/2010/main" val="855436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260032" y="581912"/>
            <a:ext cx="11011377" cy="1126462"/>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Public Outreach Strategy for Survey and Public Meeting</a:t>
            </a:r>
          </a:p>
        </p:txBody>
      </p:sp>
      <p:sp>
        <p:nvSpPr>
          <p:cNvPr id="8" name="TextBox 7">
            <a:extLst>
              <a:ext uri="{FF2B5EF4-FFF2-40B4-BE49-F238E27FC236}">
                <a16:creationId xmlns:a16="http://schemas.microsoft.com/office/drawing/2014/main" id="{FAD960F6-8172-4B62-9B8B-2B5441F6475A}"/>
              </a:ext>
            </a:extLst>
          </p:cNvPr>
          <p:cNvSpPr txBox="1"/>
          <p:nvPr/>
        </p:nvSpPr>
        <p:spPr>
          <a:xfrm>
            <a:off x="1200150" y="2296001"/>
            <a:ext cx="8831104" cy="3291670"/>
          </a:xfrm>
          <a:prstGeom prst="rect">
            <a:avLst/>
          </a:prstGeom>
          <a:noFill/>
        </p:spPr>
        <p:txBody>
          <a:bodyPr wrap="square" rtlCol="0">
            <a:spAutoFit/>
          </a:bodyPr>
          <a:lstStyle/>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Media outlets?</a:t>
            </a:r>
          </a:p>
          <a:p>
            <a:pPr marL="360045" indent="-360045" defTabSz="960120">
              <a:buFont typeface="Arial" panose="020B0604020202020204" pitchFamily="34" charset="0"/>
              <a:buChar char="•"/>
            </a:pPr>
            <a:endParaRPr lang="en-US" sz="231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Workgroup members share with networks</a:t>
            </a:r>
          </a:p>
          <a:p>
            <a:pPr marL="360045" indent="-360045" defTabSz="960120">
              <a:buFont typeface="Arial" panose="020B0604020202020204" pitchFamily="34" charset="0"/>
              <a:buChar char="•"/>
            </a:pPr>
            <a:endParaRPr lang="en-US" sz="231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Planning Department both city and county blast out to social media lists</a:t>
            </a:r>
          </a:p>
          <a:p>
            <a:pPr marL="360045" indent="-360045" defTabSz="960120">
              <a:buFont typeface="Arial" panose="020B0604020202020204" pitchFamily="34" charset="0"/>
              <a:buChar char="•"/>
            </a:pPr>
            <a:endParaRPr lang="en-US" sz="231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310" dirty="0">
                <a:solidFill>
                  <a:srgbClr val="002060"/>
                </a:solidFill>
                <a:latin typeface="Helvetica" panose="020B0604020202020204" pitchFamily="34" charset="0"/>
                <a:cs typeface="Helvetica" panose="020B0604020202020204" pitchFamily="34" charset="0"/>
              </a:rPr>
              <a:t>Other suggestions? </a:t>
            </a:r>
          </a:p>
          <a:p>
            <a:pPr marL="360045" indent="-360045" defTabSz="960120">
              <a:buFont typeface="Arial" panose="020B0604020202020204" pitchFamily="34" charset="0"/>
              <a:buChar char="•"/>
            </a:pPr>
            <a:endParaRPr lang="en-US" sz="2310"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37821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A89F22-1BEE-416A-9637-2D0CD8D5ECF5}"/>
              </a:ext>
            </a:extLst>
          </p:cNvPr>
          <p:cNvSpPr txBox="1"/>
          <p:nvPr/>
        </p:nvSpPr>
        <p:spPr>
          <a:xfrm>
            <a:off x="3544227" y="3258336"/>
            <a:ext cx="5713146" cy="1255728"/>
          </a:xfrm>
          <a:prstGeom prst="rect">
            <a:avLst/>
          </a:prstGeom>
          <a:noFill/>
        </p:spPr>
        <p:txBody>
          <a:bodyPr wrap="square" anchor="ctr">
            <a:spAutoFit/>
          </a:bodyPr>
          <a:lstStyle/>
          <a:p>
            <a:pPr algn="ctr" defTabSz="960120">
              <a:defRPr/>
            </a:pPr>
            <a:r>
              <a:rPr lang="en-US" sz="75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Next Steps</a:t>
            </a:r>
            <a:endPar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5271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456" y="532241"/>
            <a:ext cx="11308080" cy="913685"/>
          </a:xfrm>
        </p:spPr>
        <p:txBody>
          <a:bodyPr>
            <a:normAutofit fontScale="90000"/>
          </a:bodyPr>
          <a:lstStyle/>
          <a:p>
            <a:r>
              <a:rPr lang="en-US" dirty="0">
                <a:solidFill>
                  <a:schemeClr val="tx1"/>
                </a:solidFill>
              </a:rPr>
              <a:t>	Consent Agenda</a:t>
            </a:r>
          </a:p>
        </p:txBody>
      </p:sp>
      <p:sp>
        <p:nvSpPr>
          <p:cNvPr id="6" name="Text Placeholder 5"/>
          <p:cNvSpPr>
            <a:spLocks noGrp="1"/>
          </p:cNvSpPr>
          <p:nvPr>
            <p:ph type="body" idx="2"/>
          </p:nvPr>
        </p:nvSpPr>
        <p:spPr>
          <a:xfrm rot="16200000">
            <a:off x="9409961" y="-1043700"/>
            <a:ext cx="1056407" cy="4033554"/>
          </a:xfrm>
        </p:spPr>
        <p:txBody>
          <a:bodyPr vert="vert" wrap="square" lIns="175976" tIns="192074" rIns="175976" bIns="192074" anchor="ctr" anchorCtr="1">
            <a:noAutofit/>
          </a:bodyPr>
          <a:lstStyle/>
          <a:p>
            <a:pPr algn="ctr"/>
            <a:r>
              <a:rPr lang="en-US" dirty="0"/>
              <a:t>All items under the Consent Agenda are recommended for approval. </a:t>
            </a:r>
          </a:p>
        </p:txBody>
      </p:sp>
      <p:sp>
        <p:nvSpPr>
          <p:cNvPr id="2" name="Text Placeholder 1"/>
          <p:cNvSpPr>
            <a:spLocks noGrp="1"/>
          </p:cNvSpPr>
          <p:nvPr>
            <p:ph sz="quarter" idx="1"/>
          </p:nvPr>
        </p:nvSpPr>
        <p:spPr>
          <a:xfrm>
            <a:off x="398497" y="1885429"/>
            <a:ext cx="12164688" cy="5442097"/>
          </a:xfrm>
        </p:spPr>
        <p:txBody>
          <a:bodyPr>
            <a:normAutofit/>
          </a:bodyPr>
          <a:lstStyle/>
          <a:p>
            <a:pPr marL="539487" lvl="4" indent="-540222" defTabSz="1018752">
              <a:buClr>
                <a:schemeClr val="accent2"/>
              </a:buClr>
              <a:buSzPct val="70000"/>
              <a:buFont typeface="+mj-lt"/>
              <a:buAutoNum type="alphaUcPeriod"/>
            </a:pPr>
            <a:r>
              <a:rPr lang="en-US" sz="2800" dirty="0"/>
              <a:t>Minutes</a:t>
            </a:r>
          </a:p>
          <a:p>
            <a:pPr marL="827006" lvl="5" indent="-540222" defTabSz="1018752">
              <a:buClr>
                <a:schemeClr val="accent2"/>
              </a:buClr>
              <a:buSzPct val="70000"/>
              <a:buFont typeface="Wingdings" panose="05000000000000000000" pitchFamily="2" charset="2"/>
              <a:buChar char="§"/>
            </a:pPr>
            <a:r>
              <a:rPr lang="en-US" sz="2400" dirty="0"/>
              <a:t>July 12</a:t>
            </a:r>
            <a:r>
              <a:rPr lang="en-US" sz="2400" baseline="30000" dirty="0"/>
              <a:t>th</a:t>
            </a:r>
            <a:r>
              <a:rPr lang="en-US" sz="2400" dirty="0"/>
              <a:t>,  2022</a:t>
            </a:r>
            <a:br>
              <a:rPr lang="en-US" sz="2311" dirty="0"/>
            </a:br>
            <a:endParaRPr lang="en-US" sz="2311" dirty="0"/>
          </a:p>
          <a:p>
            <a:pPr marL="1530902" lvl="7" indent="-540222" defTabSz="1018752">
              <a:buSzPct val="70000"/>
              <a:buFont typeface="Wingdings" panose="05000000000000000000" pitchFamily="2" charset="2"/>
              <a:buChar char="§"/>
            </a:pPr>
            <a:endParaRPr lang="en-US" sz="2311" dirty="0"/>
          </a:p>
          <a:p>
            <a:pPr marL="1530902" lvl="7" indent="-540222" defTabSz="1018752">
              <a:buSzPct val="70000"/>
              <a:buFont typeface="Wingdings" panose="05000000000000000000" pitchFamily="2" charset="2"/>
              <a:buChar char="§"/>
            </a:pPr>
            <a:endParaRPr lang="en-US" sz="2311" dirty="0"/>
          </a:p>
          <a:p>
            <a:pPr marL="0" lvl="4" indent="0" defTabSz="1018752">
              <a:buClr>
                <a:schemeClr val="accent2"/>
              </a:buClr>
              <a:buSzPct val="70000"/>
              <a:buNone/>
            </a:pPr>
            <a:endParaRPr lang="en-US" sz="2521" dirty="0"/>
          </a:p>
          <a:p>
            <a:pPr marL="286784" lvl="5" indent="0" defTabSz="1018752">
              <a:buClr>
                <a:schemeClr val="accent2"/>
              </a:buClr>
              <a:buSzPct val="70000"/>
              <a:buNone/>
            </a:pPr>
            <a:endParaRPr lang="en-US" sz="2311" dirty="0"/>
          </a:p>
          <a:p>
            <a:pPr marL="0" lvl="4" indent="0" defTabSz="1018752">
              <a:buClr>
                <a:schemeClr val="accent2"/>
              </a:buClr>
              <a:buSzPct val="70000"/>
              <a:buNone/>
            </a:pPr>
            <a:endParaRPr lang="en-US" sz="2731" dirty="0"/>
          </a:p>
          <a:p>
            <a:pPr marL="0" lvl="4" indent="0" defTabSz="1018752">
              <a:buClr>
                <a:schemeClr val="accent2"/>
              </a:buClr>
              <a:buSzPct val="70000"/>
              <a:buNone/>
            </a:pPr>
            <a:endParaRPr lang="en-US" sz="2731" dirty="0"/>
          </a:p>
          <a:p>
            <a:pPr marL="539487" lvl="4" indent="-540222" defTabSz="1018752">
              <a:buClr>
                <a:schemeClr val="accent2"/>
              </a:buClr>
              <a:buSzPct val="70000"/>
              <a:buFont typeface="+mj-lt"/>
              <a:buAutoNum type="alphaUcPeriod"/>
            </a:pPr>
            <a:endParaRPr lang="en-US" sz="2731" dirty="0"/>
          </a:p>
          <a:p>
            <a:pPr marL="287507" lvl="6" indent="0" defTabSz="1018752">
              <a:buSzPct val="70000"/>
              <a:buNone/>
            </a:pPr>
            <a:endParaRPr lang="en-US" sz="2521" dirty="0"/>
          </a:p>
          <a:p>
            <a:pPr marL="898703" lvl="6" indent="-596912" defTabSz="1018752">
              <a:buClr>
                <a:schemeClr val="accent1"/>
              </a:buClr>
              <a:buSzPct val="70000"/>
              <a:buFont typeface="Wingdings" panose="05000000000000000000" pitchFamily="2" charset="2"/>
              <a:buChar char="§"/>
            </a:pPr>
            <a:endParaRPr lang="en-US" sz="2101" dirty="0"/>
          </a:p>
          <a:p>
            <a:pPr marL="887766" lvl="5" indent="-600246" defTabSz="1018752">
              <a:buClr>
                <a:schemeClr val="accent2"/>
              </a:buClr>
              <a:buSzPct val="70000"/>
              <a:buFont typeface="Wingdings" panose="05000000000000000000" pitchFamily="2" charset="2"/>
              <a:buChar char="q"/>
            </a:pPr>
            <a:endParaRPr lang="en-US" sz="2521" dirty="0"/>
          </a:p>
          <a:p>
            <a:pPr marL="287520" lvl="5" indent="0" defTabSz="1018752">
              <a:buClr>
                <a:schemeClr val="accent2"/>
              </a:buClr>
              <a:buSzPct val="70000"/>
              <a:buNone/>
            </a:pPr>
            <a:endParaRPr lang="en-US" sz="2731" dirty="0"/>
          </a:p>
          <a:p>
            <a:pPr marL="540222" lvl="4" indent="-540222" defTabSz="1018752">
              <a:buClr>
                <a:schemeClr val="accent2"/>
              </a:buClr>
              <a:buSzPct val="70000"/>
              <a:buFont typeface="+mj-lt"/>
              <a:buAutoNum type="alphaUcPeriod"/>
            </a:pPr>
            <a:endParaRPr lang="en-US" sz="2731" dirty="0"/>
          </a:p>
          <a:p>
            <a:pPr marL="1023754" lvl="6" indent="-303458" defTabSz="1018752">
              <a:buClr>
                <a:schemeClr val="accent1"/>
              </a:buClr>
              <a:buSzPct val="75000"/>
              <a:buFont typeface="Wingdings" panose="05000000000000000000" pitchFamily="2" charset="2"/>
              <a:buChar char="§"/>
            </a:pPr>
            <a:endParaRPr lang="en-US" sz="2731" dirty="0"/>
          </a:p>
          <a:p>
            <a:pPr marL="1018752" lvl="5" indent="-298456" defTabSz="1018752">
              <a:buSzPct val="75000"/>
              <a:buFont typeface="Wingdings" panose="05000000000000000000" pitchFamily="2" charset="2"/>
              <a:buChar char="§"/>
            </a:pPr>
            <a:endParaRPr lang="en-US" sz="2731" dirty="0"/>
          </a:p>
          <a:p>
            <a:pPr marL="0" lvl="4" indent="0" defTabSz="1018752">
              <a:buClr>
                <a:schemeClr val="accent2"/>
              </a:buClr>
              <a:buSzPct val="70000"/>
              <a:buNone/>
            </a:pPr>
            <a:endParaRPr lang="en-US" sz="2731" dirty="0"/>
          </a:p>
          <a:p>
            <a:pPr marL="1018752" lvl="6" indent="-300123" defTabSz="1018752">
              <a:buClr>
                <a:schemeClr val="accent1"/>
              </a:buClr>
              <a:buSzPct val="75000"/>
              <a:buFont typeface="Wingdings" panose="05000000000000000000" pitchFamily="2" charset="2"/>
              <a:buChar char="§"/>
            </a:pPr>
            <a:endParaRPr lang="en-US" sz="2731" dirty="0"/>
          </a:p>
          <a:p>
            <a:pPr marL="827729" lvl="6" indent="-540222" defTabSz="1018752">
              <a:buClr>
                <a:schemeClr val="accent1"/>
              </a:buClr>
              <a:buSzPct val="75000"/>
              <a:buFont typeface="Wingdings" panose="05000000000000000000" pitchFamily="2" charset="2"/>
              <a:buChar char="§"/>
            </a:pPr>
            <a:endParaRPr lang="en-US" sz="2941" dirty="0"/>
          </a:p>
          <a:p>
            <a:pPr marL="1015417" lvl="6" indent="-53355" defTabSz="1018752">
              <a:buClr>
                <a:schemeClr val="accent1"/>
              </a:buClr>
              <a:buSzPct val="70000"/>
              <a:buFont typeface="Wingdings" panose="05000000000000000000" pitchFamily="2" charset="2"/>
              <a:buChar char="§"/>
            </a:pPr>
            <a:endParaRPr lang="en-US" sz="2731" dirty="0"/>
          </a:p>
          <a:p>
            <a:pPr marL="1069854" lvl="1" indent="372702">
              <a:buFont typeface="Wingdings" panose="05000000000000000000" pitchFamily="2" charset="2"/>
              <a:buChar char="§"/>
            </a:pPr>
            <a:endParaRPr lang="en-US" sz="2941" dirty="0"/>
          </a:p>
          <a:p>
            <a:pPr marL="359391" lvl="1" indent="-359391">
              <a:buFont typeface="+mj-lt"/>
              <a:buAutoNum type="alphaUcPeriod" startAt="5"/>
            </a:pPr>
            <a:endParaRPr lang="en-US" dirty="0"/>
          </a:p>
        </p:txBody>
      </p:sp>
    </p:spTree>
    <p:extLst>
      <p:ext uri="{BB962C8B-B14F-4D97-AF65-F5344CB8AC3E}">
        <p14:creationId xmlns:p14="http://schemas.microsoft.com/office/powerpoint/2010/main" val="2572996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3" name="Rectangle 2"/>
          <p:cNvSpPr/>
          <p:nvPr/>
        </p:nvSpPr>
        <p:spPr>
          <a:xfrm>
            <a:off x="456884" y="795983"/>
            <a:ext cx="2529860" cy="557717"/>
          </a:xfrm>
          <a:prstGeom prst="rect">
            <a:avLst/>
          </a:prstGeom>
          <a:effectLst/>
        </p:spPr>
        <p:txBody>
          <a:bodyPr wrap="none">
            <a:spAutoFit/>
          </a:bodyPr>
          <a:lstStyle/>
          <a:p>
            <a:pPr defTabSz="960120">
              <a:lnSpc>
                <a:spcPct val="90000"/>
              </a:lnSpc>
              <a:spcBef>
                <a:spcPts val="2100"/>
              </a:spcBef>
              <a:spcAft>
                <a:spcPts val="210"/>
              </a:spcAft>
              <a:defRPr/>
            </a:pPr>
            <a:r>
              <a:rPr lang="en-US" sz="3360" b="1" kern="0" dirty="0">
                <a:solidFill>
                  <a:srgbClr val="303D79"/>
                </a:solidFill>
                <a:effectLst>
                  <a:outerShdw blurRad="50800" dist="38100" dir="2700000" algn="tl" rotWithShape="0">
                    <a:prstClr val="black">
                      <a:alpha val="40000"/>
                    </a:prstClr>
                  </a:outerShdw>
                </a:effectLst>
                <a:latin typeface="Helvetica" panose="020B0604020202020204" pitchFamily="34" charset="0"/>
                <a:ea typeface="Times New Roman" panose="02020603050405020304" pitchFamily="18" charset="0"/>
                <a:cs typeface="Helvetica" panose="020B0604020202020204" pitchFamily="34" charset="0"/>
              </a:rPr>
              <a:t>Next Steps </a:t>
            </a:r>
          </a:p>
        </p:txBody>
      </p:sp>
      <p:sp>
        <p:nvSpPr>
          <p:cNvPr id="2" name="TextBox 1">
            <a:extLst>
              <a:ext uri="{FF2B5EF4-FFF2-40B4-BE49-F238E27FC236}">
                <a16:creationId xmlns:a16="http://schemas.microsoft.com/office/drawing/2014/main" id="{6DC09D69-F048-44DD-8A5D-37A0A6F78F7D}"/>
              </a:ext>
            </a:extLst>
          </p:cNvPr>
          <p:cNvSpPr txBox="1"/>
          <p:nvPr/>
        </p:nvSpPr>
        <p:spPr>
          <a:xfrm>
            <a:off x="2234287" y="2024299"/>
            <a:ext cx="8333026" cy="5036763"/>
          </a:xfrm>
          <a:prstGeom prst="rect">
            <a:avLst/>
          </a:prstGeom>
          <a:noFill/>
        </p:spPr>
        <p:txBody>
          <a:bodyPr wrap="square" rtlCol="0">
            <a:spAutoFit/>
          </a:bodyPr>
          <a:lstStyle/>
          <a:p>
            <a:pPr marL="360045" indent="-360045" defTabSz="960120">
              <a:buFont typeface="Arial" panose="020B0604020202020204" pitchFamily="34" charset="0"/>
              <a:buChar char="•"/>
            </a:pPr>
            <a:r>
              <a:rPr lang="en-US" sz="2520" dirty="0">
                <a:solidFill>
                  <a:srgbClr val="002060"/>
                </a:solidFill>
                <a:latin typeface="Helvetica" panose="020B0604020202020204" pitchFamily="34" charset="0"/>
                <a:cs typeface="Helvetica" panose="020B0604020202020204" pitchFamily="34" charset="0"/>
              </a:rPr>
              <a:t>Make requested edits to surveys, between now and next months meeting early November</a:t>
            </a:r>
          </a:p>
          <a:p>
            <a:pPr marL="360045" indent="-360045" defTabSz="960120">
              <a:buFont typeface="Arial" panose="020B0604020202020204" pitchFamily="34" charset="0"/>
              <a:buChar char="•"/>
            </a:pPr>
            <a:endParaRPr lang="en-US" sz="252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520" dirty="0">
                <a:solidFill>
                  <a:srgbClr val="002060"/>
                </a:solidFill>
                <a:latin typeface="Helvetica" panose="020B0604020202020204" pitchFamily="34" charset="0"/>
                <a:cs typeface="Helvetica" panose="020B0604020202020204" pitchFamily="34" charset="0"/>
              </a:rPr>
              <a:t>Release to the public Mid November </a:t>
            </a:r>
          </a:p>
          <a:p>
            <a:pPr defTabSz="960120"/>
            <a:endParaRPr lang="en-US" sz="252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520" dirty="0">
                <a:solidFill>
                  <a:srgbClr val="002060"/>
                </a:solidFill>
                <a:latin typeface="Helvetica" panose="020B0604020202020204" pitchFamily="34" charset="0"/>
                <a:cs typeface="Helvetica" panose="020B0604020202020204" pitchFamily="34" charset="0"/>
              </a:rPr>
              <a:t>Public input meeting Mid January </a:t>
            </a:r>
          </a:p>
          <a:p>
            <a:pPr marL="360045" indent="-360045" defTabSz="960120">
              <a:buFont typeface="Arial" panose="020B0604020202020204" pitchFamily="34" charset="0"/>
              <a:buChar char="•"/>
            </a:pPr>
            <a:endParaRPr lang="en-US" sz="252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520" dirty="0">
                <a:solidFill>
                  <a:srgbClr val="002060"/>
                </a:solidFill>
                <a:latin typeface="Helvetica" panose="020B0604020202020204" pitchFamily="34" charset="0"/>
                <a:cs typeface="Helvetica" panose="020B0604020202020204" pitchFamily="34" charset="0"/>
              </a:rPr>
              <a:t>Survey closes the next week to compile results</a:t>
            </a:r>
          </a:p>
          <a:p>
            <a:pPr marL="360045" indent="-360045" defTabSz="960120">
              <a:buFont typeface="Arial" panose="020B0604020202020204" pitchFamily="34" charset="0"/>
              <a:buChar char="•"/>
            </a:pPr>
            <a:endParaRPr lang="en-US" sz="2520" dirty="0">
              <a:solidFill>
                <a:srgbClr val="002060"/>
              </a:solidFill>
              <a:latin typeface="Helvetica" panose="020B0604020202020204" pitchFamily="34" charset="0"/>
              <a:cs typeface="Helvetica" panose="020B0604020202020204" pitchFamily="34" charset="0"/>
            </a:endParaRPr>
          </a:p>
          <a:p>
            <a:pPr marL="360045" indent="-360045" defTabSz="960120">
              <a:buFont typeface="Arial" panose="020B0604020202020204" pitchFamily="34" charset="0"/>
              <a:buChar char="•"/>
            </a:pPr>
            <a:r>
              <a:rPr lang="en-US" sz="2520" dirty="0">
                <a:solidFill>
                  <a:srgbClr val="002060"/>
                </a:solidFill>
                <a:latin typeface="Helvetica" panose="020B0604020202020204" pitchFamily="34" charset="0"/>
                <a:cs typeface="Helvetica" panose="020B0604020202020204" pitchFamily="34" charset="0"/>
              </a:rPr>
              <a:t>Hold CTP workgroup meeting week of early February to review survey results</a:t>
            </a:r>
          </a:p>
          <a:p>
            <a:pPr marL="360045" indent="-360045" defTabSz="960120">
              <a:buFont typeface="Arial" panose="020B0604020202020204" pitchFamily="34" charset="0"/>
              <a:buChar char="•"/>
            </a:pPr>
            <a:endParaRPr lang="en-US" sz="2520" dirty="0">
              <a:solidFill>
                <a:srgbClr val="002060"/>
              </a:solidFill>
              <a:latin typeface="Helvetica" panose="020B0604020202020204" pitchFamily="34" charset="0"/>
              <a:cs typeface="Helvetica" panose="020B0604020202020204" pitchFamily="34" charset="0"/>
            </a:endParaRPr>
          </a:p>
          <a:p>
            <a:pPr defTabSz="960120"/>
            <a:endParaRPr lang="en-US" sz="1890" dirty="0">
              <a:solidFill>
                <a:prstClr val="black"/>
              </a:solidFill>
              <a:latin typeface="Calibri" panose="020F0502020204030204"/>
            </a:endParaRPr>
          </a:p>
        </p:txBody>
      </p:sp>
    </p:spTree>
    <p:extLst>
      <p:ext uri="{BB962C8B-B14F-4D97-AF65-F5344CB8AC3E}">
        <p14:creationId xmlns:p14="http://schemas.microsoft.com/office/powerpoint/2010/main" val="4051703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3" name="Rectangle 2"/>
          <p:cNvSpPr/>
          <p:nvPr/>
        </p:nvSpPr>
        <p:spPr>
          <a:xfrm>
            <a:off x="439012" y="689909"/>
            <a:ext cx="3510898" cy="557717"/>
          </a:xfrm>
          <a:prstGeom prst="rect">
            <a:avLst/>
          </a:prstGeom>
          <a:effectLst/>
        </p:spPr>
        <p:txBody>
          <a:bodyPr wrap="none">
            <a:spAutoFit/>
          </a:bodyPr>
          <a:lstStyle/>
          <a:p>
            <a:pPr defTabSz="960120">
              <a:lnSpc>
                <a:spcPct val="90000"/>
              </a:lnSpc>
              <a:spcBef>
                <a:spcPts val="2100"/>
              </a:spcBef>
              <a:spcAft>
                <a:spcPts val="210"/>
              </a:spcAft>
              <a:defRPr/>
            </a:pPr>
            <a:r>
              <a:rPr lang="en-US" sz="3360" b="1" kern="0" dirty="0">
                <a:solidFill>
                  <a:srgbClr val="303D79"/>
                </a:solidFill>
                <a:effectLst>
                  <a:outerShdw blurRad="50800" dist="38100" dir="2700000" algn="tl" rotWithShape="0">
                    <a:prstClr val="black">
                      <a:alpha val="40000"/>
                    </a:prstClr>
                  </a:outerShdw>
                </a:effectLst>
                <a:latin typeface="Helvetica" panose="020B0604020202020204" pitchFamily="34" charset="0"/>
                <a:ea typeface="Times New Roman" panose="02020603050405020304" pitchFamily="18" charset="0"/>
                <a:cs typeface="Helvetica" panose="020B0604020202020204" pitchFamily="34" charset="0"/>
              </a:rPr>
              <a:t>Future Meetings</a:t>
            </a:r>
          </a:p>
        </p:txBody>
      </p:sp>
      <p:pic>
        <p:nvPicPr>
          <p:cNvPr id="6" name="Picture 5"/>
          <p:cNvPicPr>
            <a:picLocks noChangeAspect="1"/>
          </p:cNvPicPr>
          <p:nvPr/>
        </p:nvPicPr>
        <p:blipFill rotWithShape="1">
          <a:blip r:embed="rId2"/>
          <a:srcRect r="598" b="9336"/>
          <a:stretch/>
        </p:blipFill>
        <p:spPr>
          <a:xfrm>
            <a:off x="7388994" y="2586038"/>
            <a:ext cx="4367771" cy="3093327"/>
          </a:xfrm>
          <a:prstGeom prst="rect">
            <a:avLst/>
          </a:prstGeom>
          <a:ln w="12700">
            <a:solidFill>
              <a:srgbClr val="002060"/>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0B84AD8-CA5F-45F8-8D4C-E95AD10C78A1}"/>
              </a:ext>
            </a:extLst>
          </p:cNvPr>
          <p:cNvSpPr txBox="1"/>
          <p:nvPr/>
        </p:nvSpPr>
        <p:spPr>
          <a:xfrm>
            <a:off x="439012" y="2706646"/>
            <a:ext cx="5769400" cy="1902059"/>
          </a:xfrm>
          <a:prstGeom prst="rect">
            <a:avLst/>
          </a:prstGeom>
          <a:noFill/>
        </p:spPr>
        <p:txBody>
          <a:bodyPr wrap="none" rtlCol="0">
            <a:spAutoFit/>
          </a:bodyPr>
          <a:lstStyle/>
          <a:p>
            <a:pPr marL="480060" indent="-480060" defTabSz="960120">
              <a:buFont typeface="Wingdings" panose="05000000000000000000" pitchFamily="2" charset="2"/>
              <a:buChar char="Ø"/>
            </a:pPr>
            <a:r>
              <a:rPr lang="en-US" sz="2940" dirty="0">
                <a:solidFill>
                  <a:srgbClr val="002060"/>
                </a:solidFill>
                <a:latin typeface="Helvetica" panose="020B0604020202020204" pitchFamily="34" charset="0"/>
                <a:cs typeface="Helvetica" panose="020B0604020202020204" pitchFamily="34" charset="0"/>
              </a:rPr>
              <a:t>Transylvania TAC Oct. 18</a:t>
            </a:r>
            <a:r>
              <a:rPr lang="en-US" sz="2940" baseline="30000" dirty="0">
                <a:solidFill>
                  <a:srgbClr val="002060"/>
                </a:solidFill>
                <a:latin typeface="Helvetica" panose="020B0604020202020204" pitchFamily="34" charset="0"/>
                <a:cs typeface="Helvetica" panose="020B0604020202020204" pitchFamily="34" charset="0"/>
              </a:rPr>
              <a:t>th </a:t>
            </a:r>
          </a:p>
          <a:p>
            <a:pPr defTabSz="960120"/>
            <a:r>
              <a:rPr lang="en-US" sz="2940" baseline="30000" dirty="0">
                <a:solidFill>
                  <a:srgbClr val="002060"/>
                </a:solidFill>
                <a:latin typeface="Helvetica" panose="020B0604020202020204" pitchFamily="34" charset="0"/>
                <a:cs typeface="Helvetica" panose="020B0604020202020204" pitchFamily="34" charset="0"/>
              </a:rPr>
              <a:t>       </a:t>
            </a:r>
            <a:endParaRPr lang="en-US" sz="2940" dirty="0">
              <a:solidFill>
                <a:srgbClr val="002060"/>
              </a:solidFill>
              <a:latin typeface="Helvetica" panose="020B0604020202020204" pitchFamily="34" charset="0"/>
              <a:cs typeface="Helvetica" panose="020B0604020202020204" pitchFamily="34" charset="0"/>
            </a:endParaRPr>
          </a:p>
          <a:p>
            <a:pPr marL="480060" indent="-480060" defTabSz="960120">
              <a:buFont typeface="Wingdings" panose="05000000000000000000" pitchFamily="2" charset="2"/>
              <a:buChar char="Ø"/>
            </a:pPr>
            <a:r>
              <a:rPr lang="en-US" sz="2940" dirty="0">
                <a:solidFill>
                  <a:srgbClr val="002060"/>
                </a:solidFill>
                <a:latin typeface="Helvetica" panose="020B0604020202020204" pitchFamily="34" charset="0"/>
                <a:cs typeface="Helvetica" panose="020B0604020202020204" pitchFamily="34" charset="0"/>
              </a:rPr>
              <a:t>CTP Workgroup meeting Early</a:t>
            </a:r>
          </a:p>
          <a:p>
            <a:pPr defTabSz="960120"/>
            <a:r>
              <a:rPr lang="en-US" sz="2940" dirty="0">
                <a:solidFill>
                  <a:srgbClr val="002060"/>
                </a:solidFill>
                <a:latin typeface="Helvetica" panose="020B0604020202020204" pitchFamily="34" charset="0"/>
                <a:cs typeface="Helvetica" panose="020B0604020202020204" pitchFamily="34" charset="0"/>
              </a:rPr>
              <a:t>     November Location TBD.</a:t>
            </a:r>
          </a:p>
        </p:txBody>
      </p:sp>
    </p:spTree>
    <p:extLst>
      <p:ext uri="{BB962C8B-B14F-4D97-AF65-F5344CB8AC3E}">
        <p14:creationId xmlns:p14="http://schemas.microsoft.com/office/powerpoint/2010/main" val="1663926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737" y="615825"/>
            <a:ext cx="6353736" cy="785312"/>
          </a:xfrm>
          <a:prstGeom prst="rect">
            <a:avLst/>
          </a:prstGeom>
        </p:spPr>
        <p:txBody>
          <a:bodyPr vert="horz" lIns="96012" tIns="48006" rIns="96012" bIns="48006" rtlCol="0" anchor="ctr">
            <a:normAutofit/>
          </a:bodyPr>
          <a:lstStyle/>
          <a:p>
            <a:r>
              <a:rPr lang="en-US" sz="3360" b="1" dirty="0">
                <a:solidFill>
                  <a:srgbClr val="303D79"/>
                </a:solidFill>
                <a:effectLst>
                  <a:outerShdw blurRad="50800" dist="38100" dir="2700000" algn="tl" rotWithShape="0">
                    <a:prstClr val="black">
                      <a:alpha val="40000"/>
                    </a:prstClr>
                  </a:outerShdw>
                </a:effectLst>
                <a:latin typeface="Helvetica" panose="020B0604020202020204" pitchFamily="34" charset="0"/>
                <a:cs typeface="Helvetica" panose="020B0604020202020204" pitchFamily="34" charset="0"/>
              </a:rPr>
              <a:t>Contact info for your team</a:t>
            </a:r>
          </a:p>
        </p:txBody>
      </p:sp>
      <p:sp>
        <p:nvSpPr>
          <p:cNvPr id="3" name="TextBox 2"/>
          <p:cNvSpPr txBox="1"/>
          <p:nvPr/>
        </p:nvSpPr>
        <p:spPr>
          <a:xfrm>
            <a:off x="890111" y="2636044"/>
            <a:ext cx="10783978" cy="3841052"/>
          </a:xfrm>
          <a:prstGeom prst="rect">
            <a:avLst/>
          </a:prstGeom>
          <a:noFill/>
        </p:spPr>
        <p:txBody>
          <a:bodyPr wrap="none" rtlCol="0">
            <a:spAutoFit/>
          </a:bodyPr>
          <a:lstStyle/>
          <a:p>
            <a:pPr marL="300038" indent="-300038" defTabSz="960120">
              <a:buFont typeface="Arial" panose="020B0604020202020204" pitchFamily="34" charset="0"/>
              <a:buChar char="•"/>
              <a:defRPr/>
            </a:pPr>
            <a:r>
              <a:rPr lang="en-US" sz="2310" dirty="0">
                <a:solidFill>
                  <a:prstClr val="black"/>
                </a:solidFill>
                <a:latin typeface="Helvetica" panose="020B0604020202020204" pitchFamily="34" charset="0"/>
                <a:cs typeface="Helvetica" panose="020B0604020202020204" pitchFamily="34" charset="0"/>
              </a:rPr>
              <a:t>Vicki Eastland, Land of Sky RPO, </a:t>
            </a:r>
            <a:r>
              <a:rPr lang="en-US" sz="2310" dirty="0">
                <a:solidFill>
                  <a:prstClr val="black"/>
                </a:solidFill>
                <a:latin typeface="Helvetica" panose="020B0604020202020204" pitchFamily="34" charset="0"/>
                <a:cs typeface="Helvetica" panose="020B0604020202020204" pitchFamily="34" charset="0"/>
                <a:hlinkClick r:id="rId3"/>
              </a:rPr>
              <a:t>vicki.eastland@landofsky.org</a:t>
            </a:r>
            <a:r>
              <a:rPr lang="en-US" sz="2310" dirty="0">
                <a:solidFill>
                  <a:prstClr val="black"/>
                </a:solidFill>
                <a:latin typeface="Helvetica" panose="020B0604020202020204" pitchFamily="34" charset="0"/>
                <a:cs typeface="Helvetica" panose="020B0604020202020204" pitchFamily="34" charset="0"/>
              </a:rPr>
              <a:t>  828-251-6622</a:t>
            </a:r>
          </a:p>
          <a:p>
            <a:pPr defTabSz="960120">
              <a:defRPr/>
            </a:pPr>
            <a:endParaRPr lang="en-US" sz="2310" dirty="0">
              <a:solidFill>
                <a:prstClr val="black"/>
              </a:solidFill>
              <a:latin typeface="Helvetica" panose="020B0604020202020204" pitchFamily="34" charset="0"/>
              <a:cs typeface="Helvetica" panose="020B0604020202020204" pitchFamily="34" charset="0"/>
            </a:endParaRPr>
          </a:p>
          <a:p>
            <a:pPr marL="300038" indent="-300038" defTabSz="960120">
              <a:buFont typeface="Arial" panose="020B0604020202020204" pitchFamily="34" charset="0"/>
              <a:buChar char="•"/>
              <a:defRPr/>
            </a:pPr>
            <a:r>
              <a:rPr lang="en-US" sz="2310" dirty="0">
                <a:solidFill>
                  <a:prstClr val="black"/>
                </a:solidFill>
                <a:latin typeface="Helvetica" panose="020B0604020202020204" pitchFamily="34" charset="0"/>
                <a:cs typeface="Helvetica" panose="020B0604020202020204" pitchFamily="34" charset="0"/>
              </a:rPr>
              <a:t>Daniel Sellers, NCDOT TPD, </a:t>
            </a:r>
            <a:r>
              <a:rPr lang="en-US" sz="2310" dirty="0">
                <a:solidFill>
                  <a:prstClr val="black"/>
                </a:solidFill>
                <a:latin typeface="Helvetica" panose="020B0604020202020204" pitchFamily="34" charset="0"/>
                <a:cs typeface="Helvetica" panose="020B0604020202020204" pitchFamily="34" charset="0"/>
                <a:hlinkClick r:id="rId4"/>
              </a:rPr>
              <a:t>dcsellers1@ncdot.gov</a:t>
            </a:r>
            <a:r>
              <a:rPr lang="en-US" sz="2310" dirty="0">
                <a:solidFill>
                  <a:prstClr val="black"/>
                </a:solidFill>
                <a:latin typeface="Helvetica" panose="020B0604020202020204" pitchFamily="34" charset="0"/>
                <a:cs typeface="Helvetica" panose="020B0604020202020204" pitchFamily="34" charset="0"/>
              </a:rPr>
              <a:t>  919-707-0978  </a:t>
            </a:r>
          </a:p>
          <a:p>
            <a:pPr marL="300038" indent="-300038" defTabSz="960120">
              <a:buFont typeface="Arial" panose="020B0604020202020204" pitchFamily="34" charset="0"/>
              <a:buChar char="•"/>
              <a:defRPr/>
            </a:pPr>
            <a:endParaRPr lang="en-US" sz="2310" dirty="0">
              <a:solidFill>
                <a:prstClr val="black"/>
              </a:solidFill>
              <a:latin typeface="Helvetica" panose="020B0604020202020204" pitchFamily="34" charset="0"/>
              <a:cs typeface="Helvetica" panose="020B0604020202020204" pitchFamily="34" charset="0"/>
            </a:endParaRPr>
          </a:p>
          <a:p>
            <a:pPr marL="300038" indent="-300038" defTabSz="960120">
              <a:buFont typeface="Arial" panose="020B0604020202020204" pitchFamily="34" charset="0"/>
              <a:buChar char="•"/>
              <a:defRPr/>
            </a:pPr>
            <a:r>
              <a:rPr lang="en-US" sz="2310" dirty="0">
                <a:solidFill>
                  <a:prstClr val="black"/>
                </a:solidFill>
                <a:latin typeface="Helvetica" panose="020B0604020202020204" pitchFamily="34" charset="0"/>
                <a:cs typeface="Helvetica" panose="020B0604020202020204" pitchFamily="34" charset="0"/>
              </a:rPr>
              <a:t>Steve Williams, NCDOT Division 14, </a:t>
            </a:r>
            <a:r>
              <a:rPr lang="en-US" sz="2310" dirty="0">
                <a:solidFill>
                  <a:prstClr val="black"/>
                </a:solidFill>
                <a:latin typeface="Helvetica" panose="020B0604020202020204" pitchFamily="34" charset="0"/>
                <a:cs typeface="Helvetica" panose="020B0604020202020204" pitchFamily="34" charset="0"/>
                <a:hlinkClick r:id="rId5"/>
              </a:rPr>
              <a:t>sjwilliams@ncdot.gov</a:t>
            </a:r>
            <a:r>
              <a:rPr lang="en-US" sz="2310" dirty="0">
                <a:solidFill>
                  <a:prstClr val="black"/>
                </a:solidFill>
                <a:latin typeface="Helvetica" panose="020B0604020202020204" pitchFamily="34" charset="0"/>
                <a:cs typeface="Helvetica" panose="020B0604020202020204" pitchFamily="34" charset="0"/>
              </a:rPr>
              <a:t>  828-586-2141</a:t>
            </a:r>
            <a:r>
              <a:rPr lang="en-US" sz="1890" dirty="0">
                <a:solidFill>
                  <a:prstClr val="black"/>
                </a:solidFill>
                <a:latin typeface="Calibri" panose="020F0502020204030204"/>
              </a:rPr>
              <a:t> </a:t>
            </a:r>
          </a:p>
          <a:p>
            <a:pPr marL="300038" indent="-300038" defTabSz="960120">
              <a:buFont typeface="Arial" panose="020B0604020202020204" pitchFamily="34" charset="0"/>
              <a:buChar char="•"/>
              <a:defRPr/>
            </a:pPr>
            <a:endParaRPr lang="en-US" sz="1890" dirty="0">
              <a:solidFill>
                <a:prstClr val="black"/>
              </a:solidFill>
              <a:latin typeface="Calibri" panose="020F0502020204030204"/>
            </a:endParaRPr>
          </a:p>
          <a:p>
            <a:pPr marL="300038" indent="-300038" defTabSz="960120">
              <a:buFont typeface="Arial" panose="020B0604020202020204" pitchFamily="34" charset="0"/>
              <a:buChar char="•"/>
              <a:defRPr/>
            </a:pPr>
            <a:r>
              <a:rPr lang="en-US" sz="2520" dirty="0">
                <a:solidFill>
                  <a:prstClr val="black"/>
                </a:solidFill>
                <a:latin typeface="Calibri" panose="020F0502020204030204"/>
              </a:rPr>
              <a:t>Troy Wilson, NCDOT Division 14, </a:t>
            </a:r>
            <a:r>
              <a:rPr lang="en-US" sz="1890" dirty="0">
                <a:solidFill>
                  <a:prstClr val="black"/>
                </a:solidFill>
                <a:latin typeface="Calibri" panose="020F0502020204030204"/>
              </a:rPr>
              <a:t>   </a:t>
            </a:r>
            <a:r>
              <a:rPr lang="en-US" sz="2310" u="sng" dirty="0">
                <a:solidFill>
                  <a:srgbClr val="0070C0"/>
                </a:solidFill>
                <a:latin typeface="Calibri" panose="020F0502020204030204"/>
              </a:rPr>
              <a:t>tswilson@ncdot.gov</a:t>
            </a:r>
            <a:r>
              <a:rPr lang="en-US" sz="1890" dirty="0">
                <a:solidFill>
                  <a:prstClr val="black"/>
                </a:solidFill>
                <a:latin typeface="Calibri" panose="020F0502020204030204"/>
              </a:rPr>
              <a:t> </a:t>
            </a:r>
            <a:r>
              <a:rPr lang="en-US" sz="2310" dirty="0">
                <a:solidFill>
                  <a:prstClr val="black"/>
                </a:solidFill>
                <a:latin typeface="Helvetica" panose="020B0604020202020204" pitchFamily="34" charset="0"/>
                <a:cs typeface="Helvetica" panose="020B0604020202020204" pitchFamily="34" charset="0"/>
              </a:rPr>
              <a:t>828-586-2141</a:t>
            </a:r>
          </a:p>
          <a:p>
            <a:pPr marL="300038" indent="-300038" defTabSz="960120">
              <a:buFont typeface="Arial" panose="020B0604020202020204" pitchFamily="34" charset="0"/>
              <a:buChar char="•"/>
              <a:defRPr/>
            </a:pPr>
            <a:endParaRPr lang="en-US" sz="2310" dirty="0">
              <a:solidFill>
                <a:prstClr val="black"/>
              </a:solidFill>
              <a:latin typeface="Helvetica" panose="020B0604020202020204" pitchFamily="34" charset="0"/>
              <a:cs typeface="Helvetica" panose="020B0604020202020204" pitchFamily="34" charset="0"/>
            </a:endParaRPr>
          </a:p>
          <a:p>
            <a:pPr marL="300038" indent="-300038" defTabSz="960120">
              <a:buFont typeface="Arial" panose="020B0604020202020204" pitchFamily="34" charset="0"/>
              <a:buChar char="•"/>
              <a:defRPr/>
            </a:pPr>
            <a:r>
              <a:rPr lang="en-US" sz="2310" dirty="0">
                <a:solidFill>
                  <a:prstClr val="black"/>
                </a:solidFill>
                <a:latin typeface="Helvetica" panose="020B0604020202020204" pitchFamily="34" charset="0"/>
                <a:cs typeface="Helvetica" panose="020B0604020202020204" pitchFamily="34" charset="0"/>
              </a:rPr>
              <a:t>Lonnie Watkins, NCDOT Division 14, </a:t>
            </a:r>
            <a:r>
              <a:rPr lang="en-US" sz="2310" dirty="0">
                <a:solidFill>
                  <a:prstClr val="black"/>
                </a:solidFill>
                <a:latin typeface="Helvetica" panose="020B0604020202020204" pitchFamily="34" charset="0"/>
                <a:cs typeface="Helvetica" panose="020B0604020202020204" pitchFamily="34" charset="0"/>
                <a:hlinkClick r:id="rId6"/>
              </a:rPr>
              <a:t>lnwatknis@ncdot.gov</a:t>
            </a:r>
            <a:r>
              <a:rPr lang="en-US" sz="2310" dirty="0">
                <a:solidFill>
                  <a:prstClr val="black"/>
                </a:solidFill>
                <a:latin typeface="Helvetica" panose="020B0604020202020204" pitchFamily="34" charset="0"/>
                <a:cs typeface="Helvetica" panose="020B0604020202020204" pitchFamily="34" charset="0"/>
              </a:rPr>
              <a:t> 828-891-7911</a:t>
            </a:r>
          </a:p>
          <a:p>
            <a:pPr defTabSz="960120">
              <a:defRPr/>
            </a:pPr>
            <a:endParaRPr lang="en-US" sz="1890" dirty="0">
              <a:solidFill>
                <a:prstClr val="black"/>
              </a:solidFill>
              <a:latin typeface="Calibri" panose="020F0502020204030204"/>
            </a:endParaRPr>
          </a:p>
          <a:p>
            <a:pPr defTabSz="960120">
              <a:defRPr/>
            </a:pPr>
            <a:endParaRPr lang="en-US" sz="1890" dirty="0">
              <a:solidFill>
                <a:prstClr val="black"/>
              </a:solidFill>
              <a:latin typeface="Calibri" panose="020F0502020204030204"/>
            </a:endParaRPr>
          </a:p>
        </p:txBody>
      </p:sp>
    </p:spTree>
    <p:extLst>
      <p:ext uri="{BB962C8B-B14F-4D97-AF65-F5344CB8AC3E}">
        <p14:creationId xmlns:p14="http://schemas.microsoft.com/office/powerpoint/2010/main" val="1757135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5281" y="1235415"/>
            <a:ext cx="8331041" cy="5301573"/>
          </a:xfrm>
          <a:prstGeom prst="rect">
            <a:avLst/>
          </a:prstGeom>
          <a:ln w="12700">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743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5BED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DC6E63-8F85-4176-BE79-52DF1287A270}"/>
              </a:ext>
            </a:extLst>
          </p:cNvPr>
          <p:cNvSpPr txBox="1"/>
          <p:nvPr/>
        </p:nvSpPr>
        <p:spPr>
          <a:xfrm>
            <a:off x="99344" y="2831759"/>
            <a:ext cx="12155127" cy="383182"/>
          </a:xfrm>
          <a:prstGeom prst="rect">
            <a:avLst/>
          </a:prstGeom>
          <a:noFill/>
        </p:spPr>
        <p:txBody>
          <a:bodyPr wrap="square">
            <a:spAutoFit/>
          </a:bodyPr>
          <a:lstStyle/>
          <a:p>
            <a:pPr defTabSz="960120"/>
            <a:r>
              <a:rPr lang="en-US" sz="1890" dirty="0">
                <a:solidFill>
                  <a:prstClr val="black"/>
                </a:solidFill>
                <a:latin typeface="Calibri" panose="020F0502020204030204"/>
              </a:rPr>
              <a:t>https://connect.ncdot.gov/projects/planning/TPB%20Documents/Example-County-CTP-Core%20Section%202021-6-7.pdf  </a:t>
            </a:r>
          </a:p>
        </p:txBody>
      </p:sp>
      <p:sp>
        <p:nvSpPr>
          <p:cNvPr id="9" name="TextBox 8">
            <a:extLst>
              <a:ext uri="{FF2B5EF4-FFF2-40B4-BE49-F238E27FC236}">
                <a16:creationId xmlns:a16="http://schemas.microsoft.com/office/drawing/2014/main" id="{AE09A179-1901-4EBB-A38C-09393EC3DC0C}"/>
              </a:ext>
            </a:extLst>
          </p:cNvPr>
          <p:cNvSpPr txBox="1"/>
          <p:nvPr/>
        </p:nvSpPr>
        <p:spPr>
          <a:xfrm>
            <a:off x="119347" y="2323182"/>
            <a:ext cx="5823517" cy="447815"/>
          </a:xfrm>
          <a:prstGeom prst="rect">
            <a:avLst/>
          </a:prstGeom>
          <a:noFill/>
        </p:spPr>
        <p:txBody>
          <a:bodyPr wrap="none" rtlCol="0">
            <a:spAutoFit/>
          </a:bodyPr>
          <a:lstStyle/>
          <a:p>
            <a:pPr defTabSz="960120"/>
            <a:r>
              <a:rPr lang="en-US" sz="2310" b="1" dirty="0">
                <a:solidFill>
                  <a:srgbClr val="002060"/>
                </a:solidFill>
                <a:latin typeface="Helvetica" panose="020B0604020202020204" pitchFamily="34" charset="0"/>
                <a:cs typeface="Helvetica" panose="020B0604020202020204" pitchFamily="34" charset="0"/>
              </a:rPr>
              <a:t>Example of County Core CTP Document</a:t>
            </a:r>
          </a:p>
        </p:txBody>
      </p:sp>
      <p:sp>
        <p:nvSpPr>
          <p:cNvPr id="11" name="TextBox 10">
            <a:extLst>
              <a:ext uri="{FF2B5EF4-FFF2-40B4-BE49-F238E27FC236}">
                <a16:creationId xmlns:a16="http://schemas.microsoft.com/office/drawing/2014/main" id="{4D332848-0F7E-4C9F-A9C8-2E3E98B3714B}"/>
              </a:ext>
            </a:extLst>
          </p:cNvPr>
          <p:cNvSpPr txBox="1"/>
          <p:nvPr/>
        </p:nvSpPr>
        <p:spPr>
          <a:xfrm>
            <a:off x="119346" y="3656048"/>
            <a:ext cx="6548942" cy="447815"/>
          </a:xfrm>
          <a:prstGeom prst="rect">
            <a:avLst/>
          </a:prstGeom>
          <a:noFill/>
        </p:spPr>
        <p:txBody>
          <a:bodyPr wrap="square">
            <a:spAutoFit/>
          </a:bodyPr>
          <a:lstStyle/>
          <a:p>
            <a:pPr defTabSz="960120"/>
            <a:r>
              <a:rPr lang="en-US" sz="2310" b="1" dirty="0">
                <a:solidFill>
                  <a:srgbClr val="002060"/>
                </a:solidFill>
                <a:latin typeface="Helvetica" panose="020B0604020202020204" pitchFamily="34" charset="0"/>
                <a:cs typeface="Helvetica" panose="020B0604020202020204" pitchFamily="34" charset="0"/>
              </a:rPr>
              <a:t>Example of County CTP Appendix Document</a:t>
            </a:r>
          </a:p>
        </p:txBody>
      </p:sp>
      <p:sp>
        <p:nvSpPr>
          <p:cNvPr id="15" name="TextBox 14">
            <a:extLst>
              <a:ext uri="{FF2B5EF4-FFF2-40B4-BE49-F238E27FC236}">
                <a16:creationId xmlns:a16="http://schemas.microsoft.com/office/drawing/2014/main" id="{5B63E303-438C-412C-9621-2383FBC186C0}"/>
              </a:ext>
            </a:extLst>
          </p:cNvPr>
          <p:cNvSpPr txBox="1"/>
          <p:nvPr/>
        </p:nvSpPr>
        <p:spPr>
          <a:xfrm>
            <a:off x="119346" y="631401"/>
            <a:ext cx="7260908" cy="609398"/>
          </a:xfrm>
          <a:prstGeom prst="rect">
            <a:avLst/>
          </a:prstGeom>
          <a:noFill/>
        </p:spPr>
        <p:txBody>
          <a:bodyPr wrap="square">
            <a:spAutoFit/>
          </a:bodyPr>
          <a:lstStyle/>
          <a:p>
            <a:pPr defTabSz="960120">
              <a:defRPr/>
            </a:pPr>
            <a:r>
              <a:rPr lang="en-US" sz="3360" b="1" dirty="0">
                <a:solidFill>
                  <a:srgbClr val="303D7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What’s the CTP going to look like?</a:t>
            </a:r>
          </a:p>
        </p:txBody>
      </p:sp>
      <p:sp>
        <p:nvSpPr>
          <p:cNvPr id="8" name="TextBox 7">
            <a:extLst>
              <a:ext uri="{FF2B5EF4-FFF2-40B4-BE49-F238E27FC236}">
                <a16:creationId xmlns:a16="http://schemas.microsoft.com/office/drawing/2014/main" id="{26619C2F-38F2-4EB0-ADDA-6E8E20AA1129}"/>
              </a:ext>
            </a:extLst>
          </p:cNvPr>
          <p:cNvSpPr txBox="1"/>
          <p:nvPr/>
        </p:nvSpPr>
        <p:spPr>
          <a:xfrm>
            <a:off x="99344" y="4127665"/>
            <a:ext cx="11368028" cy="383182"/>
          </a:xfrm>
          <a:prstGeom prst="rect">
            <a:avLst/>
          </a:prstGeom>
          <a:noFill/>
        </p:spPr>
        <p:txBody>
          <a:bodyPr wrap="square">
            <a:spAutoFit/>
          </a:bodyPr>
          <a:lstStyle/>
          <a:p>
            <a:pPr defTabSz="960120"/>
            <a:r>
              <a:rPr lang="en-US" sz="1890" dirty="0">
                <a:solidFill>
                  <a:prstClr val="black"/>
                </a:solidFill>
                <a:latin typeface="Calibri" panose="020F0502020204030204"/>
              </a:rPr>
              <a:t>https://connect.ncdot.gov/projects/planning/TPB%20Documents/Example-County-CTP-Appendix-2021-06-02.pdf </a:t>
            </a:r>
          </a:p>
        </p:txBody>
      </p:sp>
    </p:spTree>
    <p:extLst>
      <p:ext uri="{BB962C8B-B14F-4D97-AF65-F5344CB8AC3E}">
        <p14:creationId xmlns:p14="http://schemas.microsoft.com/office/powerpoint/2010/main" val="679924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2852195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solidFill>
                  <a:schemeClr val="accent2"/>
                </a:solidFill>
              </a:rPr>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1255105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a:pPr>
            <a:r>
              <a:rPr lang="en-US" sz="4100" dirty="0">
                <a:solidFill>
                  <a:schemeClr val="tx1"/>
                </a:solidFill>
              </a:rPr>
              <a:t>Director’s Report</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135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Transportation’s Fixed Route Totals:</a:t>
            </a:r>
          </a:p>
          <a:p>
            <a:pPr marL="1027448" lvl="2" indent="-440867">
              <a:buClr>
                <a:schemeClr val="accent1"/>
              </a:buClr>
              <a:buSzPct val="75000"/>
              <a:buFont typeface="Wingdings" panose="05000000000000000000" pitchFamily="2" charset="2"/>
              <a:buChar char="q"/>
            </a:pPr>
            <a:r>
              <a:rPr lang="en-US" sz="2800" dirty="0"/>
              <a:t>July- 108 riders		August- 170 riders</a:t>
            </a:r>
          </a:p>
          <a:p>
            <a:pPr marL="1027448" lvl="2" indent="-440867">
              <a:buClr>
                <a:schemeClr val="accent1"/>
              </a:buClr>
              <a:buSzPct val="75000"/>
              <a:buFont typeface="Wingdings" panose="05000000000000000000" pitchFamily="2" charset="2"/>
              <a:buChar char="q"/>
            </a:pPr>
            <a:r>
              <a:rPr lang="en-US" sz="2800" dirty="0"/>
              <a:t>September- 239 riders</a:t>
            </a:r>
          </a:p>
          <a:p>
            <a:pPr marL="0" lvl="1">
              <a:buClr>
                <a:schemeClr val="accent2"/>
              </a:buClr>
              <a:buSzPct val="75000"/>
            </a:pPr>
            <a:endParaRPr lang="en-US" sz="2800" dirty="0"/>
          </a:p>
          <a:p>
            <a:pPr marL="440867" lvl="1" indent="-440867">
              <a:buClr>
                <a:schemeClr val="accent2"/>
              </a:buClr>
              <a:buSzPct val="75000"/>
              <a:buFont typeface="Wingdings" panose="05000000000000000000" pitchFamily="2" charset="2"/>
              <a:buChar char="q"/>
            </a:pPr>
            <a:r>
              <a:rPr lang="en-US" sz="2800" dirty="0"/>
              <a:t>Ongoing search for New Planning and Community Development Director</a:t>
            </a:r>
          </a:p>
          <a:p>
            <a:pPr marL="1027448" lvl="2" indent="-440867">
              <a:buClr>
                <a:schemeClr val="accent1"/>
              </a:buClr>
              <a:buSzPct val="75000"/>
              <a:buFont typeface="Wingdings" panose="05000000000000000000" pitchFamily="2" charset="2"/>
              <a:buChar char="q"/>
            </a:pPr>
            <a:r>
              <a:rPr lang="en-US" sz="2800" dirty="0"/>
              <a:t>Applications closed on September 30</a:t>
            </a:r>
            <a:r>
              <a:rPr lang="en-US" sz="2800" baseline="30000" dirty="0"/>
              <a:t>th</a:t>
            </a:r>
            <a:endParaRPr lang="en-US" sz="2800" dirty="0"/>
          </a:p>
          <a:p>
            <a:pPr marL="586581" lvl="2">
              <a:buClr>
                <a:schemeClr val="accent1"/>
              </a:buClr>
              <a:buSzPct val="75000"/>
            </a:pPr>
            <a:endParaRPr lang="en-US" sz="2800" dirty="0"/>
          </a:p>
          <a:p>
            <a:pPr marL="440867" lvl="1" indent="-440867">
              <a:buClr>
                <a:schemeClr val="accent2"/>
              </a:buClr>
              <a:buSzPct val="75000"/>
              <a:buFont typeface="Wingdings" panose="05000000000000000000" pitchFamily="2" charset="2"/>
              <a:buChar char="q"/>
            </a:pPr>
            <a:r>
              <a:rPr lang="en-US" sz="2800" dirty="0"/>
              <a:t>Next Meeting</a:t>
            </a:r>
          </a:p>
          <a:p>
            <a:pPr marL="1027448" lvl="2" indent="-440867">
              <a:buClr>
                <a:schemeClr val="accent1"/>
              </a:buClr>
              <a:buSzPct val="75000"/>
              <a:buFont typeface="Wingdings" panose="05000000000000000000" pitchFamily="2" charset="2"/>
              <a:buChar char="q"/>
            </a:pPr>
            <a:r>
              <a:rPr lang="en-US" sz="2800" dirty="0"/>
              <a:t>Tuesday, January 10</a:t>
            </a:r>
            <a:r>
              <a:rPr lang="en-US" sz="2800" baseline="30000" dirty="0"/>
              <a:t>th</a:t>
            </a:r>
            <a:r>
              <a:rPr lang="en-US" sz="2800" dirty="0"/>
              <a:t>, 2022, at 6:00 PM</a:t>
            </a:r>
          </a:p>
          <a:p>
            <a:pPr marL="1027448" lvl="2" indent="-440867">
              <a:buClr>
                <a:schemeClr val="accent1"/>
              </a:buClr>
              <a:buSzPct val="75000"/>
              <a:buFont typeface="Wingdings" panose="05000000000000000000" pitchFamily="2" charset="2"/>
              <a:buChar char="q"/>
            </a:pPr>
            <a:r>
              <a:rPr lang="en-US" sz="2800" dirty="0"/>
              <a:t>Public Outreach for CTP</a:t>
            </a:r>
          </a:p>
          <a:p>
            <a:pPr marL="586581" lvl="2">
              <a:buClr>
                <a:schemeClr val="accent1"/>
              </a:buClr>
              <a:buSzPct val="75000"/>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pic>
        <p:nvPicPr>
          <p:cNvPr id="10" name="Picture 9">
            <a:extLst>
              <a:ext uri="{FF2B5EF4-FFF2-40B4-BE49-F238E27FC236}">
                <a16:creationId xmlns:a16="http://schemas.microsoft.com/office/drawing/2014/main" id="{20423EA0-74D9-6B74-539D-FAC2EB28664B}"/>
              </a:ext>
            </a:extLst>
          </p:cNvPr>
          <p:cNvPicPr>
            <a:picLocks noChangeAspect="1"/>
          </p:cNvPicPr>
          <p:nvPr/>
        </p:nvPicPr>
        <p:blipFill>
          <a:blip r:embed="rId2"/>
          <a:stretch>
            <a:fillRect/>
          </a:stretch>
        </p:blipFill>
        <p:spPr>
          <a:xfrm>
            <a:off x="5029200" y="2352190"/>
            <a:ext cx="238125" cy="257175"/>
          </a:xfrm>
          <a:prstGeom prst="rect">
            <a:avLst/>
          </a:prstGeom>
        </p:spPr>
      </p:pic>
    </p:spTree>
    <p:extLst>
      <p:ext uri="{BB962C8B-B14F-4D97-AF65-F5344CB8AC3E}">
        <p14:creationId xmlns:p14="http://schemas.microsoft.com/office/powerpoint/2010/main" val="1465646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Public Comment</a:t>
            </a:r>
          </a:p>
        </p:txBody>
      </p:sp>
    </p:spTree>
    <p:extLst>
      <p:ext uri="{BB962C8B-B14F-4D97-AF65-F5344CB8AC3E}">
        <p14:creationId xmlns:p14="http://schemas.microsoft.com/office/powerpoint/2010/main" val="2350978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Committee Members’ Comments</a:t>
            </a:r>
          </a:p>
        </p:txBody>
      </p:sp>
    </p:spTree>
    <p:extLst>
      <p:ext uri="{BB962C8B-B14F-4D97-AF65-F5344CB8AC3E}">
        <p14:creationId xmlns:p14="http://schemas.microsoft.com/office/powerpoint/2010/main" val="237792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NCDOT State STIP Program Update </a:t>
            </a:r>
          </a:p>
          <a:p>
            <a:pPr marL="661300" indent="-661300">
              <a:buClr>
                <a:schemeClr val="accent2"/>
              </a:buClr>
              <a:buSzPct val="75000"/>
              <a:buFont typeface="+mj-lt"/>
              <a:buAutoNum type="alphaUcPeriod"/>
            </a:pPr>
            <a:r>
              <a:rPr lang="en-US" sz="3600" dirty="0"/>
              <a:t>NCDOT Current Project Update </a:t>
            </a:r>
          </a:p>
          <a:p>
            <a:pPr marL="661300" indent="-661300">
              <a:buClr>
                <a:schemeClr val="accent2"/>
              </a:buClr>
              <a:buSzPct val="75000"/>
              <a:buFont typeface="+mj-lt"/>
              <a:buAutoNum type="alphaUcPeriod"/>
            </a:pPr>
            <a:r>
              <a:rPr lang="en-US" sz="3600" dirty="0"/>
              <a:t>Transylvania County Comprehensive Transportation Plan (CTP) Update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596311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solidFill>
                  <a:schemeClr val="tx1"/>
                </a:solidFill>
              </a:rPr>
              <a:t>Thank you for attending!</a:t>
            </a:r>
          </a:p>
        </p:txBody>
      </p:sp>
      <p:sp>
        <p:nvSpPr>
          <p:cNvPr id="3" name="Title 2"/>
          <p:cNvSpPr>
            <a:spLocks noGrp="1"/>
          </p:cNvSpPr>
          <p:nvPr>
            <p:ph type="title"/>
          </p:nvPr>
        </p:nvSpPr>
        <p:spPr/>
        <p:txBody>
          <a:bodyPr/>
          <a:lstStyle/>
          <a:p>
            <a:r>
              <a:rPr lang="en-US" dirty="0"/>
              <a:t>Adjournment</a:t>
            </a:r>
          </a:p>
        </p:txBody>
      </p:sp>
    </p:spTree>
    <p:extLst>
      <p:ext uri="{BB962C8B-B14F-4D97-AF65-F5344CB8AC3E}">
        <p14:creationId xmlns:p14="http://schemas.microsoft.com/office/powerpoint/2010/main" val="412981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solidFill>
                  <a:schemeClr val="accent2"/>
                </a:solidFill>
              </a:rPr>
              <a:t>NCDOT State STIP Program Update </a:t>
            </a:r>
          </a:p>
          <a:p>
            <a:pPr marL="661300" indent="-661300">
              <a:buClr>
                <a:schemeClr val="accent2"/>
              </a:buClr>
              <a:buSzPct val="75000"/>
              <a:buFont typeface="+mj-lt"/>
              <a:buAutoNum type="alphaUcPeriod"/>
            </a:pPr>
            <a:r>
              <a:rPr lang="en-US" sz="3600" dirty="0"/>
              <a:t>NCDOT Current Project Update </a:t>
            </a:r>
          </a:p>
          <a:p>
            <a:pPr marL="661300" indent="-661300">
              <a:buClr>
                <a:schemeClr val="accent2"/>
              </a:buClr>
              <a:buSzPct val="75000"/>
              <a:buFont typeface="+mj-lt"/>
              <a:buAutoNum type="alphaUcPeriod"/>
            </a:pPr>
            <a:r>
              <a:rPr lang="en-US" sz="3600" dirty="0"/>
              <a:t>Transylvania County Comprehensive Transportation Plan (CTP) Update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1134786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a:pPr>
            <a:r>
              <a:rPr lang="en-US" sz="4100" dirty="0">
                <a:solidFill>
                  <a:schemeClr val="tx1"/>
                </a:solidFill>
              </a:rPr>
              <a:t>NCDOT State STIP Program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586581" lvl="2">
              <a:buClr>
                <a:schemeClr val="accent1"/>
              </a:buClr>
              <a:buSzPct val="75000"/>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3703578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Old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NCDOT State STIP Program Update </a:t>
            </a:r>
          </a:p>
          <a:p>
            <a:pPr marL="661300" indent="-661300">
              <a:buClr>
                <a:schemeClr val="accent2"/>
              </a:buClr>
              <a:buSzPct val="75000"/>
              <a:buFont typeface="+mj-lt"/>
              <a:buAutoNum type="alphaUcPeriod"/>
            </a:pPr>
            <a:r>
              <a:rPr lang="en-US" sz="3600" dirty="0">
                <a:solidFill>
                  <a:schemeClr val="accent2"/>
                </a:solidFill>
              </a:rPr>
              <a:t>NCDOT Current Project Update </a:t>
            </a:r>
          </a:p>
          <a:p>
            <a:pPr marL="661300" indent="-661300">
              <a:buClr>
                <a:schemeClr val="accent2"/>
              </a:buClr>
              <a:buSzPct val="75000"/>
              <a:buFont typeface="+mj-lt"/>
              <a:buAutoNum type="alphaUcPeriod"/>
            </a:pPr>
            <a:r>
              <a:rPr lang="en-US" sz="3600" dirty="0"/>
              <a:t>Transylvania County Comprehensive Transportation Plan (CTP) Update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3770044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startAt="2"/>
            </a:pPr>
            <a:r>
              <a:rPr lang="en-US" sz="4100" dirty="0">
                <a:solidFill>
                  <a:schemeClr val="tx1"/>
                </a:solidFill>
              </a:rPr>
              <a:t>NCDOT Current Project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586581" lvl="2">
              <a:buClr>
                <a:schemeClr val="accent1"/>
              </a:buClr>
              <a:buSzPct val="75000"/>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11976293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dirty="0" smtClean="0">
            <a:solidFill>
              <a:srgbClr val="1F497D"/>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112065</TotalTime>
  <Words>1751</Words>
  <Application>Microsoft Office PowerPoint</Application>
  <PresentationFormat>Custom</PresentationFormat>
  <Paragraphs>281</Paragraphs>
  <Slides>50</Slides>
  <Notes>16</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50</vt:i4>
      </vt:variant>
    </vt:vector>
  </HeadingPairs>
  <TitlesOfParts>
    <vt:vector size="67" baseType="lpstr">
      <vt:lpstr>Arial</vt:lpstr>
      <vt:lpstr>Calibri</vt:lpstr>
      <vt:lpstr>Calibri Light</vt:lpstr>
      <vt:lpstr>Gotham-Book</vt:lpstr>
      <vt:lpstr>Helvetica</vt:lpstr>
      <vt:lpstr>Helvetica Neue</vt:lpstr>
      <vt:lpstr>Times New Roman</vt:lpstr>
      <vt:lpstr>Tw Cen MT</vt:lpstr>
      <vt:lpstr>Wingdings</vt:lpstr>
      <vt:lpstr>Wingdings 2</vt:lpstr>
      <vt:lpstr>Median</vt:lpstr>
      <vt:lpstr>2_Office Theme</vt:lpstr>
      <vt:lpstr>1_Office Theme</vt:lpstr>
      <vt:lpstr>3_Office Theme</vt:lpstr>
      <vt:lpstr>4_Office Theme</vt:lpstr>
      <vt:lpstr>5_Office Theme</vt:lpstr>
      <vt:lpstr>Acrobat Document</vt:lpstr>
      <vt:lpstr>TAC </vt:lpstr>
      <vt:lpstr>Public Comment</vt:lpstr>
      <vt:lpstr>Agenda Modifications</vt:lpstr>
      <vt:lpstr> Consent Agenda</vt:lpstr>
      <vt:lpstr>Old Business</vt:lpstr>
      <vt:lpstr>Old Business</vt:lpstr>
      <vt:lpstr>NCDOT State STIP Program Update </vt:lpstr>
      <vt:lpstr>Old Business</vt:lpstr>
      <vt:lpstr>NCDOT Current Project Update </vt:lpstr>
      <vt:lpstr>Old Business</vt:lpstr>
      <vt:lpstr>Transylvania County Comprehensive Transportation Plan (CTP) Update </vt:lpstr>
      <vt:lpstr>PowerPoint Presentation</vt:lpstr>
      <vt:lpstr>PowerPoint Presentation</vt:lpstr>
      <vt:lpstr>PowerPoint Presentation</vt:lpstr>
      <vt:lpstr>PowerPoint Presentation</vt:lpstr>
      <vt:lpstr>What is a CTP?</vt:lpstr>
      <vt:lpstr>What is a CTP?</vt:lpstr>
      <vt:lpstr>Where does the CTP fit into 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 for your team</vt:lpstr>
      <vt:lpstr>PowerPoint Presentation</vt:lpstr>
      <vt:lpstr>PowerPoint Presentation</vt:lpstr>
      <vt:lpstr>New Business</vt:lpstr>
      <vt:lpstr>New Business</vt:lpstr>
      <vt:lpstr>Director’s Report</vt:lpstr>
      <vt:lpstr>Public Comment</vt:lpstr>
      <vt:lpstr>Committee Members’ Comments</vt:lpstr>
      <vt:lpstr>Adjournment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Laughter</dc:creator>
  <cp:lastModifiedBy>Darby Terrell</cp:lastModifiedBy>
  <cp:revision>1525</cp:revision>
  <cp:lastPrinted>2018-10-22T19:04:10Z</cp:lastPrinted>
  <dcterms:created xsi:type="dcterms:W3CDTF">2015-01-08T16:30:20Z</dcterms:created>
  <dcterms:modified xsi:type="dcterms:W3CDTF">2022-10-18T19:46:15Z</dcterms:modified>
</cp:coreProperties>
</file>