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4"/>
  </p:notesMasterIdLst>
  <p:sldIdLst>
    <p:sldId id="256" r:id="rId2"/>
    <p:sldId id="288" r:id="rId3"/>
    <p:sldId id="420" r:id="rId4"/>
    <p:sldId id="476" r:id="rId5"/>
    <p:sldId id="308" r:id="rId6"/>
    <p:sldId id="309" r:id="rId7"/>
    <p:sldId id="310" r:id="rId8"/>
    <p:sldId id="311" r:id="rId9"/>
    <p:sldId id="314" r:id="rId10"/>
    <p:sldId id="419" r:id="rId11"/>
    <p:sldId id="316" r:id="rId12"/>
    <p:sldId id="317" r:id="rId13"/>
    <p:sldId id="318" r:id="rId14"/>
    <p:sldId id="324" r:id="rId15"/>
    <p:sldId id="325" r:id="rId16"/>
    <p:sldId id="326" r:id="rId17"/>
    <p:sldId id="327" r:id="rId18"/>
    <p:sldId id="328" r:id="rId19"/>
    <p:sldId id="319" r:id="rId20"/>
    <p:sldId id="331" r:id="rId21"/>
    <p:sldId id="333" r:id="rId22"/>
    <p:sldId id="334" r:id="rId23"/>
    <p:sldId id="332" r:id="rId24"/>
    <p:sldId id="312" r:id="rId25"/>
    <p:sldId id="320" r:id="rId26"/>
    <p:sldId id="321" r:id="rId27"/>
    <p:sldId id="322" r:id="rId28"/>
    <p:sldId id="323" r:id="rId29"/>
    <p:sldId id="286" r:id="rId30"/>
    <p:sldId id="287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8" r:id="rId40"/>
    <p:sldId id="421" r:id="rId41"/>
    <p:sldId id="427" r:id="rId42"/>
    <p:sldId id="428" r:id="rId43"/>
    <p:sldId id="439" r:id="rId44"/>
    <p:sldId id="440" r:id="rId45"/>
    <p:sldId id="442" r:id="rId46"/>
    <p:sldId id="441" r:id="rId47"/>
    <p:sldId id="422" r:id="rId48"/>
    <p:sldId id="430" r:id="rId49"/>
    <p:sldId id="448" r:id="rId50"/>
    <p:sldId id="449" r:id="rId51"/>
    <p:sldId id="450" r:id="rId52"/>
    <p:sldId id="447" r:id="rId53"/>
    <p:sldId id="446" r:id="rId54"/>
    <p:sldId id="431" r:id="rId55"/>
    <p:sldId id="432" r:id="rId56"/>
    <p:sldId id="443" r:id="rId57"/>
    <p:sldId id="444" r:id="rId58"/>
    <p:sldId id="445" r:id="rId59"/>
    <p:sldId id="423" r:id="rId60"/>
    <p:sldId id="433" r:id="rId61"/>
    <p:sldId id="424" r:id="rId62"/>
    <p:sldId id="436" r:id="rId63"/>
    <p:sldId id="437" r:id="rId64"/>
    <p:sldId id="438" r:id="rId65"/>
    <p:sldId id="451" r:id="rId66"/>
    <p:sldId id="452" r:id="rId67"/>
    <p:sldId id="453" r:id="rId68"/>
    <p:sldId id="454" r:id="rId69"/>
    <p:sldId id="458" r:id="rId70"/>
    <p:sldId id="455" r:id="rId71"/>
    <p:sldId id="457" r:id="rId72"/>
    <p:sldId id="461" r:id="rId73"/>
    <p:sldId id="456" r:id="rId74"/>
    <p:sldId id="460" r:id="rId75"/>
    <p:sldId id="459" r:id="rId76"/>
    <p:sldId id="464" r:id="rId77"/>
    <p:sldId id="463" r:id="rId78"/>
    <p:sldId id="462" r:id="rId79"/>
    <p:sldId id="465" r:id="rId80"/>
    <p:sldId id="466" r:id="rId81"/>
    <p:sldId id="313" r:id="rId82"/>
    <p:sldId id="475" r:id="rId83"/>
    <p:sldId id="467" r:id="rId84"/>
    <p:sldId id="468" r:id="rId85"/>
    <p:sldId id="473" r:id="rId86"/>
    <p:sldId id="469" r:id="rId87"/>
    <p:sldId id="472" r:id="rId88"/>
    <p:sldId id="470" r:id="rId89"/>
    <p:sldId id="471" r:id="rId90"/>
    <p:sldId id="474" r:id="rId91"/>
    <p:sldId id="477" r:id="rId92"/>
    <p:sldId id="425" r:id="rId9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8" d="100"/>
          <a:sy n="38" d="100"/>
        </p:scale>
        <p:origin x="23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265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18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907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843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189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9645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0496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8199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8978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2987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085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132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3986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238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7516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7758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6079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378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0A6FB-210B-56C0-4EDD-17C7EF746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18861F-A904-DAC9-A60B-1E12316641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3D8D20-C811-343D-1EEA-474AF6531C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5068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C7F76-2C1E-DE56-BB10-3E2A99BEF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D6E053-B676-4039-3898-7498F2B726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C29CA2-37AF-8FD2-F93A-C9B620686C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2931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2396D-2BC2-900F-F43C-9698DCE9C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75FE50-A5D9-A980-0512-AB17C3EA98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3FB55E-A261-3B9A-60A8-BF5CF30FE1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2447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B5CEF-A568-D952-EB8D-147CA6472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17A230-7A96-B945-57E5-C9D5C816F6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A80F3E-93DC-8AC7-1753-E00C438B2B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450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5272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66301-BCCE-1C65-31CF-D53A744F2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B1B3BE-CFC2-332B-A02C-EE7895EA8E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E5B7F9-E0B2-03DA-A3F8-B7336EF297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128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1848F-29AB-D484-C0CC-8C576E36E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710CE8-F272-022F-1312-8D4003DC26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396D51-7C12-6AE9-A1F0-78F41D2160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7002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0CF8B-FDFA-F226-D56B-6A3E3B976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F6E1AE-6A32-1E74-7259-331F503400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8EAC38-BB60-CE4F-D32D-92A1D786EA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4424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77CDE-4D88-70B4-C253-666F3B95B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F5D931-AF44-065E-C435-D03EEAE05D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20A8A1-F4ED-B64C-BCEC-C7DA848809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561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CF61F-B66A-2834-AEC5-3484B992C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86B651-FA90-D7AF-401A-39F1AB7896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2E7E01-E867-8E48-14D4-DC84CF0C50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8193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CE225-FDA9-54F2-D4C9-F15F32174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D503D8-936E-827B-5E74-80484D9B66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1B3632-4E11-50D7-F540-3E03DA220A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7000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64D2B-8EA8-6201-F626-9FCE6F90F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6324C7-C708-D87B-D73B-EF6EB1630C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422DB2-F4CA-BF6E-E079-8FCD704189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0724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9553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0642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867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8238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6735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3584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1880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3672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6556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106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9421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3216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0193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500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9327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2669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50040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5475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64837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94120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61868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89648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55545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37633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90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3837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07347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54274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72032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9353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93458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59198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36853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6436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92809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679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03930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26287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14421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28458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75427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67251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64894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52572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38907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10353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268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34817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64996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82311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97677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477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D14D-419E-3F19-1DE4-4DDE905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6E7D2-7C30-8340-D479-B7769F7AD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8DF60-D352-5E53-9992-505076F6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412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pPr>
            <a:endParaRPr/>
          </a:p>
        </p:txBody>
      </p:sp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pPr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>
            <a:spLocks noGrp="1"/>
          </p:cNvSpPr>
          <p:nvPr>
            <p:ph type="pic" idx="13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13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Title Text</a:t>
            </a:r>
          </a:p>
        </p:txBody>
      </p:sp>
      <p:sp>
        <p:nvSpPr>
          <p:cNvPr id="23" name="Rectangle"/>
          <p:cNvSpPr txBox="1">
            <a:spLocks noGrp="1"/>
          </p:cNvSpPr>
          <p:nvPr>
            <p:ph type="body" sz="quarter" idx="14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pPr>
            <a:endParaRPr/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>
            <a:spLocks noGrp="1"/>
          </p:cNvSpPr>
          <p:nvPr>
            <p:ph type="pic" idx="13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3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pPr>
            <a:endParaRPr/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pPr>
            <a:endParaRPr/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Bowl of pappardelle pasta with parsley butter, roasted hazelnuts, and shaved parmesan cheese"/>
          <p:cNvSpPr>
            <a:spLocks noGrp="1"/>
          </p:cNvSpPr>
          <p:nvPr>
            <p:ph type="pic" idx="14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pPr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2" r:id="rId11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m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tm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tm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tm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tm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tm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tm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tm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tm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tmp"/><Relationship Id="rId4" Type="http://schemas.openxmlformats.org/officeDocument/2006/relationships/image" Target="../media/image39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m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healthycommunitiesnc.org/profile/geo/transylvania-county#primary-care-workforce-in-the-region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m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m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cid:e30cec41-2b9a-43a6-ad03-72b783f46c63" TargetMode="External"/><Relationship Id="rId4" Type="http://schemas.openxmlformats.org/officeDocument/2006/relationships/image" Target="../media/image6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cid:image001.png@01D9DB56.C922ED00" TargetMode="External"/><Relationship Id="rId4" Type="http://schemas.openxmlformats.org/officeDocument/2006/relationships/image" Target="../media/image6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m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mp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mp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tmp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tmp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tmp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tmp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tmp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tmp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tmp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png"/><Relationship Id="rId4" Type="http://schemas.openxmlformats.org/officeDocument/2006/relationships/image" Target="../media/image91.tmp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tmp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34356"/>
            <a:ext cx="24384000" cy="6781644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749293" y="477250"/>
            <a:ext cx="21971004" cy="1905001"/>
          </a:xfrm>
          <a:prstGeom prst="rect">
            <a:avLst/>
          </a:prstGeom>
        </p:spPr>
        <p:txBody>
          <a:bodyPr/>
          <a:lstStyle/>
          <a:p>
            <a:r>
              <a:rPr dirty="0">
                <a:latin typeface="Avenir Next LT Pro Demi" panose="020B0704020202020204" pitchFamily="34" charset="0"/>
              </a:rPr>
              <a:t>Transylvania County</a:t>
            </a:r>
          </a:p>
        </p:txBody>
      </p:sp>
      <p:sp>
        <p:nvSpPr>
          <p:cNvPr id="153" name="Corridor Planning"/>
          <p:cNvSpPr txBox="1">
            <a:spLocks noGrp="1"/>
          </p:cNvSpPr>
          <p:nvPr>
            <p:ph type="subTitle" sz="quarter" idx="1"/>
          </p:nvPr>
        </p:nvSpPr>
        <p:spPr>
          <a:xfrm>
            <a:off x="749296" y="2382251"/>
            <a:ext cx="21971001" cy="1905001"/>
          </a:xfrm>
          <a:prstGeom prst="rect">
            <a:avLst/>
          </a:prstGeom>
        </p:spPr>
        <p:txBody>
          <a:bodyPr/>
          <a:lstStyle/>
          <a:p>
            <a:r>
              <a:rPr lang="en-US" b="0" dirty="0" err="1">
                <a:solidFill>
                  <a:schemeClr val="bg2">
                    <a:lumMod val="50000"/>
                  </a:schemeClr>
                </a:solidFill>
                <a:latin typeface="Avenir Next LT Pro Demi" panose="020B0704020202020204" pitchFamily="34" charset="0"/>
              </a:rPr>
              <a:t>InfoGraphics</a:t>
            </a:r>
            <a:r>
              <a:rPr lang="en-US" b="0" dirty="0">
                <a:solidFill>
                  <a:schemeClr val="bg2">
                    <a:lumMod val="50000"/>
                  </a:schemeClr>
                </a:solidFill>
                <a:latin typeface="Avenir Next LT Pro Demi" panose="020B0704020202020204" pitchFamily="34" charset="0"/>
              </a:rPr>
              <a:t> | 2050</a:t>
            </a:r>
            <a:endParaRPr b="0" dirty="0">
              <a:solidFill>
                <a:schemeClr val="bg2">
                  <a:lumMod val="50000"/>
                </a:schemeClr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93" y="8767362"/>
            <a:ext cx="6096641" cy="400734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34356"/>
            <a:ext cx="24384000" cy="6781644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749294" y="5506451"/>
            <a:ext cx="21971004" cy="1905002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Housing</a:t>
            </a:r>
            <a:endParaRPr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95" y="8767362"/>
            <a:ext cx="6096642" cy="400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1784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3" name="Picture 2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1681C899-5815-65D5-8E58-13A72A859E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4" y="1240970"/>
            <a:ext cx="24337211" cy="973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9068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3" name="Picture 2" descr="A graph of a construction site&#10;&#10;Description automatically generated with medium confidence">
            <a:extLst>
              <a:ext uri="{FF2B5EF4-FFF2-40B4-BE49-F238E27FC236}">
                <a16:creationId xmlns:a16="http://schemas.microsoft.com/office/drawing/2014/main" id="{2A9931C8-7862-C663-2D48-94E5435E9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7426"/>
            <a:ext cx="24495478" cy="1022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1400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3" name="Picture 2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02B48C2C-B6CF-E65C-06B6-75792D9C9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8685"/>
            <a:ext cx="24287451" cy="986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0454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3" name="Picture 2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F1416942-55CF-B7CF-FFD3-242164C175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53" y="939113"/>
            <a:ext cx="24067694" cy="1040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7120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3" name="Picture 2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BF100F90-AB7A-A3B4-FD4F-F52A864B8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096" y="494759"/>
            <a:ext cx="21715807" cy="1102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4918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3" name="Picture 2" descr="A green and purple lines&#10;&#10;Description automatically generated">
            <a:extLst>
              <a:ext uri="{FF2B5EF4-FFF2-40B4-BE49-F238E27FC236}">
                <a16:creationId xmlns:a16="http://schemas.microsoft.com/office/drawing/2014/main" id="{FDC296D7-6B8D-E0C9-88A8-847C1330D9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47" y="975566"/>
            <a:ext cx="20794687" cy="1054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3675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3" name="Picture 2" descr="A colorful graph with text&#10;&#10;Description automatically generated">
            <a:extLst>
              <a:ext uri="{FF2B5EF4-FFF2-40B4-BE49-F238E27FC236}">
                <a16:creationId xmlns:a16="http://schemas.microsoft.com/office/drawing/2014/main" id="{12B56AD2-7FD1-190C-0759-63A0DA36F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906" y="1145151"/>
            <a:ext cx="20340187" cy="1037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9581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5" name="Picture 4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F1E45963-ED7B-4177-C80E-9DCC64F25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145" y="1418690"/>
            <a:ext cx="19433059" cy="9817392"/>
          </a:xfrm>
          <a:prstGeom prst="rect">
            <a:avLst/>
          </a:prstGeom>
        </p:spPr>
      </p:pic>
      <p:pic>
        <p:nvPicPr>
          <p:cNvPr id="3" name="Picture 2" descr="A graph with numbers and a chart&#10;&#10;Description automatically generated with medium confidence">
            <a:extLst>
              <a:ext uri="{FF2B5EF4-FFF2-40B4-BE49-F238E27FC236}">
                <a16:creationId xmlns:a16="http://schemas.microsoft.com/office/drawing/2014/main" id="{DA099541-73F0-FC6A-F579-DC0B2EDA27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83" t="41085" r="1324" b="31783"/>
          <a:stretch/>
        </p:blipFill>
        <p:spPr>
          <a:xfrm>
            <a:off x="15964929" y="7290486"/>
            <a:ext cx="7784757" cy="259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2357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42544208-CD92-B92E-A797-D9DD29B1D5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9" y="1458585"/>
            <a:ext cx="24361631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0521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5" name="Picture 4" descr="A collage of several images of people&#10;&#10;Description automatically generated">
            <a:extLst>
              <a:ext uri="{FF2B5EF4-FFF2-40B4-BE49-F238E27FC236}">
                <a16:creationId xmlns:a16="http://schemas.microsoft.com/office/drawing/2014/main" id="{83C14064-7789-C23E-F496-99A8B8CE3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965" y="322730"/>
            <a:ext cx="15987237" cy="1207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960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5" name="Picture 4" descr="A graph of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60130757-D4C1-4227-ECEE-984813CBB7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7" y="1730436"/>
            <a:ext cx="24120086" cy="978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9144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3" name="Picture 2" descr="A diagram of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A120C3E7-324A-1BDE-4682-784088B43E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98" y="1606869"/>
            <a:ext cx="24429596" cy="991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1164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4" name="Picture 3" descr="A graph of different colored columns&#10;&#10;Description automatically generated">
            <a:extLst>
              <a:ext uri="{FF2B5EF4-FFF2-40B4-BE49-F238E27FC236}">
                <a16:creationId xmlns:a16="http://schemas.microsoft.com/office/drawing/2014/main" id="{789FB694-EB5C-59D9-38C7-F0A87F549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962"/>
            <a:ext cx="24619222" cy="1010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7780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C297A621-9D18-D6CA-C055-F6F2ECEE5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4881"/>
            <a:ext cx="24384000" cy="930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9383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3" name="Picture 2" descr="A graph of a chart&#10;&#10;Description automatically generated with medium confidence">
            <a:extLst>
              <a:ext uri="{FF2B5EF4-FFF2-40B4-BE49-F238E27FC236}">
                <a16:creationId xmlns:a16="http://schemas.microsoft.com/office/drawing/2014/main" id="{D22217D6-32CF-B58B-90E3-AD993ED6B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2" y="1977080"/>
            <a:ext cx="24216026" cy="978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9874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3" name="Picture 2" descr="A graph with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56AD61AB-B845-9492-80B0-9980CE6F6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2682"/>
            <a:ext cx="24540294" cy="1025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3209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3" name="Picture 2" descr="A chart of different colors&#10;&#10;Description automatically generated">
            <a:extLst>
              <a:ext uri="{FF2B5EF4-FFF2-40B4-BE49-F238E27FC236}">
                <a16:creationId xmlns:a16="http://schemas.microsoft.com/office/drawing/2014/main" id="{81948A1A-74B5-2565-DC8F-8E6B132DC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" y="1186249"/>
            <a:ext cx="24243324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5500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9C5A183-0F63-66C6-E341-F9174AE17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65313" cy="1173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4074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C7A9C3B-015A-BA7D-E1B9-4A29AEDA3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174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1326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2C6D4-00A1-D79B-0F49-5F0900642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AE4130-F2EF-9197-78E6-08805BABA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025C9E-7E5F-93B8-365E-20F06464F63B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Economic Graphics 2050</a:t>
            </a:r>
          </a:p>
        </p:txBody>
      </p:sp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238D31E3-96A7-2162-A439-214F64004C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2" y="2273643"/>
            <a:ext cx="24094843" cy="906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7654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34356"/>
            <a:ext cx="24384000" cy="6781644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749294" y="5506451"/>
            <a:ext cx="21971004" cy="1905002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Socio-Demographic</a:t>
            </a:r>
            <a:endParaRPr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95" y="8767362"/>
            <a:ext cx="6096642" cy="400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06426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F202B-3E0D-4123-8BFC-A150398AC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9C1E71-27B5-DFF7-4EA4-BE4514A0C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197266-BCA0-6EAA-0C58-9B6A2A123F31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Economic Graphics 2050</a:t>
            </a:r>
          </a:p>
        </p:txBody>
      </p:sp>
      <p:pic>
        <p:nvPicPr>
          <p:cNvPr id="4" name="Picture 3" descr="A graph of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7E72C3CC-EE3A-F860-CE27-B5F308211F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04" y="2273643"/>
            <a:ext cx="24599216" cy="924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3388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3BE68-F72E-3E2E-231D-3900AEAFA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328FF3-79B6-5789-D6B0-C61A3E8E2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91BDFF-848D-DFA2-0598-78070AAF6829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Economic Graphics 2050</a:t>
            </a:r>
          </a:p>
        </p:txBody>
      </p:sp>
      <p:pic>
        <p:nvPicPr>
          <p:cNvPr id="4" name="Picture 3" descr="A group of colorful bars&#10;&#10;Description automatically generated with medium confidence">
            <a:extLst>
              <a:ext uri="{FF2B5EF4-FFF2-40B4-BE49-F238E27FC236}">
                <a16:creationId xmlns:a16="http://schemas.microsoft.com/office/drawing/2014/main" id="{E620E03A-3FD8-93A2-BCC2-F6752589A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26749"/>
            <a:ext cx="24260906" cy="901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31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9C259-5B0F-85C7-BB0F-90614BF4F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12B8D5-2FE8-652E-4135-7DCA519B4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23B0FF-7C61-49B2-B9FF-E80DD0B87236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Economic Graphics 2050</a:t>
            </a:r>
          </a:p>
        </p:txBody>
      </p:sp>
      <p:pic>
        <p:nvPicPr>
          <p:cNvPr id="4" name="Picture 3" descr="A group of colorful squares&#10;&#10;Description automatically generated with medium confidence">
            <a:extLst>
              <a:ext uri="{FF2B5EF4-FFF2-40B4-BE49-F238E27FC236}">
                <a16:creationId xmlns:a16="http://schemas.microsoft.com/office/drawing/2014/main" id="{6C42772C-B5FE-2452-5E81-EF257A781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0449"/>
            <a:ext cx="24217649" cy="903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23571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06542-B3F0-0340-C53E-C52526272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0C4F8C-4C07-C77B-2FA8-E080101AB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417223-E08C-C43D-7DD8-C91CD9F22A89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Economic Graphics 2050</a:t>
            </a:r>
          </a:p>
        </p:txBody>
      </p:sp>
      <p:pic>
        <p:nvPicPr>
          <p:cNvPr id="6" name="Picture 5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5F25B58F-7C1B-83D7-F4DE-33B4B3267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0667"/>
            <a:ext cx="24574433" cy="924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23174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5B39C-FC54-E482-A794-D3620D448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6211B0-1A5F-0EC7-BBC3-D1E2788A2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77F481-F78E-5FF1-292C-66F7BF55BA2A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Economic Graphics 2050</a:t>
            </a:r>
          </a:p>
        </p:txBody>
      </p:sp>
      <p:pic>
        <p:nvPicPr>
          <p:cNvPr id="4" name="Picture 3" descr="A graph with colorful lines&#10;&#10;Description automatically generated">
            <a:extLst>
              <a:ext uri="{FF2B5EF4-FFF2-40B4-BE49-F238E27FC236}">
                <a16:creationId xmlns:a16="http://schemas.microsoft.com/office/drawing/2014/main" id="{87B4545A-AA4E-0498-FA05-915ED77BBE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39" y="2224216"/>
            <a:ext cx="24512554" cy="929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2156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8A13A-AABB-4769-912A-17589636C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2997F0-FAF2-EA04-948D-B76464BCA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2952AA-B01B-2CAB-0594-4297BEF7BD85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Economic Graphics 2050</a:t>
            </a:r>
          </a:p>
        </p:txBody>
      </p:sp>
      <p:pic>
        <p:nvPicPr>
          <p:cNvPr id="4" name="Picture 3" descr="A graph of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65CD977C-93AD-715A-604B-E521F434D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8" y="2298357"/>
            <a:ext cx="24528428" cy="921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7274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EBEF2-042C-BD78-6C05-FF2FA80CA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0F4364-9E3E-EA8F-6954-155A82927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111E70-ADAF-B36D-E4D2-3FE5295A9691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Economic Graphics 2050</a:t>
            </a:r>
          </a:p>
        </p:txBody>
      </p:sp>
      <p:pic>
        <p:nvPicPr>
          <p:cNvPr id="4" name="Picture 3" descr="A blue and red graph&#10;&#10;Description automatically generated with medium confidence">
            <a:extLst>
              <a:ext uri="{FF2B5EF4-FFF2-40B4-BE49-F238E27FC236}">
                <a16:creationId xmlns:a16="http://schemas.microsoft.com/office/drawing/2014/main" id="{6F54ADCD-B45A-BFE3-2D3A-DB38DEB140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9" y="2174789"/>
            <a:ext cx="24239688" cy="904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32157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48108-AD0A-5ED3-2830-806ABA582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654279-EEA6-AD24-CEF3-58A077386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3C2924-3EA5-2589-F5FA-3A5490CFC1A9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Economic Graphics 2050</a:t>
            </a:r>
          </a:p>
        </p:txBody>
      </p:sp>
      <p:pic>
        <p:nvPicPr>
          <p:cNvPr id="4" name="Picture 3" descr="A graph of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38D5B640-23F4-1B18-5740-E4331F2837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8041"/>
            <a:ext cx="24621508" cy="922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85601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FBDB3-52DB-DFCF-B711-EE9F63038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B9F10C-0DFF-192B-2FAA-5643B9D8E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49B488-02BB-AE65-7805-7A41EB5DF56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Economic Graphics 2050</a:t>
            </a:r>
          </a:p>
        </p:txBody>
      </p:sp>
      <p:pic>
        <p:nvPicPr>
          <p:cNvPr id="4" name="Picture 3" descr="A graph of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F842BD7B-2A2F-BF78-4A71-B1B4677A0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1" y="2248930"/>
            <a:ext cx="24398239" cy="926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901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6D7A7-3999-26A8-4C1F-D62DDC7CC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3A15B1-BE44-0E91-1CBC-8F82175FB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9B7525-1FBB-05B2-3D46-028C13CEA9F9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Economic Graphics 2050</a:t>
            </a:r>
          </a:p>
        </p:txBody>
      </p:sp>
      <p:pic>
        <p:nvPicPr>
          <p:cNvPr id="4" name="Picture 3" descr="A graph of a graph with numbers and a line&#10;&#10;Description automatically generated with medium confidence">
            <a:extLst>
              <a:ext uri="{FF2B5EF4-FFF2-40B4-BE49-F238E27FC236}">
                <a16:creationId xmlns:a16="http://schemas.microsoft.com/office/drawing/2014/main" id="{2DE43056-2FA3-FFFA-A058-FC5652C27F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7" y="691253"/>
            <a:ext cx="10644463" cy="9727524"/>
          </a:xfrm>
          <a:prstGeom prst="rect">
            <a:avLst/>
          </a:prstGeom>
        </p:spPr>
      </p:pic>
      <p:pic>
        <p:nvPicPr>
          <p:cNvPr id="6" name="Picture 5" descr="A graph of workers and a line&#10;&#10;Description automatically generated with medium confidence">
            <a:extLst>
              <a:ext uri="{FF2B5EF4-FFF2-40B4-BE49-F238E27FC236}">
                <a16:creationId xmlns:a16="http://schemas.microsoft.com/office/drawing/2014/main" id="{99CC9FAD-4E26-8802-5290-6D1BFA761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791382"/>
            <a:ext cx="9951308" cy="962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849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3" name="Picture 2" descr="A chart of different colors&#10;&#10;Description automatically generated">
            <a:extLst>
              <a:ext uri="{FF2B5EF4-FFF2-40B4-BE49-F238E27FC236}">
                <a16:creationId xmlns:a16="http://schemas.microsoft.com/office/drawing/2014/main" id="{E1B657DC-403D-1D1E-84F4-42EA99B0AA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2" y="2576012"/>
            <a:ext cx="24300078" cy="856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50019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34356"/>
            <a:ext cx="24384000" cy="6781644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749294" y="5506451"/>
            <a:ext cx="21971004" cy="1905002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Cultural</a:t>
            </a:r>
            <a:endParaRPr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95" y="8767362"/>
            <a:ext cx="6096642" cy="400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38103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92195F-E429-F6E8-53DF-D06D33F02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1500" y="1605841"/>
            <a:ext cx="20020999" cy="105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11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C4D67D-EA6B-1AA9-2F92-F9AA2FC3B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28" y="895198"/>
            <a:ext cx="12506515" cy="40197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1FF031-7714-4D63-7D05-7E1B14E0F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3563" y="5086350"/>
            <a:ext cx="11746556" cy="61160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DCB8A9-ADC9-B030-9D16-6BC8477AAD83}"/>
              </a:ext>
            </a:extLst>
          </p:cNvPr>
          <p:cNvSpPr txBox="1"/>
          <p:nvPr/>
        </p:nvSpPr>
        <p:spPr>
          <a:xfrm>
            <a:off x="13849350" y="12670413"/>
            <a:ext cx="927959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Source: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MyFutureNC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36729019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4BED91-5FB1-23FC-2B07-56908E6DD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250" y="895350"/>
            <a:ext cx="14868524" cy="99123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719A54-5828-5A15-C1E0-39F3D894F4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1" b="3741"/>
          <a:stretch/>
        </p:blipFill>
        <p:spPr>
          <a:xfrm>
            <a:off x="3638550" y="1126715"/>
            <a:ext cx="5829300" cy="33853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9600C4-52A2-B4B1-7C8A-D7C74075C0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0300" y="4743450"/>
            <a:ext cx="7393750" cy="15145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1BAA56-D013-9511-E24B-2A9BD4E96564}"/>
              </a:ext>
            </a:extLst>
          </p:cNvPr>
          <p:cNvSpPr txBox="1"/>
          <p:nvPr/>
        </p:nvSpPr>
        <p:spPr>
          <a:xfrm>
            <a:off x="13430250" y="12591082"/>
            <a:ext cx="9698692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  <a:hlinkClick r:id="rId7"/>
              </a:rPr>
              <a:t>https://healthycommunitiesnc.org/profile/geo/transylvania-county#primary-care-workforce-in-the-region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8422918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BA4BAD-CA4E-9A12-C7EA-1B8AE9953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93" y="2762250"/>
            <a:ext cx="23252414" cy="60756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37FA7E-D272-AB00-60B5-FB61AC0608A4}"/>
              </a:ext>
            </a:extLst>
          </p:cNvPr>
          <p:cNvSpPr txBox="1"/>
          <p:nvPr/>
        </p:nvSpPr>
        <p:spPr>
          <a:xfrm>
            <a:off x="12058650" y="11055320"/>
            <a:ext cx="1219200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/>
              <a:t>Source: Americans for the Arts: Arts &amp; Economic Prosperity Study (FY22)</a:t>
            </a:r>
          </a:p>
        </p:txBody>
      </p:sp>
    </p:spTree>
    <p:extLst>
      <p:ext uri="{BB962C8B-B14F-4D97-AF65-F5344CB8AC3E}">
        <p14:creationId xmlns:p14="http://schemas.microsoft.com/office/powerpoint/2010/main" val="4131230622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032C13-4145-3E6A-2B1A-1E1B1925A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28" y="3448051"/>
            <a:ext cx="22446627" cy="55435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14ABB4-60C3-2104-643C-A2A1682FEC74}"/>
              </a:ext>
            </a:extLst>
          </p:cNvPr>
          <p:cNvSpPr txBox="1"/>
          <p:nvPr/>
        </p:nvSpPr>
        <p:spPr>
          <a:xfrm>
            <a:off x="11353800" y="11813350"/>
            <a:ext cx="1219200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/>
              <a:t>Source: Americans for the Arts: Arts &amp; Economic Prosperity Study (FY22)</a:t>
            </a:r>
          </a:p>
        </p:txBody>
      </p:sp>
    </p:spTree>
    <p:extLst>
      <p:ext uri="{BB962C8B-B14F-4D97-AF65-F5344CB8AC3E}">
        <p14:creationId xmlns:p14="http://schemas.microsoft.com/office/powerpoint/2010/main" val="215112583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644A8D-7383-106E-FEB7-16C8A84B6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858" y="4303554"/>
            <a:ext cx="23386283" cy="51088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CFC115-6442-2D71-AF19-BBC6AC21A995}"/>
              </a:ext>
            </a:extLst>
          </p:cNvPr>
          <p:cNvSpPr txBox="1"/>
          <p:nvPr/>
        </p:nvSpPr>
        <p:spPr>
          <a:xfrm>
            <a:off x="11125200" y="11055320"/>
            <a:ext cx="1219200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/>
              <a:t>Source: Americans for the Arts: Arts &amp; Economic Prosperity Study (FY22) </a:t>
            </a:r>
          </a:p>
        </p:txBody>
      </p:sp>
    </p:spTree>
    <p:extLst>
      <p:ext uri="{BB962C8B-B14F-4D97-AF65-F5344CB8AC3E}">
        <p14:creationId xmlns:p14="http://schemas.microsoft.com/office/powerpoint/2010/main" val="1417724434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34356"/>
            <a:ext cx="24384000" cy="6781644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749294" y="5506451"/>
            <a:ext cx="21971004" cy="1905002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Environment</a:t>
            </a:r>
            <a:endParaRPr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95" y="8767362"/>
            <a:ext cx="6096642" cy="400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75492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DE8153-3A9B-E68C-E95C-0F14FC712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560" y="1330889"/>
            <a:ext cx="20775168" cy="991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75806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8FE972-96AC-6854-4B12-955A95671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800" y="1581830"/>
            <a:ext cx="12116044" cy="89918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B29957-9CAA-0C6D-2641-AC5F2E10A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0" y="2984687"/>
            <a:ext cx="4120979" cy="710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815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5" name="Picture 4" descr="A group of colorful rectangular objects&#10;&#10;Description automatically generated">
            <a:extLst>
              <a:ext uri="{FF2B5EF4-FFF2-40B4-BE49-F238E27FC236}">
                <a16:creationId xmlns:a16="http://schemas.microsoft.com/office/drawing/2014/main" id="{5F870A61-E991-7D3D-E87F-6F3373FAE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11" y="1656294"/>
            <a:ext cx="24256989" cy="986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90874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179A2B-5DAD-4A52-5988-6D9B9D350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971" y="2175866"/>
            <a:ext cx="13772058" cy="93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136004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5E09BD-2C07-BCC7-2B35-7FB0A5094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5378" y="2105756"/>
            <a:ext cx="13973243" cy="95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35248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B3F093-EB93-0BDD-10A9-8D9ED8BBDCDC}"/>
              </a:ext>
            </a:extLst>
          </p:cNvPr>
          <p:cNvSpPr txBox="1"/>
          <p:nvPr/>
        </p:nvSpPr>
        <p:spPr>
          <a:xfrm>
            <a:off x="19330416" y="5958312"/>
            <a:ext cx="4279392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Source: Land of Sky Region Economic Resilience Exposure Analysis Phase I Report </a:t>
            </a:r>
          </a:p>
        </p:txBody>
      </p:sp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BD44257F-E6DD-B6C9-92A2-8C84223E05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016" y="322730"/>
            <a:ext cx="16440911" cy="1225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93347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C257B5-5BB7-1DA3-6E7E-AE60C29E3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7321" y="1102961"/>
            <a:ext cx="17320237" cy="9571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B3F093-EB93-0BDD-10A9-8D9ED8BBDCDC}"/>
              </a:ext>
            </a:extLst>
          </p:cNvPr>
          <p:cNvSpPr txBox="1"/>
          <p:nvPr/>
        </p:nvSpPr>
        <p:spPr>
          <a:xfrm>
            <a:off x="19330416" y="5958312"/>
            <a:ext cx="4279392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Source: Land of Sky Region Economic Resilience Exposure Analysis Phase I Report </a:t>
            </a:r>
          </a:p>
        </p:txBody>
      </p:sp>
    </p:spTree>
    <p:extLst>
      <p:ext uri="{BB962C8B-B14F-4D97-AF65-F5344CB8AC3E}">
        <p14:creationId xmlns:p14="http://schemas.microsoft.com/office/powerpoint/2010/main" val="4093519352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3754F2-7E3B-3F14-D2A3-A27A790F6B2D}"/>
              </a:ext>
            </a:extLst>
          </p:cNvPr>
          <p:cNvSpPr txBox="1"/>
          <p:nvPr/>
        </p:nvSpPr>
        <p:spPr>
          <a:xfrm>
            <a:off x="16474921" y="10136544"/>
            <a:ext cx="4279392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Source: Land of Sky Region Economic Resilience Exposure Analysis Phase II Report </a:t>
            </a:r>
          </a:p>
          <a:p>
            <a:r>
              <a:rPr lang="en-US" dirty="0"/>
              <a:t>(November 19)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4" name="Picture 3" descr="A screenshot of a map&#10;&#10;Description automatically generated">
            <a:extLst>
              <a:ext uri="{FF2B5EF4-FFF2-40B4-BE49-F238E27FC236}">
                <a16:creationId xmlns:a16="http://schemas.microsoft.com/office/drawing/2014/main" id="{F3956D2B-4443-BF0E-889A-6B9D76363D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401052" y="1082331"/>
            <a:ext cx="8694582" cy="8473908"/>
          </a:xfrm>
          <a:prstGeom prst="rect">
            <a:avLst/>
          </a:prstGeom>
        </p:spPr>
      </p:pic>
      <p:pic>
        <p:nvPicPr>
          <p:cNvPr id="5" name="Picture 4" descr="A screenshot of a map&#10;&#10;Description automatically generated">
            <a:extLst>
              <a:ext uri="{FF2B5EF4-FFF2-40B4-BE49-F238E27FC236}">
                <a16:creationId xmlns:a16="http://schemas.microsoft.com/office/drawing/2014/main" id="{F43B64B4-AFFA-A23A-9B0B-E3B217BBD4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53"/>
          <a:stretch/>
        </p:blipFill>
        <p:spPr>
          <a:xfrm>
            <a:off x="11277838" y="1444752"/>
            <a:ext cx="9278977" cy="811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36344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582568-60DF-087F-B901-6D4755EFBE91}"/>
              </a:ext>
            </a:extLst>
          </p:cNvPr>
          <p:cNvSpPr txBox="1"/>
          <p:nvPr/>
        </p:nvSpPr>
        <p:spPr>
          <a:xfrm>
            <a:off x="19213630" y="6006266"/>
            <a:ext cx="4279392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Source: Land of Sky Region Economic Resilience Exposure Analysis Phase II Report </a:t>
            </a:r>
          </a:p>
          <a:p>
            <a:r>
              <a:rPr lang="en-US" dirty="0"/>
              <a:t>(November 19)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4" name="Picture 3" descr="A screenshot of a map&#10;&#10;Description automatically generated">
            <a:extLst>
              <a:ext uri="{FF2B5EF4-FFF2-40B4-BE49-F238E27FC236}">
                <a16:creationId xmlns:a16="http://schemas.microsoft.com/office/drawing/2014/main" id="{101FAC40-7949-E162-0BC2-8168672CBD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965" y="183000"/>
            <a:ext cx="12924501" cy="1334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31762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DE2B77-D889-6041-B5C7-ECC290F6025B}"/>
              </a:ext>
            </a:extLst>
          </p:cNvPr>
          <p:cNvSpPr txBox="1"/>
          <p:nvPr/>
        </p:nvSpPr>
        <p:spPr>
          <a:xfrm>
            <a:off x="16474921" y="10136544"/>
            <a:ext cx="4279392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Source: Land of Sky Region Economic Resilience Exposure Analysis Phase II Report </a:t>
            </a:r>
          </a:p>
          <a:p>
            <a:r>
              <a:rPr lang="en-US" dirty="0"/>
              <a:t>(November 19)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4" name="Picture 3" descr="A screenshot of a map&#10;&#10;Description automatically generated">
            <a:extLst>
              <a:ext uri="{FF2B5EF4-FFF2-40B4-BE49-F238E27FC236}">
                <a16:creationId xmlns:a16="http://schemas.microsoft.com/office/drawing/2014/main" id="{1D610382-54E7-A6D8-FEAB-2C4062B81C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55" b="50000"/>
          <a:stretch/>
        </p:blipFill>
        <p:spPr>
          <a:xfrm>
            <a:off x="804715" y="3162547"/>
            <a:ext cx="9717932" cy="6767517"/>
          </a:xfrm>
          <a:prstGeom prst="rect">
            <a:avLst/>
          </a:prstGeom>
        </p:spPr>
      </p:pic>
      <p:pic>
        <p:nvPicPr>
          <p:cNvPr id="5" name="Picture 4" descr="A screenshot of a map&#10;&#10;Description automatically generated">
            <a:extLst>
              <a:ext uri="{FF2B5EF4-FFF2-40B4-BE49-F238E27FC236}">
                <a16:creationId xmlns:a16="http://schemas.microsoft.com/office/drawing/2014/main" id="{E34CFBB1-48C6-2601-B326-C65FDD6042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11" r="47507"/>
          <a:stretch/>
        </p:blipFill>
        <p:spPr>
          <a:xfrm>
            <a:off x="11383655" y="2708512"/>
            <a:ext cx="8672506" cy="722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64335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F6F069-C221-33A8-22C8-733C3DF6DAF8}"/>
              </a:ext>
            </a:extLst>
          </p:cNvPr>
          <p:cNvSpPr txBox="1"/>
          <p:nvPr/>
        </p:nvSpPr>
        <p:spPr>
          <a:xfrm>
            <a:off x="16843248" y="11516985"/>
            <a:ext cx="4279392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Source: Land of Sky Region Economic Resilience Exposure Analysis Phase I Report </a:t>
            </a:r>
            <a:r>
              <a:rPr lang="en-US" dirty="0"/>
              <a:t>(June 2018)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4" name="Picture 3" descr="A screenshot of a graph showing a map of land and land&#10;&#10;Description automatically generated">
            <a:extLst>
              <a:ext uri="{FF2B5EF4-FFF2-40B4-BE49-F238E27FC236}">
                <a16:creationId xmlns:a16="http://schemas.microsoft.com/office/drawing/2014/main" id="{5DA8B331-20B4-F76F-92E7-D042AB68AF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73" b="48274"/>
          <a:stretch/>
        </p:blipFill>
        <p:spPr>
          <a:xfrm>
            <a:off x="1229612" y="1921419"/>
            <a:ext cx="8459819" cy="84561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D71F8E-A936-38C9-C78A-6F403EE85B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7056" y="2521164"/>
            <a:ext cx="9084965" cy="768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82129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F6F069-C221-33A8-22C8-733C3DF6DAF8}"/>
              </a:ext>
            </a:extLst>
          </p:cNvPr>
          <p:cNvSpPr txBox="1"/>
          <p:nvPr/>
        </p:nvSpPr>
        <p:spPr>
          <a:xfrm>
            <a:off x="16843248" y="11516985"/>
            <a:ext cx="4279392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Source: Land of Sky Region Economic Resilience Exposure Analysis Phase I Report </a:t>
            </a:r>
            <a:r>
              <a:rPr lang="en-US" dirty="0"/>
              <a:t>(June 2018)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E34F162D-401C-0255-B564-73B850A59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429" y="967334"/>
            <a:ext cx="9978190" cy="950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77536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34356"/>
            <a:ext cx="24384000" cy="6781644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749294" y="5506451"/>
            <a:ext cx="21971004" cy="1905002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Health</a:t>
            </a:r>
            <a:endParaRPr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95" y="8767362"/>
            <a:ext cx="6096642" cy="400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07285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6" name="Picture 5" descr="A graph of a chart&#10;&#10;Description automatically generated with medium confidence">
            <a:extLst>
              <a:ext uri="{FF2B5EF4-FFF2-40B4-BE49-F238E27FC236}">
                <a16:creationId xmlns:a16="http://schemas.microsoft.com/office/drawing/2014/main" id="{65FBE9F8-637D-9465-A3DE-EC1F2446C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18" y="2248686"/>
            <a:ext cx="24404055" cy="92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00218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D1C6C3-AF32-CA00-5A37-93CAE52ED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817" y="1075680"/>
            <a:ext cx="15515665" cy="60782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8A4C5C-77CF-C280-9CF2-13BEFB52803E}"/>
              </a:ext>
            </a:extLst>
          </p:cNvPr>
          <p:cNvSpPr txBox="1"/>
          <p:nvPr/>
        </p:nvSpPr>
        <p:spPr>
          <a:xfrm>
            <a:off x="1047750" y="9660513"/>
            <a:ext cx="1057275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Source: Robert Woods Foundation </a:t>
            </a:r>
          </a:p>
        </p:txBody>
      </p:sp>
    </p:spTree>
    <p:extLst>
      <p:ext uri="{BB962C8B-B14F-4D97-AF65-F5344CB8AC3E}">
        <p14:creationId xmlns:p14="http://schemas.microsoft.com/office/powerpoint/2010/main" val="791269078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34356"/>
            <a:ext cx="24384000" cy="6781644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749294" y="5506451"/>
            <a:ext cx="21971004" cy="1905002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Transportation</a:t>
            </a:r>
            <a:endParaRPr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95" y="8767362"/>
            <a:ext cx="6096642" cy="400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52074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3" name="Picture 2" descr="A graph of blue rectangular bars with numbers and text&#10;&#10;Description automatically generated">
            <a:extLst>
              <a:ext uri="{FF2B5EF4-FFF2-40B4-BE49-F238E27FC236}">
                <a16:creationId xmlns:a16="http://schemas.microsoft.com/office/drawing/2014/main" id="{ABF99E23-1757-6CB3-BC36-A86AA3651520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386" y="742951"/>
            <a:ext cx="22081227" cy="107740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5848759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3" name="Picture 2" descr="A graph of crash in los rpo and fbrm&#10;&#10;Description automatically generated">
            <a:extLst>
              <a:ext uri="{FF2B5EF4-FFF2-40B4-BE49-F238E27FC236}">
                <a16:creationId xmlns:a16="http://schemas.microsoft.com/office/drawing/2014/main" id="{BE89A6D3-59C7-0D15-46B3-F42852FCBC77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182" y="524503"/>
            <a:ext cx="19365636" cy="109924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9429657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04E60F-60CF-B8E5-B4C0-24CDF908B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84" y="359736"/>
            <a:ext cx="20317968" cy="115760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E2D1BE-12C1-AE87-91F0-94467BE81284}"/>
              </a:ext>
            </a:extLst>
          </p:cNvPr>
          <p:cNvSpPr txBox="1"/>
          <p:nvPr/>
        </p:nvSpPr>
        <p:spPr>
          <a:xfrm>
            <a:off x="21415248" y="4906309"/>
            <a:ext cx="2651760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French Broad MPO and Land of Sky Report for Transylvania County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60711171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9D63C0-6A70-B9D6-D78A-DD32F5797BF3}"/>
              </a:ext>
            </a:extLst>
          </p:cNvPr>
          <p:cNvSpPr txBox="1"/>
          <p:nvPr/>
        </p:nvSpPr>
        <p:spPr>
          <a:xfrm>
            <a:off x="21415248" y="4906309"/>
            <a:ext cx="2651760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French Broad MPO and Land of Sky Report for Transylvania County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C7AB2A-FEB7-CE1B-5F8F-2F7415E1C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736" y="663651"/>
            <a:ext cx="19769327" cy="1131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47698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C48A27-9FE2-1188-CE4C-14D7C10370C4}"/>
              </a:ext>
            </a:extLst>
          </p:cNvPr>
          <p:cNvSpPr txBox="1"/>
          <p:nvPr/>
        </p:nvSpPr>
        <p:spPr>
          <a:xfrm>
            <a:off x="21415248" y="4906309"/>
            <a:ext cx="2651760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French Broad MPO and Land of Sky Report for Transylvania County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55685F-5AF1-9AC8-0361-A1D678DE0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113" y="619972"/>
            <a:ext cx="20634630" cy="1139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7034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4F5FC2-67F7-51CC-90D2-B1855ADFAEC9}"/>
              </a:ext>
            </a:extLst>
          </p:cNvPr>
          <p:cNvSpPr txBox="1"/>
          <p:nvPr/>
        </p:nvSpPr>
        <p:spPr>
          <a:xfrm>
            <a:off x="21415248" y="4906309"/>
            <a:ext cx="2651760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French Broad MPO and Land of Sky Report for Transylvania County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C6C12E-4BBB-A1EE-284C-2406329A2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917" y="494571"/>
            <a:ext cx="20406027" cy="1144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52357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5956E4-9042-B772-489A-7C6CC7DE0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28" y="1511"/>
            <a:ext cx="22018752" cy="1245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33700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29DA98-37EC-A049-DABB-3AE22AC3B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552" y="-198978"/>
            <a:ext cx="20043648" cy="1266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8298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3" name="Picture 2" descr="A graph of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E274D7BF-47E1-F49D-A6B0-BA6D6D50BA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5" y="1458097"/>
            <a:ext cx="24297645" cy="978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30344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4AAACD-E498-6794-ADC1-F5EDE9D28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" y="608681"/>
            <a:ext cx="21031200" cy="117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21571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1A8036-3BEE-F032-53C8-A01EEABB7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112" y="779384"/>
            <a:ext cx="20811744" cy="1119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46967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C1FB54-9BE6-8AFC-1E70-6D5038933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688" y="534086"/>
            <a:ext cx="21488400" cy="1216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67868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5D0C61-8A80-8713-3C91-14D2A3231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" y="1433290"/>
            <a:ext cx="22585679" cy="1069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71345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9E0BB0-A946-4783-E999-1F1991B1B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512" y="1191198"/>
            <a:ext cx="20116800" cy="1098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11284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21DDA8-A6C8-AD89-67E3-1FABE6178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080" y="322730"/>
            <a:ext cx="11844257" cy="1205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16339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7B768C-4652-F12E-9018-3F18AC564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024" y="701879"/>
            <a:ext cx="20171664" cy="1144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87364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4DBF57-5F4E-4631-57F6-59E9E5B0F6F4}"/>
              </a:ext>
            </a:extLst>
          </p:cNvPr>
          <p:cNvSpPr txBox="1"/>
          <p:nvPr/>
        </p:nvSpPr>
        <p:spPr>
          <a:xfrm>
            <a:off x="16461352" y="11217898"/>
            <a:ext cx="629107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Land of Sky Resilience Exposure Analysis Phase I Report</a:t>
            </a:r>
            <a:endParaRPr lang="en-US" dirty="0"/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June 20</a:t>
            </a:r>
            <a:r>
              <a:rPr lang="en-US" dirty="0"/>
              <a:t>18</a:t>
            </a:r>
          </a:p>
        </p:txBody>
      </p:sp>
      <p:pic>
        <p:nvPicPr>
          <p:cNvPr id="4" name="Picture 3" descr="A map of a state with different colored areas&#10;&#10;Description automatically generated">
            <a:extLst>
              <a:ext uri="{FF2B5EF4-FFF2-40B4-BE49-F238E27FC236}">
                <a16:creationId xmlns:a16="http://schemas.microsoft.com/office/drawing/2014/main" id="{B26FC79E-F46E-6FC5-0BCF-5B019203F9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424" y="832982"/>
            <a:ext cx="9480103" cy="943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81238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F4AC57-9327-0AF7-C6D9-05EB95A4D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152" y="1490469"/>
            <a:ext cx="13136079" cy="9806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6C29D7-103D-7F87-AF50-0366F35C8990}"/>
              </a:ext>
            </a:extLst>
          </p:cNvPr>
          <p:cNvSpPr txBox="1"/>
          <p:nvPr/>
        </p:nvSpPr>
        <p:spPr>
          <a:xfrm>
            <a:off x="18836640" y="6291061"/>
            <a:ext cx="3730752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2017 Transylvania County Bike Plan</a:t>
            </a:r>
          </a:p>
        </p:txBody>
      </p:sp>
    </p:spTree>
    <p:extLst>
      <p:ext uri="{BB962C8B-B14F-4D97-AF65-F5344CB8AC3E}">
        <p14:creationId xmlns:p14="http://schemas.microsoft.com/office/powerpoint/2010/main" val="3740784930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1AE234-959C-0758-A69A-AEBDF96BB417}"/>
              </a:ext>
            </a:extLst>
          </p:cNvPr>
          <p:cNvSpPr txBox="1"/>
          <p:nvPr/>
        </p:nvSpPr>
        <p:spPr>
          <a:xfrm>
            <a:off x="18836640" y="6106395"/>
            <a:ext cx="373075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2023 City of Brevard Pedestrian and Bicycle Plan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975199-62E0-FA6F-69AB-3C5631D99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2937496"/>
            <a:ext cx="14247234" cy="570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6118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D3022DC0-854F-9E80-7258-BD2BF7564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0" y="1384933"/>
            <a:ext cx="24304680" cy="1013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78754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281012-F95C-CA33-7D2E-99C628C0C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3388" y="1402918"/>
            <a:ext cx="7766756" cy="9051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6EF1FB-CF5E-FD11-B619-4C6B7ACF3AE4}"/>
              </a:ext>
            </a:extLst>
          </p:cNvPr>
          <p:cNvSpPr txBox="1"/>
          <p:nvPr/>
        </p:nvSpPr>
        <p:spPr>
          <a:xfrm>
            <a:off x="4407408" y="6437372"/>
            <a:ext cx="3730752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2017 Transylvania County Bike Plan</a:t>
            </a:r>
          </a:p>
        </p:txBody>
      </p:sp>
    </p:spTree>
    <p:extLst>
      <p:ext uri="{BB962C8B-B14F-4D97-AF65-F5344CB8AC3E}">
        <p14:creationId xmlns:p14="http://schemas.microsoft.com/office/powerpoint/2010/main" val="2661405016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ellow and blue text box&#10;&#10;Description automatically generated">
            <a:extLst>
              <a:ext uri="{FF2B5EF4-FFF2-40B4-BE49-F238E27FC236}">
                <a16:creationId xmlns:a16="http://schemas.microsoft.com/office/drawing/2014/main" id="{EE265781-93C2-FE27-ADAC-F3C696177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12" y="1329778"/>
            <a:ext cx="23272650" cy="101872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82762F-7CBB-F633-0ABF-DA9BAC234AF3}"/>
              </a:ext>
            </a:extLst>
          </p:cNvPr>
          <p:cNvSpPr txBox="1"/>
          <p:nvPr/>
        </p:nvSpPr>
        <p:spPr>
          <a:xfrm flipH="1">
            <a:off x="4900544" y="5524302"/>
            <a:ext cx="15103665" cy="133369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masis MT Pro Black" panose="02040A04050005020304" pitchFamily="18" charset="0"/>
                <a:sym typeface="Helvetica Neue"/>
              </a:rPr>
              <a:t>What’s Missing?</a:t>
            </a:r>
          </a:p>
        </p:txBody>
      </p:sp>
    </p:spTree>
    <p:extLst>
      <p:ext uri="{BB962C8B-B14F-4D97-AF65-F5344CB8AC3E}">
        <p14:creationId xmlns:p14="http://schemas.microsoft.com/office/powerpoint/2010/main" val="1274205864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34356"/>
            <a:ext cx="24384000" cy="6781644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749294" y="5506451"/>
            <a:ext cx="21971004" cy="1905002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Branding &amp; Marketing</a:t>
            </a:r>
            <a:endParaRPr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95" y="8767362"/>
            <a:ext cx="6096642" cy="400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60711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latin typeface="Avenir Next LT Pro Demi" panose="020B0704020202020204" pitchFamily="34" charset="0"/>
              </a:rPr>
              <a:t>Branding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4" name="Picture 3" descr="A logo with mountains and a river&#10;&#10;Description automatically generated">
            <a:extLst>
              <a:ext uri="{FF2B5EF4-FFF2-40B4-BE49-F238E27FC236}">
                <a16:creationId xmlns:a16="http://schemas.microsoft.com/office/drawing/2014/main" id="{BC6A7E9A-267D-2BE5-A758-09DAAF54AB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126" y="3085573"/>
            <a:ext cx="7687748" cy="754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64987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latin typeface="Avenir Next LT Pro Demi" panose="020B0704020202020204" pitchFamily="34" charset="0"/>
              </a:rPr>
              <a:t>Branding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5" name="Picture 4" descr="A group of trees with text&#10;&#10;Description automatically generated">
            <a:extLst>
              <a:ext uri="{FF2B5EF4-FFF2-40B4-BE49-F238E27FC236}">
                <a16:creationId xmlns:a16="http://schemas.microsoft.com/office/drawing/2014/main" id="{9072E70B-2A58-A3C3-B120-C0390CA309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652" y="1365649"/>
            <a:ext cx="7668695" cy="965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661524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latin typeface="Avenir Next LT Pro Demi" panose="020B0704020202020204" pitchFamily="34" charset="0"/>
              </a:rPr>
              <a:t>Branding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4" name="Picture 3" descr="A mountain range with trees and text&#10;&#10;Description automatically generated">
            <a:extLst>
              <a:ext uri="{FF2B5EF4-FFF2-40B4-BE49-F238E27FC236}">
                <a16:creationId xmlns:a16="http://schemas.microsoft.com/office/drawing/2014/main" id="{ADA03B8C-663C-D1B4-1AF1-DCF8735ED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964" y="790831"/>
            <a:ext cx="18546765" cy="103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90021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latin typeface="Avenir Next LT Pro Demi" panose="020B0704020202020204" pitchFamily="34" charset="0"/>
              </a:rPr>
              <a:t>Branding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4" name="Picture 3" descr="A tree with a red ribbon&#10;&#10;Description automatically generated">
            <a:extLst>
              <a:ext uri="{FF2B5EF4-FFF2-40B4-BE49-F238E27FC236}">
                <a16:creationId xmlns:a16="http://schemas.microsoft.com/office/drawing/2014/main" id="{2181E163-9600-772F-47F4-3FF28ADDE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296" y="459318"/>
            <a:ext cx="16632195" cy="1105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43899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latin typeface="Avenir Next LT Pro Demi" panose="020B0704020202020204" pitchFamily="34" charset="0"/>
              </a:rPr>
              <a:t>Branding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5" name="Picture 4" descr="A tree with a red ribbon&#10;&#10;Description automatically generated">
            <a:extLst>
              <a:ext uri="{FF2B5EF4-FFF2-40B4-BE49-F238E27FC236}">
                <a16:creationId xmlns:a16="http://schemas.microsoft.com/office/drawing/2014/main" id="{4D6EB33A-A23F-1E6C-8B7E-753F6E9A2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965" y="322730"/>
            <a:ext cx="17063954" cy="1129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01427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latin typeface="Avenir Next LT Pro Demi" panose="020B0704020202020204" pitchFamily="34" charset="0"/>
              </a:rPr>
              <a:t>Branding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5" name="Picture 4" descr="A red paint brush on a white background&#10;&#10;Description automatically generated">
            <a:extLst>
              <a:ext uri="{FF2B5EF4-FFF2-40B4-BE49-F238E27FC236}">
                <a16:creationId xmlns:a16="http://schemas.microsoft.com/office/drawing/2014/main" id="{DB7CF0F6-831E-F243-07DF-D6B57263D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395" y="417893"/>
            <a:ext cx="11837773" cy="1167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08240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latin typeface="Avenir Next LT Pro Demi" panose="020B0704020202020204" pitchFamily="34" charset="0"/>
              </a:rPr>
              <a:t>Branding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4" name="Picture 3" descr="A cover of a map&#10;&#10;Description automatically generated">
            <a:extLst>
              <a:ext uri="{FF2B5EF4-FFF2-40B4-BE49-F238E27FC236}">
                <a16:creationId xmlns:a16="http://schemas.microsoft.com/office/drawing/2014/main" id="{F892CA95-F1B1-E3DC-CB98-D96FE42E1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654" y="322730"/>
            <a:ext cx="11887200" cy="1182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4000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74482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>
                <a:latin typeface="Avenir Next LT Pro Demi" panose="020B0704020202020204" pitchFamily="34" charset="0"/>
              </a:rPr>
              <a:t>Info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Graphics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8F230CB9-D3D3-1038-6394-5F57B7A4A0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2" y="1606378"/>
            <a:ext cx="24159996" cy="971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81118"/>
      </p:ext>
    </p:extLst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latin typeface="Avenir Next LT Pro Demi" panose="020B0704020202020204" pitchFamily="34" charset="0"/>
              </a:rPr>
              <a:t>Branding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5" name="Picture 4" descr="A map of a mountain&#10;&#10;Description automatically generated">
            <a:extLst>
              <a:ext uri="{FF2B5EF4-FFF2-40B4-BE49-F238E27FC236}">
                <a16:creationId xmlns:a16="http://schemas.microsoft.com/office/drawing/2014/main" id="{D8FB6248-B65F-249F-0ABB-D3A8BC371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6" y="1383957"/>
            <a:ext cx="13877657" cy="10459907"/>
          </a:xfrm>
          <a:prstGeom prst="rect">
            <a:avLst/>
          </a:prstGeom>
        </p:spPr>
      </p:pic>
      <p:pic>
        <p:nvPicPr>
          <p:cNvPr id="8" name="Picture 7" descr="A red scarf with yellow text&#10;&#10;Description automatically generated">
            <a:extLst>
              <a:ext uri="{FF2B5EF4-FFF2-40B4-BE49-F238E27FC236}">
                <a16:creationId xmlns:a16="http://schemas.microsoft.com/office/drawing/2014/main" id="{C68EC504-4622-B40D-3144-1A50F324C7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8044" y="-1793274"/>
            <a:ext cx="30515697" cy="171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48125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EFC-1C64-FFFC-02E3-A5DE4A56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CA0B4-DC18-6428-9287-89B494C5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8" y="11516985"/>
            <a:ext cx="2854519" cy="18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1A9B5-D26E-EAC6-1764-EFEE97442F1D}"/>
              </a:ext>
            </a:extLst>
          </p:cNvPr>
          <p:cNvSpPr txBox="1"/>
          <p:nvPr/>
        </p:nvSpPr>
        <p:spPr>
          <a:xfrm>
            <a:off x="3818965" y="12275015"/>
            <a:ext cx="1893345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latin typeface="Avenir Next LT Pro Demi" panose="020B0704020202020204" pitchFamily="34" charset="0"/>
              </a:rPr>
              <a:t>Branding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Next LT Pro Demi" panose="020B0704020202020204" pitchFamily="34" charset="0"/>
                <a:sym typeface="Helvetica Neue"/>
              </a:rPr>
              <a:t> 2050</a:t>
            </a:r>
          </a:p>
        </p:txBody>
      </p:sp>
      <p:pic>
        <p:nvPicPr>
          <p:cNvPr id="4" name="Picture 3" descr="A tree with a red ribbon and green text&#10;&#10;Description automatically generated">
            <a:extLst>
              <a:ext uri="{FF2B5EF4-FFF2-40B4-BE49-F238E27FC236}">
                <a16:creationId xmlns:a16="http://schemas.microsoft.com/office/drawing/2014/main" id="{6DBF87FA-493A-DC49-EA6F-0D62E1B29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414" y="668719"/>
            <a:ext cx="16880455" cy="112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69652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34356"/>
            <a:ext cx="24384000" cy="6781644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749294" y="5506451"/>
            <a:ext cx="21971004" cy="1905002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Thanks!</a:t>
            </a:r>
            <a:endParaRPr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95" y="8767362"/>
            <a:ext cx="6096642" cy="400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8055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15548</TotalTime>
  <Words>446</Words>
  <Application>Microsoft Office PowerPoint</Application>
  <PresentationFormat>Custom</PresentationFormat>
  <Paragraphs>119</Paragraphs>
  <Slides>92</Slides>
  <Notes>83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7" baseType="lpstr">
      <vt:lpstr>Amasis MT Pro Black</vt:lpstr>
      <vt:lpstr>Avenir Next LT Pro Demi</vt:lpstr>
      <vt:lpstr>Helvetica Neue</vt:lpstr>
      <vt:lpstr>Helvetica Neue Medium</vt:lpstr>
      <vt:lpstr>21_BasicWhite</vt:lpstr>
      <vt:lpstr>Transylvania County</vt:lpstr>
      <vt:lpstr>PowerPoint Presentation</vt:lpstr>
      <vt:lpstr>Socio-Demographic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Housing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Cultural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Environment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Health</vt:lpstr>
      <vt:lpstr>PowerPoint Presentation</vt:lpstr>
      <vt:lpstr>Transportation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Branding &amp; Marketing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Transylvania County</dc:title>
  <dc:creator>Jeffrey Adams</dc:creator>
  <cp:lastModifiedBy>Jeffrey Adams</cp:lastModifiedBy>
  <cp:revision>61</cp:revision>
  <dcterms:modified xsi:type="dcterms:W3CDTF">2024-04-18T21:45:44Z</dcterms:modified>
</cp:coreProperties>
</file>