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30"/>
  </p:notesMasterIdLst>
  <p:sldIdLst>
    <p:sldId id="268" r:id="rId4"/>
    <p:sldId id="336" r:id="rId5"/>
    <p:sldId id="374" r:id="rId6"/>
    <p:sldId id="380" r:id="rId7"/>
    <p:sldId id="410" r:id="rId8"/>
    <p:sldId id="375" r:id="rId9"/>
    <p:sldId id="435" r:id="rId10"/>
    <p:sldId id="439" r:id="rId11"/>
    <p:sldId id="411" r:id="rId12"/>
    <p:sldId id="433" r:id="rId13"/>
    <p:sldId id="417" r:id="rId14"/>
    <p:sldId id="364" r:id="rId15"/>
    <p:sldId id="522" r:id="rId16"/>
    <p:sldId id="523" r:id="rId17"/>
    <p:sldId id="520" r:id="rId18"/>
    <p:sldId id="521" r:id="rId19"/>
    <p:sldId id="390" r:id="rId20"/>
    <p:sldId id="413" r:id="rId21"/>
    <p:sldId id="418" r:id="rId22"/>
    <p:sldId id="446" r:id="rId23"/>
    <p:sldId id="524" r:id="rId24"/>
    <p:sldId id="525" r:id="rId25"/>
    <p:sldId id="526" r:id="rId26"/>
    <p:sldId id="414" r:id="rId27"/>
    <p:sldId id="415" r:id="rId28"/>
    <p:sldId id="416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CC00"/>
    <a:srgbClr val="9900FF"/>
    <a:srgbClr val="66FF33"/>
    <a:srgbClr val="003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6620E-E85C-47D1-91AE-4CC1DA5B0DD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365D1-459D-4CF7-B7A9-8FD94C972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75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D4958-50E8-076F-3DED-FD775FA14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104AF-D717-CA4B-EE2E-5E3716517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FA026-6761-FFDA-ABFF-54E43F36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7890-05B7-449C-B08D-906940B1B60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F4C37-2763-5493-00C5-C3DF0F74E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9D499-36BF-1BEA-2CBD-818FC9F3E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031B-786D-49BE-9B8C-52ECE7BE4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5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A9880-29C4-FE14-A2AD-0774CD403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BCA851-F94E-06DD-6CAA-5CDD2F5FC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57219-1E87-E160-0D20-E49AEE2F4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7890-05B7-449C-B08D-906940B1B60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C97CE-2EC3-8AD8-D97D-BAD811DA8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F56BF-BF55-5F05-4B04-268BE3CCD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031B-786D-49BE-9B8C-52ECE7BE4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6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77C209-2EFF-9D58-DF9D-2B3A1FB16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D824CA-9123-6386-9180-797737805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D72F4-5566-47E0-CF36-50E154AB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7890-05B7-449C-B08D-906940B1B60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88F52-95F0-F394-46A6-9E964AB01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89638-6262-BAEC-969D-FEF39ECA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031B-786D-49BE-9B8C-52ECE7BE4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07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/>
          <p:cNvSpPr txBox="1">
            <a:spLocks noGrp="1"/>
          </p:cNvSpPr>
          <p:nvPr>
            <p:ph type="body" sz="quarter" idx="13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pPr>
            <a:endParaRPr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794347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13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Title Text</a:t>
            </a:r>
          </a:p>
        </p:txBody>
      </p:sp>
      <p:sp>
        <p:nvSpPr>
          <p:cNvPr id="23" name="Rectangle"/>
          <p:cNvSpPr txBox="1">
            <a:spLocks noGrp="1"/>
          </p:cNvSpPr>
          <p:nvPr>
            <p:ph type="body" sz="quarter" idx="14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pPr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696961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13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823034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Rectangle"/>
          <p:cNvSpPr txBox="1">
            <a:spLocks noGrp="1"/>
          </p:cNvSpPr>
          <p:nvPr>
            <p:ph type="body" sz="quarter" idx="13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728898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770749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"/>
          <p:cNvSpPr txBox="1">
            <a:spLocks noGrp="1"/>
          </p:cNvSpPr>
          <p:nvPr>
            <p:ph type="body" sz="quarter" idx="13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14"/>
          </p:nvPr>
        </p:nvSpPr>
        <p:spPr>
          <a:xfrm>
            <a:off x="6096000" y="-203633"/>
            <a:ext cx="5458437" cy="7277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144088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158330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Rectangle"/>
          <p:cNvSpPr txBox="1">
            <a:spLocks noGrp="1"/>
          </p:cNvSpPr>
          <p:nvPr>
            <p:ph type="body" sz="quarter" idx="13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380970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F4B64-5C28-2F8A-1B1A-48537E45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B2966-B287-BB0F-22CA-724A02323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56477-6DD3-8BF4-CAE2-AA8713EE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7890-05B7-449C-B08D-906940B1B60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53987-CEA1-DB1B-D055-0CEC3D28F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D9B30-A98D-DED1-A3DC-BA3FA482E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031B-786D-49BE-9B8C-52ECE7BE4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84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843165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Rectangle"/>
          <p:cNvSpPr txBox="1">
            <a:spLocks noGrp="1"/>
          </p:cNvSpPr>
          <p:nvPr>
            <p:ph type="body" sz="quarter" idx="13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906705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/>
          <p:cNvSpPr txBox="1">
            <a:spLocks noGrp="1"/>
          </p:cNvSpPr>
          <p:nvPr>
            <p:ph type="body" sz="quarter" idx="13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pPr>
            <a:endParaRPr/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617346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>
            <a:spLocks noGrp="1"/>
          </p:cNvSpPr>
          <p:nvPr>
            <p:ph type="pic" idx="13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92682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/>
          <p:cNvSpPr txBox="1">
            <a:spLocks noGrp="1"/>
          </p:cNvSpPr>
          <p:nvPr>
            <p:ph type="body" sz="quarter" idx="13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pPr>
            <a:endParaRPr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185428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13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Title Text</a:t>
            </a:r>
          </a:p>
        </p:txBody>
      </p:sp>
      <p:sp>
        <p:nvSpPr>
          <p:cNvPr id="23" name="Rectangle"/>
          <p:cNvSpPr txBox="1">
            <a:spLocks noGrp="1"/>
          </p:cNvSpPr>
          <p:nvPr>
            <p:ph type="body" sz="quarter" idx="14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pPr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62769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13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297505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Rectangle"/>
          <p:cNvSpPr txBox="1">
            <a:spLocks noGrp="1"/>
          </p:cNvSpPr>
          <p:nvPr>
            <p:ph type="body" sz="quarter" idx="13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929857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0067749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"/>
          <p:cNvSpPr txBox="1">
            <a:spLocks noGrp="1"/>
          </p:cNvSpPr>
          <p:nvPr>
            <p:ph type="body" sz="quarter" idx="13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14"/>
          </p:nvPr>
        </p:nvSpPr>
        <p:spPr>
          <a:xfrm>
            <a:off x="6096000" y="-203633"/>
            <a:ext cx="5458437" cy="7277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557564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30127-C2A8-2E94-49F9-F47AEF3C7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15595-ECEB-574A-9C3D-15B0B7266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44EDF-E45C-5593-CC3D-FEC5033D1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7890-05B7-449C-B08D-906940B1B60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A4638-0D17-53BB-8A82-87DA246D6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1E406-FC56-281C-9602-0445193F4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031B-786D-49BE-9B8C-52ECE7BE4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84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326239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Rectangle"/>
          <p:cNvSpPr txBox="1">
            <a:spLocks noGrp="1"/>
          </p:cNvSpPr>
          <p:nvPr>
            <p:ph type="body" sz="quarter" idx="13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130780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991038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Rectangle"/>
          <p:cNvSpPr txBox="1">
            <a:spLocks noGrp="1"/>
          </p:cNvSpPr>
          <p:nvPr>
            <p:ph type="body" sz="quarter" idx="13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696021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>
            <a:spLocks noGrp="1"/>
          </p:cNvSpPr>
          <p:nvPr>
            <p:ph type="pic" sz="quarter" idx="13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with salmon cakes, salad, and hummus "/>
          <p:cNvSpPr>
            <a:spLocks noGrp="1"/>
          </p:cNvSpPr>
          <p:nvPr>
            <p:ph type="pic" sz="half" idx="14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, and shaved parmesan cheese"/>
          <p:cNvSpPr>
            <a:spLocks noGrp="1"/>
          </p:cNvSpPr>
          <p:nvPr>
            <p:ph type="pic" idx="15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780912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>
            <a:spLocks noGrp="1"/>
          </p:cNvSpPr>
          <p:nvPr>
            <p:ph type="pic" idx="13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224766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242728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7838-6789-6579-CF25-261A15D5A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70E73-A9EB-04FA-D0AE-5877D2064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475EC9-7BED-1E26-498F-6C3138519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48CD3-A475-2CE9-99D8-6976730D3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7890-05B7-449C-B08D-906940B1B60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80378-F3CA-C54E-4FD7-DC13A22B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51E68-DB17-47AC-D0E1-7140A3E1F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031B-786D-49BE-9B8C-52ECE7BE4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4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148D-6E00-BF55-DDDD-C56563BC6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EE212-0D7D-EF07-55A4-36DE66807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DE936-4DE5-384E-815C-679CB6B0A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E33D51-34BF-E6EE-BF77-913E60D40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4C5F38-C557-2E1C-F5AD-B896A15D88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495E9B-B4D4-A092-3563-22185225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7890-05B7-449C-B08D-906940B1B60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D8DD57-95A3-24B5-10AE-902E3BA8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E66C02-98BE-0FF0-C650-3229CFDB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031B-786D-49BE-9B8C-52ECE7BE4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7D83C-C0DF-AAB9-F250-61B37C9D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900E4B-3C19-79BC-8518-212190792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7890-05B7-449C-B08D-906940B1B60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E0BA5-2B30-70BA-141F-31CB4D6C2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02C9A0-AD37-6BEF-E96F-600A91E72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031B-786D-49BE-9B8C-52ECE7BE4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0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3EC362-DDE0-8F03-85B3-55C8BD8A4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7890-05B7-449C-B08D-906940B1B60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852A56-73F8-CBD3-5F0C-8F380B188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633B5-3A7C-69C0-5E28-9DBE47BA4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031B-786D-49BE-9B8C-52ECE7BE4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4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F835-CC3B-5734-6B3C-CA00C1F61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33C60-B2B5-AE0F-C486-F10E38E21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BE48F-9E4C-F343-08AD-A5D87F4AE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C3674C-9BBD-A656-BD91-88EA0D3A7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7890-05B7-449C-B08D-906940B1B60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87B97-9984-AE9A-57A7-0137D2E4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BF1C7-A460-FED3-0D4F-FF2FC83B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031B-786D-49BE-9B8C-52ECE7BE4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9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D79A-14EA-5254-208E-0CDDB633A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3B2653-13F2-A9B7-9B6F-74512A9770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D5B39-539A-B5A2-7F8F-2C8EE163D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12163-97CF-9466-5083-CDB1CD085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7890-05B7-449C-B08D-906940B1B60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3F444-AB57-B28F-1B4B-4C1E8F575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2D9BB8-DEF1-FE24-0964-B878FD0A4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031B-786D-49BE-9B8C-52ECE7BE4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5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AB884C-3BA5-4ED8-CFE6-A40E0313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9FA33-9E3F-EC12-3C70-DE4B9244E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FDAAC-D32A-FA1A-5666-9B2B4BBC8E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77890-05B7-449C-B08D-906940B1B60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E6FB8-77CA-8382-177A-25FD581D3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96497-FA9A-1C01-4F9D-BBDA2EEA5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D031B-786D-49BE-9B8C-52ECE7BE4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6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6708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773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6708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917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1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3.tmp"/><Relationship Id="rId4" Type="http://schemas.openxmlformats.org/officeDocument/2006/relationships/image" Target="../media/image8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E92419-26C2-0CA0-53A9-2579CD7C7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7178"/>
            <a:ext cx="12192000" cy="3390822"/>
          </a:xfrm>
          <a:prstGeom prst="rect">
            <a:avLst/>
          </a:prstGeom>
          <a:ln>
            <a:noFill/>
          </a:ln>
        </p:spPr>
      </p:pic>
      <p:sp>
        <p:nvSpPr>
          <p:cNvPr id="152" name="Transylvania County"/>
          <p:cNvSpPr txBox="1">
            <a:spLocks noGrp="1"/>
          </p:cNvSpPr>
          <p:nvPr>
            <p:ph type="ctrTitle"/>
          </p:nvPr>
        </p:nvSpPr>
        <p:spPr>
          <a:xfrm>
            <a:off x="374647" y="256624"/>
            <a:ext cx="10985502" cy="952501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Avenir Next LT Pro Demi" panose="020B0704020202020204" pitchFamily="34" charset="0"/>
              </a:rPr>
              <a:t>Transylvania County</a:t>
            </a:r>
          </a:p>
        </p:txBody>
      </p:sp>
      <p:sp>
        <p:nvSpPr>
          <p:cNvPr id="153" name="Corridor Planning"/>
          <p:cNvSpPr txBox="1">
            <a:spLocks noGrp="1"/>
          </p:cNvSpPr>
          <p:nvPr>
            <p:ph type="subTitle" sz="quarter" idx="1"/>
          </p:nvPr>
        </p:nvSpPr>
        <p:spPr>
          <a:xfrm>
            <a:off x="374648" y="1191126"/>
            <a:ext cx="10985501" cy="952501"/>
          </a:xfrm>
          <a:prstGeom prst="rect">
            <a:avLst/>
          </a:prstGeom>
        </p:spPr>
        <p:txBody>
          <a:bodyPr/>
          <a:lstStyle/>
          <a:p>
            <a:r>
              <a:rPr lang="en-US" b="0" dirty="0">
                <a:solidFill>
                  <a:schemeClr val="bg2">
                    <a:lumMod val="50000"/>
                  </a:schemeClr>
                </a:solidFill>
                <a:latin typeface="Avenir Next LT Pro Demi" panose="020B0704020202020204" pitchFamily="34" charset="0"/>
              </a:rPr>
              <a:t>Planning Board Meeting | May 2024</a:t>
            </a:r>
            <a:endParaRPr b="0" dirty="0">
              <a:solidFill>
                <a:schemeClr val="bg2">
                  <a:lumMod val="50000"/>
                </a:schemeClr>
              </a:solidFill>
              <a:latin typeface="Avenir Next LT Pro Demi" panose="020B07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25D406-976B-A9F6-0321-5D04CA0E2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47" y="4383681"/>
            <a:ext cx="3048321" cy="200367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E92419-26C2-0CA0-53A9-2579CD7C7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7178"/>
            <a:ext cx="12192000" cy="3390822"/>
          </a:xfrm>
          <a:prstGeom prst="rect">
            <a:avLst/>
          </a:prstGeom>
          <a:ln>
            <a:noFill/>
          </a:ln>
        </p:spPr>
      </p:pic>
      <p:sp>
        <p:nvSpPr>
          <p:cNvPr id="152" name="Transylvania County"/>
          <p:cNvSpPr txBox="1">
            <a:spLocks noGrp="1"/>
          </p:cNvSpPr>
          <p:nvPr>
            <p:ph type="ctrTitle"/>
          </p:nvPr>
        </p:nvSpPr>
        <p:spPr>
          <a:xfrm>
            <a:off x="374647" y="2753225"/>
            <a:ext cx="10985502" cy="95250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003E38"/>
                </a:solidFill>
                <a:latin typeface="Avenir Next LT Pro Demi" panose="020B0704020202020204" pitchFamily="34" charset="0"/>
              </a:rPr>
              <a:t>New Business</a:t>
            </a:r>
            <a:endParaRPr dirty="0">
              <a:solidFill>
                <a:srgbClr val="003E38"/>
              </a:solidFill>
              <a:latin typeface="Avenir Next LT Pro Demi" panose="020B07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25D406-976B-A9F6-0321-5D04CA0E2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47" y="4383681"/>
            <a:ext cx="3048321" cy="20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6074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E92419-26C2-0CA0-53A9-2579CD7C7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7178"/>
            <a:ext cx="12192000" cy="3390822"/>
          </a:xfrm>
          <a:prstGeom prst="rect">
            <a:avLst/>
          </a:prstGeom>
          <a:ln>
            <a:noFill/>
          </a:ln>
        </p:spPr>
      </p:pic>
      <p:sp>
        <p:nvSpPr>
          <p:cNvPr id="152" name="Transylvania County"/>
          <p:cNvSpPr txBox="1">
            <a:spLocks noGrp="1"/>
          </p:cNvSpPr>
          <p:nvPr>
            <p:ph type="ctrTitle"/>
          </p:nvPr>
        </p:nvSpPr>
        <p:spPr>
          <a:xfrm>
            <a:off x="374647" y="2753225"/>
            <a:ext cx="10985502" cy="95250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003E38"/>
                </a:solidFill>
                <a:latin typeface="Avenir Next LT Pro Demi" panose="020B0704020202020204" pitchFamily="34" charset="0"/>
              </a:rPr>
              <a:t>A. Transylvania County Housing Study Steering Committee </a:t>
            </a:r>
            <a:endParaRPr sz="3200" dirty="0">
              <a:solidFill>
                <a:srgbClr val="003E38"/>
              </a:solidFill>
              <a:latin typeface="Avenir Next LT Pro Demi" panose="020B07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25D406-976B-A9F6-0321-5D04CA0E2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47" y="4383681"/>
            <a:ext cx="3048321" cy="20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5202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56B390-67FB-8443-E2E5-4FB6659FA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29035" b="29451"/>
          <a:stretch/>
        </p:blipFill>
        <p:spPr>
          <a:xfrm>
            <a:off x="0" y="5523716"/>
            <a:ext cx="12192000" cy="1407695"/>
          </a:xfrm>
          <a:prstGeom prst="rect">
            <a:avLst/>
          </a:prstGeom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C4D32C-E837-2DAC-C21D-D5D1B08FB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64" y="5758493"/>
            <a:ext cx="1427260" cy="938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C5CFE6-F886-FD3E-811A-DB0B3C598375}"/>
              </a:ext>
            </a:extLst>
          </p:cNvPr>
          <p:cNvSpPr txBox="1"/>
          <p:nvPr/>
        </p:nvSpPr>
        <p:spPr>
          <a:xfrm>
            <a:off x="1909483" y="6108914"/>
            <a:ext cx="9466730" cy="559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  <a:sym typeface="Helvetica Neue"/>
              </a:rPr>
              <a:t>Housing Study</a:t>
            </a:r>
          </a:p>
        </p:txBody>
      </p:sp>
      <p:pic>
        <p:nvPicPr>
          <p:cNvPr id="5" name="Picture 4" descr="A screen shot of a building&#10;&#10;Description automatically generated">
            <a:extLst>
              <a:ext uri="{FF2B5EF4-FFF2-40B4-BE49-F238E27FC236}">
                <a16:creationId xmlns:a16="http://schemas.microsoft.com/office/drawing/2014/main" id="{F83ACBFE-B761-CC8E-AF22-6C1AF3573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64" y="263370"/>
            <a:ext cx="4513673" cy="5260346"/>
          </a:xfrm>
          <a:prstGeom prst="rect">
            <a:avLst/>
          </a:prstGeom>
        </p:spPr>
      </p:pic>
      <p:pic>
        <p:nvPicPr>
          <p:cNvPr id="9" name="Picture 8" descr="A screenshot of a document&#10;&#10;Description automatically generated">
            <a:extLst>
              <a:ext uri="{FF2B5EF4-FFF2-40B4-BE49-F238E27FC236}">
                <a16:creationId xmlns:a16="http://schemas.microsoft.com/office/drawing/2014/main" id="{26AC5258-318C-7363-3873-F0E2FC295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83" y="-37515"/>
            <a:ext cx="4029480" cy="5523716"/>
          </a:xfrm>
          <a:prstGeom prst="rect">
            <a:avLst/>
          </a:prstGeom>
        </p:spPr>
      </p:pic>
      <p:pic>
        <p:nvPicPr>
          <p:cNvPr id="11" name="Picture 10" descr="A close-up of a document&#10;&#10;Description automatically generated">
            <a:extLst>
              <a:ext uri="{FF2B5EF4-FFF2-40B4-BE49-F238E27FC236}">
                <a16:creationId xmlns:a16="http://schemas.microsoft.com/office/drawing/2014/main" id="{5C4B30DE-BE02-77C5-E5E3-B7D1E2EC9A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918" y="73411"/>
            <a:ext cx="4063082" cy="545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4827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56B390-67FB-8443-E2E5-4FB6659FA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29035" b="29451"/>
          <a:stretch/>
        </p:blipFill>
        <p:spPr>
          <a:xfrm>
            <a:off x="0" y="5523716"/>
            <a:ext cx="12192000" cy="1407695"/>
          </a:xfrm>
          <a:prstGeom prst="rect">
            <a:avLst/>
          </a:prstGeom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C4D32C-E837-2DAC-C21D-D5D1B08FB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64" y="5758493"/>
            <a:ext cx="1427260" cy="938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C5CFE6-F886-FD3E-811A-DB0B3C598375}"/>
              </a:ext>
            </a:extLst>
          </p:cNvPr>
          <p:cNvSpPr txBox="1"/>
          <p:nvPr/>
        </p:nvSpPr>
        <p:spPr>
          <a:xfrm>
            <a:off x="1909483" y="6108914"/>
            <a:ext cx="9466730" cy="559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  <a:sym typeface="Helvetica Neue"/>
              </a:rPr>
              <a:t>Housing Study</a:t>
            </a:r>
          </a:p>
        </p:txBody>
      </p:sp>
      <p:pic>
        <p:nvPicPr>
          <p:cNvPr id="4" name="Picture 3" descr="A document with text on it&#10;&#10;Description automatically generated">
            <a:extLst>
              <a:ext uri="{FF2B5EF4-FFF2-40B4-BE49-F238E27FC236}">
                <a16:creationId xmlns:a16="http://schemas.microsoft.com/office/drawing/2014/main" id="{D65396BB-7A1A-2A3D-B165-655A8F060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64" y="0"/>
            <a:ext cx="4040530" cy="55225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1883F5-B896-8374-0901-55168974CD1A}"/>
              </a:ext>
            </a:extLst>
          </p:cNvPr>
          <p:cNvSpPr txBox="1"/>
          <p:nvPr/>
        </p:nvSpPr>
        <p:spPr>
          <a:xfrm>
            <a:off x="4922123" y="1448559"/>
            <a:ext cx="6844823" cy="354969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RFQ: Comprehensive Housing Study</a:t>
            </a: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5E5E5E"/>
                </a:solidFill>
                <a:sym typeface="Helvetica Neue"/>
              </a:rPr>
              <a:t>Scope of Services:</a:t>
            </a:r>
          </a:p>
          <a:p>
            <a:pPr marL="457200" marR="0" indent="-45720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2400" dirty="0">
                <a:solidFill>
                  <a:srgbClr val="5E5E5E"/>
                </a:solidFill>
                <a:sym typeface="Helvetica Neue"/>
              </a:rPr>
              <a:t>Demographic Review</a:t>
            </a:r>
          </a:p>
          <a:p>
            <a:pPr marL="457200" marR="0" indent="-45720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2400" dirty="0">
                <a:solidFill>
                  <a:srgbClr val="5E5E5E"/>
                </a:solidFill>
                <a:sym typeface="Helvetica Neue"/>
              </a:rPr>
              <a:t>Economics</a:t>
            </a:r>
          </a:p>
          <a:p>
            <a:pPr marL="457200" marR="0" indent="-45720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2400" dirty="0">
                <a:solidFill>
                  <a:srgbClr val="5E5E5E"/>
                </a:solidFill>
                <a:sym typeface="Helvetica Neue"/>
              </a:rPr>
              <a:t>Inventory of Existing Housing Stock</a:t>
            </a:r>
          </a:p>
          <a:p>
            <a:pPr marL="457200" marR="0" indent="-45720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2400" dirty="0">
                <a:solidFill>
                  <a:srgbClr val="5E5E5E"/>
                </a:solidFill>
                <a:sym typeface="Helvetica Neue"/>
              </a:rPr>
              <a:t>Other Housing Issues</a:t>
            </a:r>
          </a:p>
          <a:p>
            <a:pPr marL="457200" marR="0" indent="-45720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2400" dirty="0">
                <a:solidFill>
                  <a:srgbClr val="5E5E5E"/>
                </a:solidFill>
                <a:sym typeface="Helvetica Neue"/>
              </a:rPr>
              <a:t>Recommendations</a:t>
            </a: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rgbClr val="5E5E5E"/>
              </a:solidFill>
              <a:sym typeface="Helvetica Neue"/>
            </a:endParaRP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360805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56B390-67FB-8443-E2E5-4FB6659FA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29035" b="29451"/>
          <a:stretch/>
        </p:blipFill>
        <p:spPr>
          <a:xfrm>
            <a:off x="0" y="5523716"/>
            <a:ext cx="12192000" cy="1407695"/>
          </a:xfrm>
          <a:prstGeom prst="rect">
            <a:avLst/>
          </a:prstGeom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C4D32C-E837-2DAC-C21D-D5D1B08FB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64" y="5758493"/>
            <a:ext cx="1427260" cy="938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C5CFE6-F886-FD3E-811A-DB0B3C598375}"/>
              </a:ext>
            </a:extLst>
          </p:cNvPr>
          <p:cNvSpPr txBox="1"/>
          <p:nvPr/>
        </p:nvSpPr>
        <p:spPr>
          <a:xfrm>
            <a:off x="1909483" y="6108914"/>
            <a:ext cx="9466730" cy="559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  <a:sym typeface="Helvetica Neue"/>
              </a:rPr>
              <a:t>Housing Study</a:t>
            </a:r>
          </a:p>
        </p:txBody>
      </p:sp>
      <p:pic>
        <p:nvPicPr>
          <p:cNvPr id="4" name="Picture 3" descr="A document with text on it&#10;&#10;Description automatically generated">
            <a:extLst>
              <a:ext uri="{FF2B5EF4-FFF2-40B4-BE49-F238E27FC236}">
                <a16:creationId xmlns:a16="http://schemas.microsoft.com/office/drawing/2014/main" id="{D65396BB-7A1A-2A3D-B165-655A8F060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64" y="0"/>
            <a:ext cx="4040530" cy="5522525"/>
          </a:xfrm>
          <a:prstGeom prst="rect">
            <a:avLst/>
          </a:prstGeom>
        </p:spPr>
      </p:pic>
      <p:pic>
        <p:nvPicPr>
          <p:cNvPr id="5" name="Picture 4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AEC7208F-32CB-9DD6-87EE-DD2BF738BC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38" y="1579419"/>
            <a:ext cx="9270019" cy="394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4754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56B390-67FB-8443-E2E5-4FB6659FA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29035" b="29451"/>
          <a:stretch/>
        </p:blipFill>
        <p:spPr>
          <a:xfrm>
            <a:off x="0" y="5523716"/>
            <a:ext cx="12192000" cy="1407695"/>
          </a:xfrm>
          <a:prstGeom prst="rect">
            <a:avLst/>
          </a:prstGeom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C4D32C-E837-2DAC-C21D-D5D1B08FB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64" y="5758493"/>
            <a:ext cx="1427260" cy="938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C5CFE6-F886-FD3E-811A-DB0B3C598375}"/>
              </a:ext>
            </a:extLst>
          </p:cNvPr>
          <p:cNvSpPr txBox="1"/>
          <p:nvPr/>
        </p:nvSpPr>
        <p:spPr>
          <a:xfrm>
            <a:off x="1909483" y="6108914"/>
            <a:ext cx="9466730" cy="559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  <a:sym typeface="Helvetica Neue"/>
              </a:rPr>
              <a:t>Housing Study</a:t>
            </a:r>
          </a:p>
        </p:txBody>
      </p:sp>
      <p:pic>
        <p:nvPicPr>
          <p:cNvPr id="5" name="Picture 4" descr="A screen shot of a building&#10;&#10;Description automatically generated">
            <a:extLst>
              <a:ext uri="{FF2B5EF4-FFF2-40B4-BE49-F238E27FC236}">
                <a16:creationId xmlns:a16="http://schemas.microsoft.com/office/drawing/2014/main" id="{F83ACBFE-B761-CC8E-AF22-6C1AF3573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64" y="263370"/>
            <a:ext cx="4513673" cy="52603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4A184E-FD8C-BCA1-8568-DEFC523BA848}"/>
              </a:ext>
            </a:extLst>
          </p:cNvPr>
          <p:cNvSpPr txBox="1"/>
          <p:nvPr/>
        </p:nvSpPr>
        <p:spPr>
          <a:xfrm>
            <a:off x="3948346" y="1784443"/>
            <a:ext cx="7427867" cy="268791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Task 1: Project Launch and Administration</a:t>
            </a: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5E5E5E"/>
                </a:solidFill>
                <a:sym typeface="Helvetica Neue"/>
              </a:rPr>
              <a:t>Task 2: Demographic Analysis &amp; Housing Analysis</a:t>
            </a: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5E5E5E"/>
                </a:solidFill>
                <a:sym typeface="Helvetica Neue"/>
              </a:rPr>
              <a:t>Task 3: Community Engagement</a:t>
            </a: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5E5E5E"/>
                </a:solidFill>
                <a:sym typeface="Helvetica Neue"/>
              </a:rPr>
              <a:t>Task 4: Housing Needs Analysis</a:t>
            </a: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5E5E5E"/>
                </a:solidFill>
                <a:sym typeface="Helvetica Neue"/>
              </a:rPr>
              <a:t>Task 5: Housing Strategy &amp; Implementation Roadmap</a:t>
            </a: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rgbClr val="5E5E5E"/>
              </a:solidFill>
              <a:sym typeface="Helvetica Neue"/>
            </a:endParaRP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806632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56B390-67FB-8443-E2E5-4FB6659FA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29035" b="29451"/>
          <a:stretch/>
        </p:blipFill>
        <p:spPr>
          <a:xfrm>
            <a:off x="0" y="5523716"/>
            <a:ext cx="12192000" cy="1407695"/>
          </a:xfrm>
          <a:prstGeom prst="rect">
            <a:avLst/>
          </a:prstGeom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C4D32C-E837-2DAC-C21D-D5D1B08FB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64" y="5758493"/>
            <a:ext cx="1427260" cy="938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C5CFE6-F886-FD3E-811A-DB0B3C598375}"/>
              </a:ext>
            </a:extLst>
          </p:cNvPr>
          <p:cNvSpPr txBox="1"/>
          <p:nvPr/>
        </p:nvSpPr>
        <p:spPr>
          <a:xfrm>
            <a:off x="1909483" y="6108914"/>
            <a:ext cx="9466730" cy="559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  <a:sym typeface="Helvetica Neue"/>
              </a:rPr>
              <a:t>Housing Study</a:t>
            </a:r>
          </a:p>
        </p:txBody>
      </p:sp>
      <p:pic>
        <p:nvPicPr>
          <p:cNvPr id="5" name="Picture 4" descr="A screen shot of a building&#10;&#10;Description automatically generated">
            <a:extLst>
              <a:ext uri="{FF2B5EF4-FFF2-40B4-BE49-F238E27FC236}">
                <a16:creationId xmlns:a16="http://schemas.microsoft.com/office/drawing/2014/main" id="{F83ACBFE-B761-CC8E-AF22-6C1AF3573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64" y="263370"/>
            <a:ext cx="4513673" cy="5260346"/>
          </a:xfrm>
          <a:prstGeom prst="rect">
            <a:avLst/>
          </a:prstGeom>
        </p:spPr>
      </p:pic>
      <p:pic>
        <p:nvPicPr>
          <p:cNvPr id="7" name="Picture 6" descr="A green and white timeline&#10;&#10;Description automatically generated">
            <a:extLst>
              <a:ext uri="{FF2B5EF4-FFF2-40B4-BE49-F238E27FC236}">
                <a16:creationId xmlns:a16="http://schemas.microsoft.com/office/drawing/2014/main" id="{03D30124-B011-B3CC-E754-C4643561BA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601" y="87407"/>
            <a:ext cx="6274612" cy="575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3855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E92419-26C2-0CA0-53A9-2579CD7C7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7178"/>
            <a:ext cx="12192000" cy="3390822"/>
          </a:xfrm>
          <a:prstGeom prst="rect">
            <a:avLst/>
          </a:prstGeom>
          <a:ln>
            <a:noFill/>
          </a:ln>
        </p:spPr>
      </p:pic>
      <p:sp>
        <p:nvSpPr>
          <p:cNvPr id="152" name="Transylvania County"/>
          <p:cNvSpPr txBox="1">
            <a:spLocks noGrp="1"/>
          </p:cNvSpPr>
          <p:nvPr>
            <p:ph type="ctrTitle"/>
          </p:nvPr>
        </p:nvSpPr>
        <p:spPr>
          <a:xfrm>
            <a:off x="374647" y="2753225"/>
            <a:ext cx="10985502" cy="95250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>
                <a:solidFill>
                  <a:srgbClr val="003E38"/>
                </a:solidFill>
                <a:latin typeface="Avenir Next LT Pro Demi" panose="020B0704020202020204" pitchFamily="34" charset="0"/>
              </a:rPr>
              <a:t>Informational &amp; Discussion Items</a:t>
            </a:r>
            <a:endParaRPr dirty="0">
              <a:solidFill>
                <a:srgbClr val="003E38"/>
              </a:solidFill>
              <a:latin typeface="Avenir Next LT Pro Demi" panose="020B07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25D406-976B-A9F6-0321-5D04CA0E2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47" y="4383681"/>
            <a:ext cx="3048321" cy="20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8500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ocument with text on it&#10;&#10;Description automatically generated">
            <a:extLst>
              <a:ext uri="{FF2B5EF4-FFF2-40B4-BE49-F238E27FC236}">
                <a16:creationId xmlns:a16="http://schemas.microsoft.com/office/drawing/2014/main" id="{B1C419C0-B334-C712-2501-E218762A7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11" y="290953"/>
            <a:ext cx="5280213" cy="59029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D8F4BC-1F7E-EDD0-2029-CCC90C841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64" y="5758493"/>
            <a:ext cx="1427260" cy="938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42913A-BACB-FC4D-FB6B-E57FE3DA041E}"/>
              </a:ext>
            </a:extLst>
          </p:cNvPr>
          <p:cNvSpPr txBox="1"/>
          <p:nvPr/>
        </p:nvSpPr>
        <p:spPr>
          <a:xfrm>
            <a:off x="1909483" y="6137508"/>
            <a:ext cx="9466730" cy="559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1219169" hangingPunct="0"/>
            <a:r>
              <a:rPr lang="en-US" sz="3300" kern="0" dirty="0">
                <a:solidFill>
                  <a:srgbClr val="5E5E5E"/>
                </a:solidFill>
                <a:latin typeface="Helvetica Neue"/>
                <a:sym typeface="Helvetica Neue"/>
              </a:rPr>
              <a:t>Informational &amp; Discussion Items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F12A75-A3E4-0623-3B1E-147541BF86A6}"/>
              </a:ext>
            </a:extLst>
          </p:cNvPr>
          <p:cNvSpPr txBox="1"/>
          <p:nvPr/>
        </p:nvSpPr>
        <p:spPr>
          <a:xfrm>
            <a:off x="1680176" y="581948"/>
            <a:ext cx="9925344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 defTabSz="1219169" hangingPunct="0">
              <a:buAutoNum type="alphaUcPeriod"/>
            </a:pPr>
            <a:r>
              <a:rPr lang="en-US" sz="2400" b="1" kern="0" dirty="0">
                <a:solidFill>
                  <a:srgbClr val="5E5E5E"/>
                </a:solidFill>
                <a:latin typeface="Avenir Next LT Pro" panose="020B0504020202020204" pitchFamily="34" charset="0"/>
                <a:sym typeface="Helvetica Neue"/>
              </a:rPr>
              <a:t>Annual Report</a:t>
            </a:r>
            <a:endParaRPr lang="en-US" sz="2400" kern="0" dirty="0">
              <a:solidFill>
                <a:srgbClr val="5E5E5E"/>
              </a:solidFill>
              <a:latin typeface="Avenir Next LT Pro" panose="020B0504020202020204" pitchFamily="34" charset="0"/>
              <a:sym typeface="Helvetica Neue"/>
            </a:endParaRPr>
          </a:p>
          <a:p>
            <a:pPr defTabSz="1219169" hangingPunct="0"/>
            <a:endParaRPr lang="en-US" sz="2400" b="1" kern="0" dirty="0">
              <a:solidFill>
                <a:srgbClr val="5E5E5E"/>
              </a:solidFill>
              <a:latin typeface="Avenir Next LT Pro" panose="020B0504020202020204" pitchFamily="34" charset="0"/>
              <a:sym typeface="Helvetica Neue"/>
            </a:endParaRPr>
          </a:p>
          <a:p>
            <a:pPr defTabSz="1219169" hangingPunct="0"/>
            <a:r>
              <a:rPr lang="en-US" sz="2400" kern="0" dirty="0">
                <a:solidFill>
                  <a:srgbClr val="5E5E5E"/>
                </a:solidFill>
                <a:latin typeface="Avenir Next LT Pro" panose="020B0504020202020204" pitchFamily="34" charset="0"/>
                <a:sym typeface="Helvetica Neue"/>
              </a:rPr>
              <a:t>	</a:t>
            </a:r>
          </a:p>
          <a:p>
            <a:pPr defTabSz="1219169" hangingPunct="0"/>
            <a:endParaRPr lang="en-US" sz="2400" kern="0" dirty="0">
              <a:solidFill>
                <a:srgbClr val="5E5E5E"/>
              </a:solidFill>
              <a:latin typeface="Avenir Next LT Pro" panose="020B05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00067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E92419-26C2-0CA0-53A9-2579CD7C7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7178"/>
            <a:ext cx="12192000" cy="3390822"/>
          </a:xfrm>
          <a:prstGeom prst="rect">
            <a:avLst/>
          </a:prstGeom>
          <a:ln>
            <a:noFill/>
          </a:ln>
        </p:spPr>
      </p:pic>
      <p:sp>
        <p:nvSpPr>
          <p:cNvPr id="152" name="Transylvania County"/>
          <p:cNvSpPr txBox="1">
            <a:spLocks noGrp="1"/>
          </p:cNvSpPr>
          <p:nvPr>
            <p:ph type="ctrTitle"/>
          </p:nvPr>
        </p:nvSpPr>
        <p:spPr>
          <a:xfrm>
            <a:off x="374647" y="2753225"/>
            <a:ext cx="10985502" cy="95250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>
                <a:solidFill>
                  <a:srgbClr val="003E38"/>
                </a:solidFill>
                <a:latin typeface="Avenir Next LT Pro Demi" panose="020B0704020202020204" pitchFamily="34" charset="0"/>
              </a:rPr>
              <a:t>B. Comprehensive Plan</a:t>
            </a:r>
            <a:endParaRPr dirty="0">
              <a:solidFill>
                <a:srgbClr val="003E38"/>
              </a:solidFill>
              <a:latin typeface="Avenir Next LT Pro Demi" panose="020B07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25D406-976B-A9F6-0321-5D04CA0E2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47" y="4383681"/>
            <a:ext cx="3048321" cy="20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7336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F22E1C-062B-81AA-9546-7D57C2397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64" y="5758493"/>
            <a:ext cx="1427260" cy="938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6753AC-8179-FE5C-A298-953B794A99E5}"/>
              </a:ext>
            </a:extLst>
          </p:cNvPr>
          <p:cNvSpPr txBox="1"/>
          <p:nvPr/>
        </p:nvSpPr>
        <p:spPr>
          <a:xfrm>
            <a:off x="1874314" y="6137509"/>
            <a:ext cx="9466730" cy="559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1219169" hangingPunct="0"/>
            <a:r>
              <a:rPr lang="en-US" sz="3300" kern="0" dirty="0">
                <a:solidFill>
                  <a:srgbClr val="5E5E5E"/>
                </a:solidFill>
                <a:latin typeface="Helvetica Neue"/>
                <a:sym typeface="Helvetica Neue"/>
              </a:rPr>
              <a:t>Transylvania County Planning Board</a:t>
            </a:r>
          </a:p>
        </p:txBody>
      </p:sp>
      <p:pic>
        <p:nvPicPr>
          <p:cNvPr id="8" name="Picture 7" descr="A document with text and a note&#10;&#10;Description automatically generated with medium confidence">
            <a:extLst>
              <a:ext uri="{FF2B5EF4-FFF2-40B4-BE49-F238E27FC236}">
                <a16:creationId xmlns:a16="http://schemas.microsoft.com/office/drawing/2014/main" id="{B43A0C01-A89C-8A40-5CD2-BC9803074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04" y="328180"/>
            <a:ext cx="5053768" cy="568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43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8F4BC-1F7E-EDD0-2029-CCC90C841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64" y="5758493"/>
            <a:ext cx="1427260" cy="938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42913A-BACB-FC4D-FB6B-E57FE3DA041E}"/>
              </a:ext>
            </a:extLst>
          </p:cNvPr>
          <p:cNvSpPr txBox="1"/>
          <p:nvPr/>
        </p:nvSpPr>
        <p:spPr>
          <a:xfrm>
            <a:off x="1909483" y="6137508"/>
            <a:ext cx="9466730" cy="559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kern="0" dirty="0">
                <a:solidFill>
                  <a:srgbClr val="5E5E5E"/>
                </a:solidFill>
                <a:latin typeface="Helvetica Neue"/>
                <a:sym typeface="Helvetica Neue"/>
              </a:rPr>
              <a:t>Comprehensive Plan: Outreach</a:t>
            </a:r>
            <a:endParaRPr kumimoji="0" lang="en-US" sz="3300" b="0" i="0" u="none" strike="noStrike" kern="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  <a:ea typeface="+mn-ea"/>
              <a:cs typeface="+mn-cs"/>
              <a:sym typeface="Helvetica Neue"/>
            </a:endParaRPr>
          </a:p>
        </p:txBody>
      </p:sp>
      <p:pic>
        <p:nvPicPr>
          <p:cNvPr id="2" name="Picture 1" descr="A screenshot of a project&#10;&#10;Description automatically generated">
            <a:extLst>
              <a:ext uri="{FF2B5EF4-FFF2-40B4-BE49-F238E27FC236}">
                <a16:creationId xmlns:a16="http://schemas.microsoft.com/office/drawing/2014/main" id="{8530A7C7-BD58-07BD-1568-9A2EFC72D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520" y="0"/>
            <a:ext cx="8850516" cy="626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19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8F4BC-1F7E-EDD0-2029-CCC90C841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64" y="5758493"/>
            <a:ext cx="1427260" cy="938143"/>
          </a:xfrm>
          <a:prstGeom prst="rect">
            <a:avLst/>
          </a:prstGeom>
        </p:spPr>
      </p:pic>
      <p:pic>
        <p:nvPicPr>
          <p:cNvPr id="5" name="Picture 4" descr="A poster with text and mountains in the background&#10;&#10;Description automatically generated">
            <a:extLst>
              <a:ext uri="{FF2B5EF4-FFF2-40B4-BE49-F238E27FC236}">
                <a16:creationId xmlns:a16="http://schemas.microsoft.com/office/drawing/2014/main" id="{036F6B1A-8704-6491-FDE8-303AD8A76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80" y="202345"/>
            <a:ext cx="5016840" cy="649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90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8F4BC-1F7E-EDD0-2029-CCC90C841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64" y="5758493"/>
            <a:ext cx="1427260" cy="938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42913A-BACB-FC4D-FB6B-E57FE3DA041E}"/>
              </a:ext>
            </a:extLst>
          </p:cNvPr>
          <p:cNvSpPr txBox="1"/>
          <p:nvPr/>
        </p:nvSpPr>
        <p:spPr>
          <a:xfrm>
            <a:off x="1909483" y="6137508"/>
            <a:ext cx="9466730" cy="559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kern="0" dirty="0">
                <a:solidFill>
                  <a:srgbClr val="5E5E5E"/>
                </a:solidFill>
                <a:latin typeface="Helvetica Neue"/>
                <a:sym typeface="Helvetica Neue"/>
              </a:rPr>
              <a:t>Comprehensive Plan: Outreach</a:t>
            </a:r>
            <a:endParaRPr kumimoji="0" lang="en-US" sz="3300" b="0" i="0" u="none" strike="noStrike" kern="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  <a:ea typeface="+mn-ea"/>
              <a:cs typeface="+mn-cs"/>
              <a:sym typeface="Helvetica Neue"/>
            </a:endParaRPr>
          </a:p>
        </p:txBody>
      </p:sp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6F3B3FCE-5502-C835-897E-637993D3F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2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10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8F4BC-1F7E-EDD0-2029-CCC90C841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64" y="5758493"/>
            <a:ext cx="1427260" cy="938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42913A-BACB-FC4D-FB6B-E57FE3DA041E}"/>
              </a:ext>
            </a:extLst>
          </p:cNvPr>
          <p:cNvSpPr txBox="1"/>
          <p:nvPr/>
        </p:nvSpPr>
        <p:spPr>
          <a:xfrm>
            <a:off x="1909483" y="6137508"/>
            <a:ext cx="9466730" cy="559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kern="0" dirty="0">
                <a:solidFill>
                  <a:srgbClr val="5E5E5E"/>
                </a:solidFill>
                <a:latin typeface="Helvetica Neue"/>
                <a:sym typeface="Helvetica Neue"/>
              </a:rPr>
              <a:t>Comprehensive Plan: Outreach</a:t>
            </a:r>
            <a:endParaRPr kumimoji="0" lang="en-US" sz="3300" b="0" i="0" u="none" strike="noStrike" kern="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  <a:ea typeface="+mn-ea"/>
              <a:cs typeface="+mn-cs"/>
              <a:sym typeface="Helvetica Neue"/>
            </a:endParaRPr>
          </a:p>
        </p:txBody>
      </p:sp>
      <p:pic>
        <p:nvPicPr>
          <p:cNvPr id="6" name="Picture 5" descr="A page of a project schedule&#10;&#10;Description automatically generated">
            <a:extLst>
              <a:ext uri="{FF2B5EF4-FFF2-40B4-BE49-F238E27FC236}">
                <a16:creationId xmlns:a16="http://schemas.microsoft.com/office/drawing/2014/main" id="{003C22DA-8690-6B16-A392-DF872712F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749" y="0"/>
            <a:ext cx="5150502" cy="61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4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E92419-26C2-0CA0-53A9-2579CD7C7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7178"/>
            <a:ext cx="12192000" cy="3390822"/>
          </a:xfrm>
          <a:prstGeom prst="rect">
            <a:avLst/>
          </a:prstGeom>
          <a:ln>
            <a:noFill/>
          </a:ln>
        </p:spPr>
      </p:pic>
      <p:sp>
        <p:nvSpPr>
          <p:cNvPr id="152" name="Transylvania County"/>
          <p:cNvSpPr txBox="1">
            <a:spLocks noGrp="1"/>
          </p:cNvSpPr>
          <p:nvPr>
            <p:ph type="ctrTitle"/>
          </p:nvPr>
        </p:nvSpPr>
        <p:spPr>
          <a:xfrm>
            <a:off x="374647" y="2753225"/>
            <a:ext cx="10985502" cy="95250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>
                <a:solidFill>
                  <a:srgbClr val="003E38"/>
                </a:solidFill>
                <a:latin typeface="Avenir Next LT Pro Demi" panose="020B0704020202020204" pitchFamily="34" charset="0"/>
              </a:rPr>
              <a:t>Public Comment</a:t>
            </a:r>
            <a:endParaRPr dirty="0">
              <a:solidFill>
                <a:srgbClr val="003E38"/>
              </a:solidFill>
              <a:latin typeface="Avenir Next LT Pro Demi" panose="020B07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25D406-976B-A9F6-0321-5D04CA0E2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47" y="4383681"/>
            <a:ext cx="3048321" cy="20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9709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E92419-26C2-0CA0-53A9-2579CD7C7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7178"/>
            <a:ext cx="12192000" cy="3390822"/>
          </a:xfrm>
          <a:prstGeom prst="rect">
            <a:avLst/>
          </a:prstGeom>
          <a:ln>
            <a:noFill/>
          </a:ln>
        </p:spPr>
      </p:pic>
      <p:sp>
        <p:nvSpPr>
          <p:cNvPr id="152" name="Transylvania County"/>
          <p:cNvSpPr txBox="1">
            <a:spLocks noGrp="1"/>
          </p:cNvSpPr>
          <p:nvPr>
            <p:ph type="ctrTitle"/>
          </p:nvPr>
        </p:nvSpPr>
        <p:spPr>
          <a:xfrm>
            <a:off x="374647" y="2753225"/>
            <a:ext cx="10985502" cy="95250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>
                <a:solidFill>
                  <a:srgbClr val="003E38"/>
                </a:solidFill>
                <a:latin typeface="Avenir Next LT Pro Demi" panose="020B0704020202020204" pitchFamily="34" charset="0"/>
              </a:rPr>
              <a:t>Board Members’ Comments</a:t>
            </a:r>
            <a:endParaRPr dirty="0">
              <a:solidFill>
                <a:srgbClr val="003E38"/>
              </a:solidFill>
              <a:latin typeface="Avenir Next LT Pro Demi" panose="020B07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25D406-976B-A9F6-0321-5D04CA0E2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47" y="4383681"/>
            <a:ext cx="3048321" cy="20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248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E92419-26C2-0CA0-53A9-2579CD7C7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467178"/>
            <a:ext cx="12192000" cy="3390822"/>
          </a:xfrm>
          <a:prstGeom prst="rect">
            <a:avLst/>
          </a:prstGeom>
          <a:ln>
            <a:noFill/>
          </a:ln>
        </p:spPr>
      </p:pic>
      <p:sp>
        <p:nvSpPr>
          <p:cNvPr id="152" name="Transylvania County"/>
          <p:cNvSpPr txBox="1">
            <a:spLocks noGrp="1"/>
          </p:cNvSpPr>
          <p:nvPr>
            <p:ph type="ctrTitle"/>
          </p:nvPr>
        </p:nvSpPr>
        <p:spPr>
          <a:xfrm>
            <a:off x="374647" y="2753225"/>
            <a:ext cx="10985502" cy="95250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>
                <a:solidFill>
                  <a:srgbClr val="003E38"/>
                </a:solidFill>
                <a:latin typeface="Avenir Next LT Pro Demi" panose="020B0704020202020204" pitchFamily="34" charset="0"/>
              </a:rPr>
              <a:t>Adjournment</a:t>
            </a:r>
            <a:endParaRPr dirty="0">
              <a:solidFill>
                <a:srgbClr val="003E38"/>
              </a:solidFill>
              <a:latin typeface="Avenir Next LT Pro Demi" panose="020B07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25D406-976B-A9F6-0321-5D04CA0E2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47" y="4383681"/>
            <a:ext cx="3048321" cy="20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0160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E92419-26C2-0CA0-53A9-2579CD7C7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7178"/>
            <a:ext cx="12192000" cy="3390822"/>
          </a:xfrm>
          <a:prstGeom prst="rect">
            <a:avLst/>
          </a:prstGeom>
          <a:ln>
            <a:noFill/>
          </a:ln>
        </p:spPr>
      </p:pic>
      <p:sp>
        <p:nvSpPr>
          <p:cNvPr id="152" name="Transylvania County"/>
          <p:cNvSpPr txBox="1">
            <a:spLocks noGrp="1"/>
          </p:cNvSpPr>
          <p:nvPr>
            <p:ph type="ctrTitle"/>
          </p:nvPr>
        </p:nvSpPr>
        <p:spPr>
          <a:xfrm>
            <a:off x="374647" y="2753225"/>
            <a:ext cx="10985502" cy="95250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>
                <a:solidFill>
                  <a:srgbClr val="003E38"/>
                </a:solidFill>
                <a:latin typeface="Avenir Next LT Pro Demi" panose="020B0704020202020204" pitchFamily="34" charset="0"/>
              </a:rPr>
              <a:t>Public Comment</a:t>
            </a:r>
            <a:endParaRPr dirty="0">
              <a:solidFill>
                <a:srgbClr val="003E38"/>
              </a:solidFill>
              <a:latin typeface="Avenir Next LT Pro Demi" panose="020B07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25D406-976B-A9F6-0321-5D04CA0E2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47" y="4383681"/>
            <a:ext cx="3048321" cy="20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7542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E92419-26C2-0CA0-53A9-2579CD7C7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7178"/>
            <a:ext cx="12192000" cy="3390822"/>
          </a:xfrm>
          <a:prstGeom prst="rect">
            <a:avLst/>
          </a:prstGeom>
          <a:ln>
            <a:noFill/>
          </a:ln>
        </p:spPr>
      </p:pic>
      <p:sp>
        <p:nvSpPr>
          <p:cNvPr id="152" name="Transylvania County"/>
          <p:cNvSpPr txBox="1">
            <a:spLocks noGrp="1"/>
          </p:cNvSpPr>
          <p:nvPr>
            <p:ph type="ctrTitle"/>
          </p:nvPr>
        </p:nvSpPr>
        <p:spPr>
          <a:xfrm>
            <a:off x="374647" y="2753225"/>
            <a:ext cx="10985502" cy="95250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003E38"/>
                </a:solidFill>
                <a:latin typeface="Avenir Next LT Pro Demi" panose="020B0704020202020204" pitchFamily="34" charset="0"/>
              </a:rPr>
              <a:t>Agenda Modifications</a:t>
            </a:r>
            <a:endParaRPr dirty="0">
              <a:solidFill>
                <a:srgbClr val="003E38"/>
              </a:solidFill>
              <a:latin typeface="Avenir Next LT Pro Demi" panose="020B07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25D406-976B-A9F6-0321-5D04CA0E2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47" y="4383681"/>
            <a:ext cx="3048321" cy="20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483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E92419-26C2-0CA0-53A9-2579CD7C7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7178"/>
            <a:ext cx="12192000" cy="3390822"/>
          </a:xfrm>
          <a:prstGeom prst="rect">
            <a:avLst/>
          </a:prstGeom>
          <a:ln>
            <a:noFill/>
          </a:ln>
        </p:spPr>
      </p:pic>
      <p:sp>
        <p:nvSpPr>
          <p:cNvPr id="152" name="Transylvania County"/>
          <p:cNvSpPr txBox="1">
            <a:spLocks noGrp="1"/>
          </p:cNvSpPr>
          <p:nvPr>
            <p:ph type="ctrTitle"/>
          </p:nvPr>
        </p:nvSpPr>
        <p:spPr>
          <a:xfrm>
            <a:off x="374647" y="2753225"/>
            <a:ext cx="10985502" cy="95250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003E38"/>
                </a:solidFill>
                <a:latin typeface="Avenir Next LT Pro Demi" panose="020B0704020202020204" pitchFamily="34" charset="0"/>
              </a:rPr>
              <a:t>Consent Agenda</a:t>
            </a:r>
            <a:endParaRPr dirty="0">
              <a:solidFill>
                <a:srgbClr val="003E38"/>
              </a:solidFill>
              <a:latin typeface="Avenir Next LT Pro Demi" panose="020B07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25D406-976B-A9F6-0321-5D04CA0E2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47" y="4383681"/>
            <a:ext cx="3048321" cy="20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6756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8F4BC-1F7E-EDD0-2029-CCC90C841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64" y="5758493"/>
            <a:ext cx="1427260" cy="938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42913A-BACB-FC4D-FB6B-E57FE3DA041E}"/>
              </a:ext>
            </a:extLst>
          </p:cNvPr>
          <p:cNvSpPr txBox="1"/>
          <p:nvPr/>
        </p:nvSpPr>
        <p:spPr>
          <a:xfrm>
            <a:off x="1909483" y="6137508"/>
            <a:ext cx="9466730" cy="559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1219169" hangingPunct="0"/>
            <a:r>
              <a:rPr lang="en-US" sz="3300" kern="0" dirty="0">
                <a:solidFill>
                  <a:srgbClr val="5E5E5E"/>
                </a:solidFill>
                <a:latin typeface="Helvetica Neue"/>
                <a:sym typeface="Helvetica Neue"/>
              </a:rPr>
              <a:t>Consent Agenda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F12A75-A3E4-0623-3B1E-147541BF86A6}"/>
              </a:ext>
            </a:extLst>
          </p:cNvPr>
          <p:cNvSpPr txBox="1"/>
          <p:nvPr/>
        </p:nvSpPr>
        <p:spPr>
          <a:xfrm>
            <a:off x="1721224" y="1698229"/>
            <a:ext cx="9925344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219169" hangingPunct="0"/>
            <a:r>
              <a:rPr lang="en-US" sz="2400" b="1" kern="0" dirty="0">
                <a:solidFill>
                  <a:srgbClr val="5E5E5E"/>
                </a:solidFill>
                <a:latin typeface="Avenir Next LT Pro" panose="020B0504020202020204" pitchFamily="34" charset="0"/>
                <a:sym typeface="Helvetica Neue"/>
              </a:rPr>
              <a:t>Minutes</a:t>
            </a:r>
          </a:p>
          <a:p>
            <a:pPr marL="342900" indent="-342900" defTabSz="1219169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5E5E5E"/>
                </a:solidFill>
                <a:latin typeface="Avenir Next LT Pro" panose="020B0504020202020204" pitchFamily="34" charset="0"/>
                <a:sym typeface="Helvetica Neue"/>
              </a:rPr>
              <a:t>March 21, 2024</a:t>
            </a:r>
          </a:p>
          <a:p>
            <a:pPr defTabSz="1219169" hangingPunct="0"/>
            <a:endParaRPr lang="en-US" sz="2400" kern="0" dirty="0">
              <a:solidFill>
                <a:srgbClr val="5E5E5E"/>
              </a:solidFill>
              <a:latin typeface="Avenir Next LT Pro" panose="020B0504020202020204" pitchFamily="34" charset="0"/>
              <a:sym typeface="Helvetica Neue"/>
            </a:endParaRPr>
          </a:p>
          <a:p>
            <a:pPr defTabSz="1219169" hangingPunct="0"/>
            <a:r>
              <a:rPr lang="en-US" sz="2400" kern="0" dirty="0">
                <a:solidFill>
                  <a:srgbClr val="5E5E5E"/>
                </a:solidFill>
                <a:latin typeface="Avenir Next LT Pro" panose="020B0504020202020204" pitchFamily="34" charset="0"/>
                <a:sym typeface="Helvetica Neue"/>
              </a:rPr>
              <a:t>	</a:t>
            </a:r>
          </a:p>
          <a:p>
            <a:pPr defTabSz="1219169" hangingPunct="0"/>
            <a:endParaRPr lang="en-US" sz="2400" kern="0" dirty="0">
              <a:solidFill>
                <a:srgbClr val="5E5E5E"/>
              </a:solidFill>
              <a:latin typeface="Avenir Next LT Pro" panose="020B0504020202020204" pitchFamily="34" charset="0"/>
              <a:sym typeface="Helvetica Neue"/>
            </a:endParaRPr>
          </a:p>
        </p:txBody>
      </p:sp>
      <p:pic>
        <p:nvPicPr>
          <p:cNvPr id="6" name="Picture 5" descr="A document with text and a letter&#10;&#10;Description automatically generated with medium confidence">
            <a:extLst>
              <a:ext uri="{FF2B5EF4-FFF2-40B4-BE49-F238E27FC236}">
                <a16:creationId xmlns:a16="http://schemas.microsoft.com/office/drawing/2014/main" id="{B44BFAA5-EED8-0B2C-8121-26729E20A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19" y="0"/>
            <a:ext cx="5286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06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8F4BC-1F7E-EDD0-2029-CCC90C841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64" y="5758493"/>
            <a:ext cx="1427260" cy="938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42913A-BACB-FC4D-FB6B-E57FE3DA041E}"/>
              </a:ext>
            </a:extLst>
          </p:cNvPr>
          <p:cNvSpPr txBox="1"/>
          <p:nvPr/>
        </p:nvSpPr>
        <p:spPr>
          <a:xfrm>
            <a:off x="1909483" y="6137508"/>
            <a:ext cx="9466730" cy="559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1219169" hangingPunct="0"/>
            <a:r>
              <a:rPr lang="en-US" sz="3300" kern="0" dirty="0">
                <a:solidFill>
                  <a:srgbClr val="5E5E5E"/>
                </a:solidFill>
                <a:latin typeface="Helvetica Neue"/>
                <a:sym typeface="Helvetica Neue"/>
              </a:rPr>
              <a:t>Consent Agenda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F12A75-A3E4-0623-3B1E-147541BF86A6}"/>
              </a:ext>
            </a:extLst>
          </p:cNvPr>
          <p:cNvSpPr txBox="1"/>
          <p:nvPr/>
        </p:nvSpPr>
        <p:spPr>
          <a:xfrm>
            <a:off x="1574468" y="851563"/>
            <a:ext cx="9925344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219169" hangingPunct="0"/>
            <a:r>
              <a:rPr lang="en-US" sz="2400" b="1" kern="0" dirty="0">
                <a:solidFill>
                  <a:srgbClr val="5E5E5E"/>
                </a:solidFill>
                <a:latin typeface="Avenir Next LT Pro" panose="020B0504020202020204" pitchFamily="34" charset="0"/>
                <a:sym typeface="Helvetica Neue"/>
              </a:rPr>
              <a:t>Subdivision Approval &amp; Update</a:t>
            </a:r>
          </a:p>
          <a:p>
            <a:pPr defTabSz="1219169" hangingPunct="0"/>
            <a:r>
              <a:rPr lang="en-US" sz="2400" kern="0" dirty="0">
                <a:solidFill>
                  <a:srgbClr val="5E5E5E"/>
                </a:solidFill>
                <a:latin typeface="Avenir Next LT Pro" panose="020B0504020202020204" pitchFamily="34" charset="0"/>
                <a:sym typeface="Helvetica Neue"/>
              </a:rPr>
              <a:t>	</a:t>
            </a:r>
          </a:p>
          <a:p>
            <a:pPr defTabSz="1219169" hangingPunct="0"/>
            <a:endParaRPr lang="en-US" sz="2400" kern="0" dirty="0">
              <a:solidFill>
                <a:srgbClr val="5E5E5E"/>
              </a:solidFill>
              <a:latin typeface="Avenir Next LT Pro" panose="020B0504020202020204" pitchFamily="34" charset="0"/>
              <a:sym typeface="Helvetica Neue"/>
            </a:endParaRPr>
          </a:p>
        </p:txBody>
      </p:sp>
      <p:pic>
        <p:nvPicPr>
          <p:cNvPr id="7" name="Picture 6" descr="A graph of the months of the year&#10;&#10;Description automatically generated">
            <a:extLst>
              <a:ext uri="{FF2B5EF4-FFF2-40B4-BE49-F238E27FC236}">
                <a16:creationId xmlns:a16="http://schemas.microsoft.com/office/drawing/2014/main" id="{3709675C-1126-669D-4C42-E382C7A78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258" y="1385602"/>
            <a:ext cx="6687483" cy="40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4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8F4BC-1F7E-EDD0-2029-CCC90C841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64" y="5758493"/>
            <a:ext cx="1427260" cy="938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42913A-BACB-FC4D-FB6B-E57FE3DA041E}"/>
              </a:ext>
            </a:extLst>
          </p:cNvPr>
          <p:cNvSpPr txBox="1"/>
          <p:nvPr/>
        </p:nvSpPr>
        <p:spPr>
          <a:xfrm>
            <a:off x="1909483" y="6137508"/>
            <a:ext cx="9466730" cy="559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1219169" hangingPunct="0"/>
            <a:r>
              <a:rPr lang="en-US" sz="3300" kern="0" dirty="0">
                <a:solidFill>
                  <a:srgbClr val="5E5E5E"/>
                </a:solidFill>
                <a:latin typeface="Helvetica Neue"/>
                <a:sym typeface="Helvetica Neue"/>
              </a:rPr>
              <a:t>Consent Agenda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F12A75-A3E4-0623-3B1E-147541BF86A6}"/>
              </a:ext>
            </a:extLst>
          </p:cNvPr>
          <p:cNvSpPr txBox="1"/>
          <p:nvPr/>
        </p:nvSpPr>
        <p:spPr>
          <a:xfrm>
            <a:off x="1721224" y="161364"/>
            <a:ext cx="9925344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219169" hangingPunct="0"/>
            <a:r>
              <a:rPr lang="en-US" sz="2400" b="1" kern="0" dirty="0">
                <a:solidFill>
                  <a:srgbClr val="5E5E5E"/>
                </a:solidFill>
                <a:latin typeface="Avenir Next LT Pro" panose="020B0504020202020204" pitchFamily="34" charset="0"/>
                <a:sym typeface="Helvetica Neue"/>
              </a:rPr>
              <a:t>Transportation Update</a:t>
            </a:r>
          </a:p>
          <a:p>
            <a:pPr defTabSz="1219169" hangingPunct="0"/>
            <a:r>
              <a:rPr lang="en-US" sz="2400" kern="0" dirty="0">
                <a:solidFill>
                  <a:srgbClr val="5E5E5E"/>
                </a:solidFill>
                <a:latin typeface="Avenir Next LT Pro" panose="020B0504020202020204" pitchFamily="34" charset="0"/>
                <a:sym typeface="Helvetica Neue"/>
              </a:rPr>
              <a:t>	</a:t>
            </a:r>
          </a:p>
          <a:p>
            <a:pPr defTabSz="1219169" hangingPunct="0"/>
            <a:endParaRPr lang="en-US" sz="2400" kern="0" dirty="0">
              <a:solidFill>
                <a:srgbClr val="5E5E5E"/>
              </a:solidFill>
              <a:latin typeface="Avenir Next LT Pro" panose="020B0504020202020204" pitchFamily="34" charset="0"/>
              <a:sym typeface="Helvetica Neue"/>
            </a:endParaRPr>
          </a:p>
        </p:txBody>
      </p:sp>
      <p:pic>
        <p:nvPicPr>
          <p:cNvPr id="10" name="Picture 9" descr="A screen shot of a graph&#10;&#10;Description automatically generated">
            <a:extLst>
              <a:ext uri="{FF2B5EF4-FFF2-40B4-BE49-F238E27FC236}">
                <a16:creationId xmlns:a16="http://schemas.microsoft.com/office/drawing/2014/main" id="{D424A55D-5A92-E0A7-E308-96409CDF0B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4" t="12029" r="22812" b="18065"/>
          <a:stretch/>
        </p:blipFill>
        <p:spPr>
          <a:xfrm>
            <a:off x="6096000" y="316681"/>
            <a:ext cx="6410037" cy="4839520"/>
          </a:xfrm>
          <a:prstGeom prst="rect">
            <a:avLst/>
          </a:prstGeom>
        </p:spPr>
      </p:pic>
      <p:pic>
        <p:nvPicPr>
          <p:cNvPr id="12" name="Picture 11" descr="A screenshot of a video game&#10;&#10;Description automatically generated">
            <a:extLst>
              <a:ext uri="{FF2B5EF4-FFF2-40B4-BE49-F238E27FC236}">
                <a16:creationId xmlns:a16="http://schemas.microsoft.com/office/drawing/2014/main" id="{E23C8B06-E1D2-4CBF-AB19-F94F7F4075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2" t="15353" r="27501" b="15152"/>
          <a:stretch/>
        </p:blipFill>
        <p:spPr>
          <a:xfrm>
            <a:off x="80683" y="761528"/>
            <a:ext cx="6015317" cy="519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09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E92419-26C2-0CA0-53A9-2579CD7C7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7178"/>
            <a:ext cx="12192000" cy="3390822"/>
          </a:xfrm>
          <a:prstGeom prst="rect">
            <a:avLst/>
          </a:prstGeom>
          <a:ln>
            <a:noFill/>
          </a:ln>
        </p:spPr>
      </p:pic>
      <p:sp>
        <p:nvSpPr>
          <p:cNvPr id="152" name="Transylvania County"/>
          <p:cNvSpPr txBox="1">
            <a:spLocks noGrp="1"/>
          </p:cNvSpPr>
          <p:nvPr>
            <p:ph type="ctrTitle"/>
          </p:nvPr>
        </p:nvSpPr>
        <p:spPr>
          <a:xfrm>
            <a:off x="374647" y="2753225"/>
            <a:ext cx="10985502" cy="95250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003E38"/>
                </a:solidFill>
                <a:latin typeface="Avenir Next LT Pro Demi" panose="020B0704020202020204" pitchFamily="34" charset="0"/>
              </a:rPr>
              <a:t>Old Business</a:t>
            </a:r>
            <a:endParaRPr dirty="0">
              <a:solidFill>
                <a:srgbClr val="003E38"/>
              </a:solidFill>
              <a:latin typeface="Avenir Next LT Pro Demi" panose="020B07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25D406-976B-A9F6-0321-5D04CA0E2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47" y="4383681"/>
            <a:ext cx="3048321" cy="20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1496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2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42452</TotalTime>
  <Words>149</Words>
  <Application>Microsoft Office PowerPoint</Application>
  <PresentationFormat>Widescreen</PresentationFormat>
  <Paragraphs>49</Paragraphs>
  <Slides>26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Avenir Next LT Pro</vt:lpstr>
      <vt:lpstr>Avenir Next LT Pro Demi</vt:lpstr>
      <vt:lpstr>Calibri</vt:lpstr>
      <vt:lpstr>Calibri Light</vt:lpstr>
      <vt:lpstr>Helvetica Neue</vt:lpstr>
      <vt:lpstr>Helvetica Neue Medium</vt:lpstr>
      <vt:lpstr>Office Theme</vt:lpstr>
      <vt:lpstr>21_BasicWhite</vt:lpstr>
      <vt:lpstr>22_BasicWhite</vt:lpstr>
      <vt:lpstr>Transylvania County</vt:lpstr>
      <vt:lpstr>PowerPoint Presentation</vt:lpstr>
      <vt:lpstr>Public Comment</vt:lpstr>
      <vt:lpstr>Agenda Modifications</vt:lpstr>
      <vt:lpstr>Consent Agenda</vt:lpstr>
      <vt:lpstr>PowerPoint Presentation</vt:lpstr>
      <vt:lpstr>PowerPoint Presentation</vt:lpstr>
      <vt:lpstr>PowerPoint Presentation</vt:lpstr>
      <vt:lpstr>Old Business</vt:lpstr>
      <vt:lpstr>New Business</vt:lpstr>
      <vt:lpstr>A. Transylvania County Housing Study Steering Committee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Informational &amp; Discussion Items</vt:lpstr>
      <vt:lpstr>PowerPoint Presentation</vt:lpstr>
      <vt:lpstr>B. Comprehensive Plan</vt:lpstr>
      <vt:lpstr>PowerPoint Presentation</vt:lpstr>
      <vt:lpstr>PowerPoint Presentation</vt:lpstr>
      <vt:lpstr>PowerPoint Presentation</vt:lpstr>
      <vt:lpstr>PowerPoint Presentation</vt:lpstr>
      <vt:lpstr>Public Comment</vt:lpstr>
      <vt:lpstr>Board Members’ Comments</vt:lpstr>
      <vt:lpstr>Adjournment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Adams</dc:creator>
  <cp:lastModifiedBy>Jeffrey Adams</cp:lastModifiedBy>
  <cp:revision>125</cp:revision>
  <cp:lastPrinted>2023-04-20T16:17:37Z</cp:lastPrinted>
  <dcterms:created xsi:type="dcterms:W3CDTF">2023-03-22T17:40:32Z</dcterms:created>
  <dcterms:modified xsi:type="dcterms:W3CDTF">2024-05-09T21:32:29Z</dcterms:modified>
</cp:coreProperties>
</file>