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68" r:id="rId3"/>
    <p:sldId id="336" r:id="rId4"/>
    <p:sldId id="374" r:id="rId5"/>
    <p:sldId id="380" r:id="rId6"/>
    <p:sldId id="410" r:id="rId7"/>
    <p:sldId id="375" r:id="rId8"/>
    <p:sldId id="411" r:id="rId9"/>
    <p:sldId id="417" r:id="rId10"/>
    <p:sldId id="534" r:id="rId11"/>
    <p:sldId id="535" r:id="rId12"/>
    <p:sldId id="536" r:id="rId13"/>
    <p:sldId id="538" r:id="rId14"/>
    <p:sldId id="537" r:id="rId15"/>
    <p:sldId id="539" r:id="rId16"/>
    <p:sldId id="540" r:id="rId17"/>
    <p:sldId id="541" r:id="rId18"/>
    <p:sldId id="542" r:id="rId19"/>
    <p:sldId id="562" r:id="rId20"/>
    <p:sldId id="433" r:id="rId21"/>
    <p:sldId id="390" r:id="rId22"/>
    <p:sldId id="435" r:id="rId23"/>
    <p:sldId id="439" r:id="rId24"/>
    <p:sldId id="575" r:id="rId25"/>
    <p:sldId id="528" r:id="rId26"/>
    <p:sldId id="532" r:id="rId27"/>
    <p:sldId id="556" r:id="rId28"/>
    <p:sldId id="554" r:id="rId29"/>
    <p:sldId id="555" r:id="rId30"/>
    <p:sldId id="557" r:id="rId31"/>
    <p:sldId id="558" r:id="rId32"/>
    <p:sldId id="559" r:id="rId33"/>
    <p:sldId id="530" r:id="rId34"/>
    <p:sldId id="565" r:id="rId35"/>
    <p:sldId id="543" r:id="rId36"/>
    <p:sldId id="566" r:id="rId37"/>
    <p:sldId id="546" r:id="rId38"/>
    <p:sldId id="545" r:id="rId39"/>
    <p:sldId id="418" r:id="rId40"/>
    <p:sldId id="561" r:id="rId41"/>
    <p:sldId id="446" r:id="rId42"/>
    <p:sldId id="560" r:id="rId43"/>
    <p:sldId id="526" r:id="rId44"/>
    <p:sldId id="552" r:id="rId45"/>
    <p:sldId id="551" r:id="rId46"/>
    <p:sldId id="569" r:id="rId47"/>
    <p:sldId id="571" r:id="rId48"/>
    <p:sldId id="572" r:id="rId49"/>
    <p:sldId id="573" r:id="rId50"/>
    <p:sldId id="570" r:id="rId51"/>
    <p:sldId id="574" r:id="rId52"/>
    <p:sldId id="567" r:id="rId53"/>
    <p:sldId id="568" r:id="rId54"/>
    <p:sldId id="414" r:id="rId55"/>
    <p:sldId id="415" r:id="rId56"/>
    <p:sldId id="416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CC00"/>
    <a:srgbClr val="9900FF"/>
    <a:srgbClr val="66FF33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6620E-E85C-47D1-91AE-4CC1DA5B0DD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365D1-459D-4CF7-B7A9-8FD94C97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4958-50E8-076F-3DED-FD775FA14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104AF-D717-CA4B-EE2E-5E3716517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A026-6761-FFDA-ABFF-54E43F36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F4C37-2763-5493-00C5-C3DF0F74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9D499-36BF-1BEA-2CBD-818FC9F3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5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9880-29C4-FE14-A2AD-0774CD40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CA851-F94E-06DD-6CAA-5CDD2F5F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7219-1E87-E160-0D20-E49AEE2F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97CE-2EC3-8AD8-D97D-BAD811D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56BF-BF55-5F05-4B04-268BE3CC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7C209-2EFF-9D58-DF9D-2B3A1FB16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824CA-9123-6386-9180-79773780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D72F4-5566-47E0-CF36-50E154AB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8F52-95F0-F394-46A6-9E964AB0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9638-6262-BAEC-969D-FEF39ECA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9434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96961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2303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2889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70749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408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833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8097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4B64-5C28-2F8A-1B1A-48537E45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2966-B287-BB0F-22CA-724A0232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56477-6DD3-8BF4-CAE2-AA8713EE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3987-CEA1-DB1B-D055-0CEC3D28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D9B30-A98D-DED1-A3DC-BA3FA482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4316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670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1734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9268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EC362-DDE0-8F03-85B3-55C8BD8A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52A56-73F8-CBD3-5F0C-8F380B18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33B5-3A7C-69C0-5E28-9DBE47BA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0127-C2A8-2E94-49F9-F47AEF3C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15595-ECEB-574A-9C3D-15B0B7266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4EDF-E45C-5593-CC3D-FEC5033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A4638-0D17-53BB-8A82-87DA246D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1E406-FC56-281C-9602-0445193F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8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7838-6789-6579-CF25-261A15D5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E73-A9EB-04FA-D0AE-5877D2064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75EC9-7BED-1E26-498F-6C313851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48CD3-A475-2CE9-99D8-6976730D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80378-F3CA-C54E-4FD7-DC13A22B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1E68-DB17-47AC-D0E1-7140A3E1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148D-6E00-BF55-DDDD-C56563BC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E212-0D7D-EF07-55A4-36DE66807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DE936-4DE5-384E-815C-679CB6B0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33D51-34BF-E6EE-BF77-913E60D40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C5F38-C557-2E1C-F5AD-B896A15D8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95E9B-B4D4-A092-3563-22185225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8DD57-95A3-24B5-10AE-902E3BA8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E66C02-98BE-0FF0-C650-3229CFD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D83C-C0DF-AAB9-F250-61B37C9D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0E4B-3C19-79BC-8518-21219079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E0BA5-2B30-70BA-141F-31CB4D6C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2C9A0-AD37-6BEF-E96F-600A91E7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EC362-DDE0-8F03-85B3-55C8BD8A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52A56-73F8-CBD3-5F0C-8F380B18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33B5-3A7C-69C0-5E28-9DBE47BA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F835-CC3B-5734-6B3C-CA00C1F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3C60-B2B5-AE0F-C486-F10E38E2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BE48F-9E4C-F343-08AD-A5D87F4AE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3674C-9BBD-A656-BD91-88EA0D3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87B97-9984-AE9A-57A7-0137D2E4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BF1C7-A460-FED3-0D4F-FF2FC83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9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D79A-14EA-5254-208E-0CDDB633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B2653-13F2-A9B7-9B6F-74512A977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D5B39-539A-B5A2-7F8F-2C8EE163D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12163-97CF-9466-5083-CDB1CD08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3F444-AB57-B28F-1B4B-4C1E8F57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9BB8-DEF1-FE24-0964-B878FD0A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AB884C-3BA5-4ED8-CFE6-A40E0313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9FA33-9E3F-EC12-3C70-DE4B9244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FDAAC-D32A-FA1A-5666-9B2B4BBC8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77890-05B7-449C-B08D-906940B1B60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6FB8-77CA-8382-177A-25FD581D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96497-FA9A-1C01-4F9D-BBDA2EEA5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7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56624"/>
            <a:ext cx="10985502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venir Next LT Pro Demi" panose="020B0704020202020204" pitchFamily="34" charset="0"/>
              </a:rPr>
              <a:t>Transylvania County</a:t>
            </a:r>
          </a:p>
        </p:txBody>
      </p:sp>
      <p:sp>
        <p:nvSpPr>
          <p:cNvPr id="153" name="Corridor Planning"/>
          <p:cNvSpPr txBox="1">
            <a:spLocks noGrp="1"/>
          </p:cNvSpPr>
          <p:nvPr>
            <p:ph type="subTitle" sz="quarter" idx="1"/>
          </p:nvPr>
        </p:nvSpPr>
        <p:spPr>
          <a:xfrm>
            <a:off x="374648" y="1191126"/>
            <a:ext cx="10985501" cy="952501"/>
          </a:xfrm>
          <a:prstGeom prst="rect">
            <a:avLst/>
          </a:prstGeom>
        </p:spPr>
        <p:txBody>
          <a:bodyPr/>
          <a:lstStyle/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Avenir Next LT Pro Demi" panose="020B0704020202020204" pitchFamily="34" charset="0"/>
              </a:rPr>
              <a:t>Planning Board Meeting | August 2024</a:t>
            </a:r>
            <a:endParaRPr b="0" dirty="0">
              <a:solidFill>
                <a:schemeClr val="bg2">
                  <a:lumMod val="50000"/>
                </a:schemeClr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Proposed Language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03633A1-D9CB-0A7B-B5FE-05EC718D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07" y="1219200"/>
            <a:ext cx="8514146" cy="30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4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Previous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map of a community appearance&#10;&#10;Description automatically generated">
            <a:extLst>
              <a:ext uri="{FF2B5EF4-FFF2-40B4-BE49-F238E27FC236}">
                <a16:creationId xmlns:a16="http://schemas.microsoft.com/office/drawing/2014/main" id="{EED6D251-D7D6-4C00-D5CD-C48A29177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17" y="954806"/>
            <a:ext cx="6795098" cy="51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DF50356A-B4A3-72F4-AB65-B4C8204A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62" y="0"/>
            <a:ext cx="9236797" cy="6137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0275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EA6A4A7-6E77-FFEF-F2EE-629F861E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03" r="327"/>
          <a:stretch/>
        </p:blipFill>
        <p:spPr>
          <a:xfrm>
            <a:off x="418993" y="966794"/>
            <a:ext cx="11642329" cy="5170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85FC4-851A-E0EF-0474-AAD8F9FCEE4B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276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2C3A1B0-896E-6A07-1A5D-DB30677D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79" r="327"/>
          <a:stretch/>
        </p:blipFill>
        <p:spPr>
          <a:xfrm>
            <a:off x="375450" y="999451"/>
            <a:ext cx="11642329" cy="5138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DAF8E-919D-67D7-6BBA-170632B73FF6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677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Goals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9" name="Picture 8" descr="A document with text and a black text&#10;&#10;Description automatically generated">
            <a:extLst>
              <a:ext uri="{FF2B5EF4-FFF2-40B4-BE49-F238E27FC236}">
                <a16:creationId xmlns:a16="http://schemas.microsoft.com/office/drawing/2014/main" id="{12AED7B2-E10F-7128-354E-8125ABD03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7" y="508881"/>
            <a:ext cx="7098320" cy="53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41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 err="1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ReLaunch</a:t>
            </a:r>
            <a:endParaRPr lang="en-US" sz="2400" b="1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3C1705EC-9A02-EC4C-5E57-057814DAD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00" y="1059211"/>
            <a:ext cx="7494013" cy="2108531"/>
          </a:xfrm>
          <a:prstGeom prst="rect">
            <a:avLst/>
          </a:prstGeom>
        </p:spPr>
      </p:pic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FF164D94-C6F1-CF37-A892-614D31B31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99" y="3337411"/>
            <a:ext cx="8021579" cy="17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Action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03633A1-D9CB-0A7B-B5FE-05EC718D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7" y="2561648"/>
            <a:ext cx="8514146" cy="3018242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9A526ED-8D5A-3D1E-86AF-F8BE06CBD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1219200"/>
            <a:ext cx="8175324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4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Action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10" name="Picture 9" descr="A screenshot of a document&#10;&#10;Description automatically generated">
            <a:extLst>
              <a:ext uri="{FF2B5EF4-FFF2-40B4-BE49-F238E27FC236}">
                <a16:creationId xmlns:a16="http://schemas.microsoft.com/office/drawing/2014/main" id="{F699303E-C720-4D0A-2F4A-9D70BB7DE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6" y="266258"/>
            <a:ext cx="6732950" cy="54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2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New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607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22E1C-062B-81AA-9546-7D57C239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753AC-8179-FE5C-A298-953B794A99E5}"/>
              </a:ext>
            </a:extLst>
          </p:cNvPr>
          <p:cNvSpPr txBox="1"/>
          <p:nvPr/>
        </p:nvSpPr>
        <p:spPr>
          <a:xfrm>
            <a:off x="1874314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Transylvania County Planning Board</a:t>
            </a:r>
          </a:p>
        </p:txBody>
      </p:sp>
      <p:pic>
        <p:nvPicPr>
          <p:cNvPr id="6" name="Picture 5" descr="A document with text and a note&#10;&#10;Description automatically generated with medium confidence">
            <a:extLst>
              <a:ext uri="{FF2B5EF4-FFF2-40B4-BE49-F238E27FC236}">
                <a16:creationId xmlns:a16="http://schemas.microsoft.com/office/drawing/2014/main" id="{8E505D9F-902B-E37D-46F8-978ADA791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51" y="140470"/>
            <a:ext cx="5073171" cy="59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Informational &amp; Discussion Items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50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Subdivisions &amp; Exemptions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506838" y="428319"/>
            <a:ext cx="992534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A. Subdivision Approval &amp;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594A1-7FB3-2D64-6A9E-DD4823C5C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00" y="978113"/>
            <a:ext cx="7992932" cy="48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Transportation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1364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B. Transportation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2" name="Content Placeholder 4" descr="A graph of a bus and a bus&#10;&#10;Description automatically generated">
            <a:extLst>
              <a:ext uri="{FF2B5EF4-FFF2-40B4-BE49-F238E27FC236}">
                <a16:creationId xmlns:a16="http://schemas.microsoft.com/office/drawing/2014/main" id="{E083D6A0-E8F9-B12D-E55F-B6319B34D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5" t="13947" r="25040" b="14394"/>
          <a:stretch/>
        </p:blipFill>
        <p:spPr>
          <a:xfrm>
            <a:off x="428045" y="792598"/>
            <a:ext cx="6021075" cy="5050462"/>
          </a:xfrm>
          <a:prstGeom prst="rect">
            <a:avLst/>
          </a:prstGeom>
        </p:spPr>
      </p:pic>
      <p:pic>
        <p:nvPicPr>
          <p:cNvPr id="6" name="Content Placeholder 5" descr="A graph of a bus&#10;&#10;Description automatically generated with medium confidence">
            <a:extLst>
              <a:ext uri="{FF2B5EF4-FFF2-40B4-BE49-F238E27FC236}">
                <a16:creationId xmlns:a16="http://schemas.microsoft.com/office/drawing/2014/main" id="{EB7D5097-0F93-9793-87C2-638D519D1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2" t="11904" r="25603" b="15328"/>
          <a:stretch/>
        </p:blipFill>
        <p:spPr>
          <a:xfrm>
            <a:off x="6203328" y="540071"/>
            <a:ext cx="6021075" cy="51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Transportation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1364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B. Transportation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697EB3-B07A-EB8F-EEAA-7F18FF66B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42653"/>
              </p:ext>
            </p:extLst>
          </p:nvPr>
        </p:nvGraphicFramePr>
        <p:xfrm>
          <a:off x="7186348" y="434243"/>
          <a:ext cx="2852468" cy="570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4688800" imgH="49377600" progId="Acrobat.Document.DC">
                  <p:embed/>
                </p:oleObj>
              </mc:Choice>
              <mc:Fallback>
                <p:oleObj name="Acrobat Document" r:id="rId3" imgW="24688800" imgH="493776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BC15DD8-46E9-72E4-AFD4-27F2C2317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6348" y="434243"/>
                        <a:ext cx="2852468" cy="5703265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B06C347-18D3-2119-4AAD-AF96637F9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483" y="2273019"/>
            <a:ext cx="4477375" cy="295316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215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C. Housing Study Update</a:t>
            </a:r>
            <a:endParaRPr sz="40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006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7" name="Picture 6" descr="A map of a county&#10;&#10;Description automatically generated">
            <a:extLst>
              <a:ext uri="{FF2B5EF4-FFF2-40B4-BE49-F238E27FC236}">
                <a16:creationId xmlns:a16="http://schemas.microsoft.com/office/drawing/2014/main" id="{FC225BB2-1C22-FDFA-D237-968A44E14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53" y="161365"/>
            <a:ext cx="7928885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09F36880-AAEC-F984-B168-852CD2CB2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17" y="0"/>
            <a:ext cx="8112547" cy="57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96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A7F25BC-4D94-968A-A7EB-7B467CBF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89" y="0"/>
            <a:ext cx="7712400" cy="57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95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graph with numbers and text&#10;&#10;Description automatically generated">
            <a:extLst>
              <a:ext uri="{FF2B5EF4-FFF2-40B4-BE49-F238E27FC236}">
                <a16:creationId xmlns:a16="http://schemas.microsoft.com/office/drawing/2014/main" id="{B23C72F4-DE4B-1688-4551-DA5C13673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72" y="342470"/>
            <a:ext cx="8801040" cy="5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4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481D229-7DB3-F2ED-7BAA-588A93017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22" y="390101"/>
            <a:ext cx="8650011" cy="53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754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734208C3-81E6-D649-8AA2-7DFC994DC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63" y="323416"/>
            <a:ext cx="8552744" cy="54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2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6953D99-A1B2-50D6-97E0-91C093E35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72" y="418680"/>
            <a:ext cx="8736340" cy="53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5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36154" y="2657532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D. Community Appearance Initiative Update</a:t>
            </a:r>
            <a:endParaRPr sz="28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45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9" name="Picture 8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795264A3-6A85-DEB7-2FE0-2D21ED4EE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96" y="141515"/>
            <a:ext cx="5037115" cy="59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1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24-03 </a:t>
            </a:r>
            <a:r>
              <a:rPr lang="en-US" sz="3300" kern="0" dirty="0" err="1">
                <a:solidFill>
                  <a:srgbClr val="5E5E5E"/>
                </a:solidFill>
                <a:latin typeface="Helvetica Neue"/>
                <a:sym typeface="Helvetica Neue"/>
              </a:rPr>
              <a:t>Hoxit</a:t>
            </a: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close-up of a phone number&#10;&#10;Description automatically generated">
            <a:extLst>
              <a:ext uri="{FF2B5EF4-FFF2-40B4-BE49-F238E27FC236}">
                <a16:creationId xmlns:a16="http://schemas.microsoft.com/office/drawing/2014/main" id="{A09F0318-EBF6-96C2-4222-9FF6D7C0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64" y="871489"/>
            <a:ext cx="4553585" cy="695422"/>
          </a:xfrm>
          <a:prstGeom prst="rect">
            <a:avLst/>
          </a:prstGeom>
        </p:spPr>
      </p:pic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E5C6801C-C429-4C0A-04CE-FF04D0680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64" y="1649241"/>
            <a:ext cx="6206106" cy="4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9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9" name="Picture 8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795264A3-6A85-DEB7-2FE0-2D21ED4EE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96" y="141515"/>
            <a:ext cx="5037115" cy="5934818"/>
          </a:xfrm>
          <a:prstGeom prst="rect">
            <a:avLst/>
          </a:prstGeom>
        </p:spPr>
      </p:pic>
      <p:pic>
        <p:nvPicPr>
          <p:cNvPr id="13" name="Picture 1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6B191400-A2BC-A200-6276-16AE8E972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26" y="982452"/>
            <a:ext cx="7880044" cy="489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767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9" name="Picture 8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795264A3-6A85-DEB7-2FE0-2D21ED4EE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96" y="141515"/>
            <a:ext cx="5037115" cy="5934818"/>
          </a:xfrm>
          <a:prstGeom prst="rect">
            <a:avLst/>
          </a:prstGeom>
        </p:spPr>
      </p:pic>
      <p:pic>
        <p:nvPicPr>
          <p:cNvPr id="14" name="Picture 13" descr="A close-up of a sign&#10;&#10;Description automatically generated">
            <a:extLst>
              <a:ext uri="{FF2B5EF4-FFF2-40B4-BE49-F238E27FC236}">
                <a16:creationId xmlns:a16="http://schemas.microsoft.com/office/drawing/2014/main" id="{EB1D50E1-93AA-A11D-765C-EFC1AC89A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73" y="2920459"/>
            <a:ext cx="7873540" cy="138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468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24-03 </a:t>
            </a:r>
            <a:r>
              <a:rPr lang="en-US" sz="3300" kern="0" dirty="0" err="1">
                <a:solidFill>
                  <a:srgbClr val="5E5E5E"/>
                </a:solidFill>
                <a:latin typeface="Helvetica Neue"/>
                <a:sym typeface="Helvetica Neue"/>
              </a:rPr>
              <a:t>Hoxit</a:t>
            </a: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pile of debris in a yard&#10;&#10;Description automatically generated">
            <a:extLst>
              <a:ext uri="{FF2B5EF4-FFF2-40B4-BE49-F238E27FC236}">
                <a16:creationId xmlns:a16="http://schemas.microsoft.com/office/drawing/2014/main" id="{86341674-9EDB-AF28-0A98-D2827E2A8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810"/>
            <a:ext cx="4022129" cy="3016875"/>
          </a:xfrm>
          <a:prstGeom prst="rect">
            <a:avLst/>
          </a:prstGeom>
        </p:spPr>
      </p:pic>
      <p:pic>
        <p:nvPicPr>
          <p:cNvPr id="10" name="Picture 9" descr="A pile of debris next to a dumpster&#10;&#10;Description automatically generated">
            <a:extLst>
              <a:ext uri="{FF2B5EF4-FFF2-40B4-BE49-F238E27FC236}">
                <a16:creationId xmlns:a16="http://schemas.microsoft.com/office/drawing/2014/main" id="{03AC5CE9-D139-AD77-CC4F-436D310C5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84" y="1777685"/>
            <a:ext cx="4022130" cy="3016876"/>
          </a:xfrm>
          <a:prstGeom prst="rect">
            <a:avLst/>
          </a:prstGeom>
        </p:spPr>
      </p:pic>
      <p:pic>
        <p:nvPicPr>
          <p:cNvPr id="12" name="Picture 11" descr="A construction site with a bulldozer digging a hole&#10;&#10;Description automatically generated">
            <a:extLst>
              <a:ext uri="{FF2B5EF4-FFF2-40B4-BE49-F238E27FC236}">
                <a16:creationId xmlns:a16="http://schemas.microsoft.com/office/drawing/2014/main" id="{83AE4784-38FC-EA6A-3015-25F0642D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17" y="1777685"/>
            <a:ext cx="4022130" cy="30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0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ED7C8F61-208A-1A8B-9B61-BC69D1F5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22" y="2753225"/>
            <a:ext cx="12314324" cy="4104775"/>
          </a:xfrm>
          <a:prstGeom prst="rect">
            <a:avLst/>
          </a:prstGeom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86523" y="2476499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D. Comprehensive Plan Update</a:t>
            </a:r>
            <a:endParaRPr sz="40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7336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Outreach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gantt chart with multiple colors&#10;&#10;Description automatically generated">
            <a:extLst>
              <a:ext uri="{FF2B5EF4-FFF2-40B4-BE49-F238E27FC236}">
                <a16:creationId xmlns:a16="http://schemas.microsoft.com/office/drawing/2014/main" id="{4BEBC098-18E3-93F7-6C87-B06F23C62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4" y="121187"/>
            <a:ext cx="10297962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Agenda Modifications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83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7E930C12-C53D-5CD6-4836-F1E4A3F2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9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Survey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332D1516-7D33-E4C2-C54F-EB06ABD96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39" y="0"/>
            <a:ext cx="8370101" cy="6137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4487C-BBF6-4E3D-405D-566509CDBCB3}"/>
              </a:ext>
            </a:extLst>
          </p:cNvPr>
          <p:cNvSpPr txBox="1"/>
          <p:nvPr/>
        </p:nvSpPr>
        <p:spPr>
          <a:xfrm rot="19748382">
            <a:off x="4898620" y="2495423"/>
            <a:ext cx="3488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366415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Field Journals: Age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7A355-1FAD-49D0-849D-CA87107DF30C}"/>
              </a:ext>
            </a:extLst>
          </p:cNvPr>
          <p:cNvSpPr txBox="1"/>
          <p:nvPr/>
        </p:nvSpPr>
        <p:spPr>
          <a:xfrm>
            <a:off x="2470066" y="5629488"/>
            <a:ext cx="1691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Survey Respondents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88719-8600-09AE-12F2-00B9EBE78913}"/>
              </a:ext>
            </a:extLst>
          </p:cNvPr>
          <p:cNvSpPr txBox="1"/>
          <p:nvPr/>
        </p:nvSpPr>
        <p:spPr>
          <a:xfrm>
            <a:off x="6642848" y="5629488"/>
            <a:ext cx="2529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Transylvania County Population</a:t>
            </a:r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0454CB1-0CCC-26AB-E366-F83114C04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215"/>
            <a:ext cx="12192000" cy="47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4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Field Journals: Race &amp; Ethnicity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4BC09-FCF5-A8FA-F337-2DB7582877EF}"/>
              </a:ext>
            </a:extLst>
          </p:cNvPr>
          <p:cNvSpPr txBox="1"/>
          <p:nvPr/>
        </p:nvSpPr>
        <p:spPr>
          <a:xfrm>
            <a:off x="2470066" y="5629488"/>
            <a:ext cx="1691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Survey Respondents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B48DE-0A93-D645-5526-D5AB1745BBC2}"/>
              </a:ext>
            </a:extLst>
          </p:cNvPr>
          <p:cNvSpPr txBox="1"/>
          <p:nvPr/>
        </p:nvSpPr>
        <p:spPr>
          <a:xfrm>
            <a:off x="6096000" y="5629488"/>
            <a:ext cx="2529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Transylvania County Population</a:t>
            </a:r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EA08295C-49F6-0270-70E9-E9FABA0B1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32"/>
            <a:ext cx="12192000" cy="45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46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Field Journals: Income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FC8AA-B51E-4815-6834-4D8441F97C1A}"/>
              </a:ext>
            </a:extLst>
          </p:cNvPr>
          <p:cNvSpPr txBox="1"/>
          <p:nvPr/>
        </p:nvSpPr>
        <p:spPr>
          <a:xfrm>
            <a:off x="2470066" y="5629488"/>
            <a:ext cx="1691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Survey Respondents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86D3F-B1C6-DD62-BD6D-A3684C7DB3B1}"/>
              </a:ext>
            </a:extLst>
          </p:cNvPr>
          <p:cNvSpPr txBox="1"/>
          <p:nvPr/>
        </p:nvSpPr>
        <p:spPr>
          <a:xfrm>
            <a:off x="6547262" y="5617753"/>
            <a:ext cx="2529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Transylvania County Population</a:t>
            </a:r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77D81F8-0E23-C819-5100-2ED2AF7F6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470"/>
            <a:ext cx="12192000" cy="46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5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542A67F1-AC1F-C5FB-6AF9-0A67A3017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4" y="0"/>
            <a:ext cx="8015416" cy="6193730"/>
          </a:xfrm>
          <a:prstGeom prst="rect">
            <a:avLst/>
          </a:prstGeom>
        </p:spPr>
      </p:pic>
      <p:pic>
        <p:nvPicPr>
          <p:cNvPr id="2" name="Picture 1" descr="A close up of text&#10;&#10;Description automatically generated">
            <a:extLst>
              <a:ext uri="{FF2B5EF4-FFF2-40B4-BE49-F238E27FC236}">
                <a16:creationId xmlns:a16="http://schemas.microsoft.com/office/drawing/2014/main" id="{9FC8A2A5-263B-64DE-4556-118835CFD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4" y="161364"/>
            <a:ext cx="4440607" cy="1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40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map of the brevard state kick off mapping&#10;&#10;Description automatically generated">
            <a:extLst>
              <a:ext uri="{FF2B5EF4-FFF2-40B4-BE49-F238E27FC236}">
                <a16:creationId xmlns:a16="http://schemas.microsoft.com/office/drawing/2014/main" id="{D1AFC384-A3E6-33B7-CEBB-40A74A007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68" y="0"/>
            <a:ext cx="7953632" cy="6145988"/>
          </a:xfrm>
          <a:prstGeom prst="rect">
            <a:avLst/>
          </a:prstGeom>
        </p:spPr>
      </p:pic>
      <p:pic>
        <p:nvPicPr>
          <p:cNvPr id="2" name="Picture 1" descr="A close up of text&#10;&#10;Description automatically generated">
            <a:extLst>
              <a:ext uri="{FF2B5EF4-FFF2-40B4-BE49-F238E27FC236}">
                <a16:creationId xmlns:a16="http://schemas.microsoft.com/office/drawing/2014/main" id="{E3673479-A64E-1102-A2F9-8E12BB62E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4" y="161364"/>
            <a:ext cx="4440607" cy="1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04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10" name="Picture 9" descr="A map of the brevard regional kick off mapping&#10;&#10;Description automatically generated">
            <a:extLst>
              <a:ext uri="{FF2B5EF4-FFF2-40B4-BE49-F238E27FC236}">
                <a16:creationId xmlns:a16="http://schemas.microsoft.com/office/drawing/2014/main" id="{0B3D3462-2695-7945-7153-9C042DD6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24" y="0"/>
            <a:ext cx="7941276" cy="6136440"/>
          </a:xfrm>
          <a:prstGeom prst="rect">
            <a:avLst/>
          </a:prstGeom>
        </p:spPr>
      </p:pic>
      <p:pic>
        <p:nvPicPr>
          <p:cNvPr id="2" name="Picture 1" descr="A close up of text&#10;&#10;Description automatically generated">
            <a:extLst>
              <a:ext uri="{FF2B5EF4-FFF2-40B4-BE49-F238E27FC236}">
                <a16:creationId xmlns:a16="http://schemas.microsoft.com/office/drawing/2014/main" id="{74F61B40-4749-7F0E-B2A0-360D5DE94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4" y="161364"/>
            <a:ext cx="4440607" cy="1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84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ommunity event&#10;&#10;Description automatically generated">
            <a:extLst>
              <a:ext uri="{FF2B5EF4-FFF2-40B4-BE49-F238E27FC236}">
                <a16:creationId xmlns:a16="http://schemas.microsoft.com/office/drawing/2014/main" id="{6224F301-674A-D28E-6DB8-154CFE142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42" y="0"/>
            <a:ext cx="7942658" cy="6137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 descr="A close up of text&#10;&#10;Description automatically generated">
            <a:extLst>
              <a:ext uri="{FF2B5EF4-FFF2-40B4-BE49-F238E27FC236}">
                <a16:creationId xmlns:a16="http://schemas.microsoft.com/office/drawing/2014/main" id="{74F61B40-4749-7F0E-B2A0-360D5DE94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4" y="161364"/>
            <a:ext cx="4440607" cy="1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4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 descr="A map of a state with many colored dots&#10;&#10;Description automatically generated">
            <a:extLst>
              <a:ext uri="{FF2B5EF4-FFF2-40B4-BE49-F238E27FC236}">
                <a16:creationId xmlns:a16="http://schemas.microsoft.com/office/drawing/2014/main" id="{421518E9-49D9-134A-2581-2F30C13E7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51" y="161365"/>
            <a:ext cx="7549549" cy="5758493"/>
          </a:xfrm>
          <a:prstGeom prst="rect">
            <a:avLst/>
          </a:prstGeom>
        </p:spPr>
      </p:pic>
      <p:pic>
        <p:nvPicPr>
          <p:cNvPr id="2" name="Picture 1" descr="A map with text on it&#10;&#10;Description automatically generated">
            <a:extLst>
              <a:ext uri="{FF2B5EF4-FFF2-40B4-BE49-F238E27FC236}">
                <a16:creationId xmlns:a16="http://schemas.microsoft.com/office/drawing/2014/main" id="{CBE9A843-0BF6-7CED-7AA0-D9D9BEE8E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4" y="161364"/>
            <a:ext cx="5918886" cy="30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Consent Agenda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756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ommunity event&#10;&#10;Description automatically generated">
            <a:extLst>
              <a:ext uri="{FF2B5EF4-FFF2-40B4-BE49-F238E27FC236}">
                <a16:creationId xmlns:a16="http://schemas.microsoft.com/office/drawing/2014/main" id="{CCAE025F-124B-335C-BC6D-BF12B7DE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42" y="0"/>
            <a:ext cx="7942658" cy="6137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 descr="A map with text on it&#10;&#10;Description automatically generated">
            <a:extLst>
              <a:ext uri="{FF2B5EF4-FFF2-40B4-BE49-F238E27FC236}">
                <a16:creationId xmlns:a16="http://schemas.microsoft.com/office/drawing/2014/main" id="{CBE9A843-0BF6-7CED-7AA0-D9D9BEE8E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4" y="161364"/>
            <a:ext cx="5918886" cy="30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0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Field Journals: Which goal to carry forward?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12" name="Picture 11" descr="A colorful circle with different colors&#10;&#10;Description automatically generated">
            <a:extLst>
              <a:ext uri="{FF2B5EF4-FFF2-40B4-BE49-F238E27FC236}">
                <a16:creationId xmlns:a16="http://schemas.microsoft.com/office/drawing/2014/main" id="{8C971D76-02CA-01E1-F335-E97D4E010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584"/>
            <a:ext cx="12192000" cy="4438562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DFB3DD90-2863-9D00-C266-BF1473109E08}"/>
              </a:ext>
            </a:extLst>
          </p:cNvPr>
          <p:cNvSpPr txBox="1"/>
          <p:nvPr/>
        </p:nvSpPr>
        <p:spPr>
          <a:xfrm>
            <a:off x="293965" y="188910"/>
            <a:ext cx="11898036" cy="742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5476" lvl="1" indent="-302738" algn="l">
              <a:lnSpc>
                <a:spcPts val="3084"/>
              </a:lnSpc>
              <a:buAutoNum type="arabicPeriod"/>
            </a:pPr>
            <a:r>
              <a:rPr lang="en-US" sz="1600" spc="-140" dirty="0">
                <a:solidFill>
                  <a:srgbClr val="000000"/>
                </a:solidFill>
                <a:latin typeface="Helvetica Neue Medium"/>
              </a:rPr>
              <a:t>Knowing the goals and expectations from the current 2025 Comprehensive Plan, which goal is the most important you feel to carry forward to 2050?</a:t>
            </a:r>
          </a:p>
          <a:p>
            <a:pPr algn="l">
              <a:lnSpc>
                <a:spcPts val="3084"/>
              </a:lnSpc>
            </a:pPr>
            <a:endParaRPr lang="en-US" sz="1600" spc="-140" dirty="0">
              <a:solidFill>
                <a:srgbClr val="000000"/>
              </a:solidFill>
              <a:latin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33893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2050 Bucket Budgeting, by Event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9" name="Picture 8" descr="A colorful chart with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761418BA-6998-F62D-2D32-72836FD86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633"/>
            <a:ext cx="12192000" cy="46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39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709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Board Members’ Comments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48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Adjournment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16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98229"/>
            <a:ext cx="471147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Minutes</a:t>
            </a:r>
          </a:p>
          <a:p>
            <a:pPr marL="342900" indent="-342900" defTabSz="1219169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July 18, 2024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4F619F17-C9EC-E3E8-CCE3-596F8158F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87" y="237784"/>
            <a:ext cx="4744112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0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Old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49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36154" y="2657532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A. Community Appearance Initiative: Visibility Policy Text Amendment</a:t>
            </a:r>
            <a:endParaRPr sz="28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988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070162" y="751344"/>
            <a:ext cx="10051676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Purpose</a:t>
            </a:r>
          </a:p>
          <a:p>
            <a:pPr marL="342900" indent="-342900" defTabSz="1219169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Consideration of proposed text amendment to the Transylvania County Community Appearance Initiative (CAI) Policy’s Scope and Priorities: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70162" y="2380119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Current Language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73B0E24C-9C94-561D-026F-C4966948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86" y="2980617"/>
            <a:ext cx="7011378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9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54383</TotalTime>
  <Words>358</Words>
  <Application>Microsoft Office PowerPoint</Application>
  <PresentationFormat>Widescreen</PresentationFormat>
  <Paragraphs>116</Paragraphs>
  <Slides>55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Avenir Next LT Pro</vt:lpstr>
      <vt:lpstr>Avenir Next LT Pro Demi</vt:lpstr>
      <vt:lpstr>Calibri</vt:lpstr>
      <vt:lpstr>Calibri Light</vt:lpstr>
      <vt:lpstr>Canva Sans Bold</vt:lpstr>
      <vt:lpstr>Helvetica Neue</vt:lpstr>
      <vt:lpstr>Helvetica Neue Medium</vt:lpstr>
      <vt:lpstr>Office Theme</vt:lpstr>
      <vt:lpstr>21_BasicWhite</vt:lpstr>
      <vt:lpstr>Acrobat Document</vt:lpstr>
      <vt:lpstr>Transylvania County</vt:lpstr>
      <vt:lpstr>PowerPoint Presentation</vt:lpstr>
      <vt:lpstr>Public Comment</vt:lpstr>
      <vt:lpstr>Agenda Modifications</vt:lpstr>
      <vt:lpstr>Consent Agenda</vt:lpstr>
      <vt:lpstr>PowerPoint Presentation</vt:lpstr>
      <vt:lpstr>Old Business</vt:lpstr>
      <vt:lpstr>A. Community Appearance Initiative: Visibility Policy Text Amendment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Business</vt:lpstr>
      <vt:lpstr>Informational &amp; Discussion Items</vt:lpstr>
      <vt:lpstr>PowerPoint Presentation</vt:lpstr>
      <vt:lpstr>PowerPoint Presentation</vt:lpstr>
      <vt:lpstr>PowerPoint Presentation</vt:lpstr>
      <vt:lpstr>C. Housing Study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D. Community Appearance Initiative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D. Comprehensive Plan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Comment</vt:lpstr>
      <vt:lpstr>Board Members’ Comments</vt:lpstr>
      <vt:lpstr>Adjournment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Adams</dc:creator>
  <cp:lastModifiedBy>Jeffrey Adams</cp:lastModifiedBy>
  <cp:revision>153</cp:revision>
  <cp:lastPrinted>2023-04-20T16:17:37Z</cp:lastPrinted>
  <dcterms:created xsi:type="dcterms:W3CDTF">2023-03-22T17:40:32Z</dcterms:created>
  <dcterms:modified xsi:type="dcterms:W3CDTF">2024-08-15T21:41:10Z</dcterms:modified>
</cp:coreProperties>
</file>