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2" r:id="rId1"/>
  </p:sldMasterIdLst>
  <p:notesMasterIdLst>
    <p:notesMasterId r:id="rId20"/>
  </p:notesMasterIdLst>
  <p:sldIdLst>
    <p:sldId id="256" r:id="rId2"/>
    <p:sldId id="1337" r:id="rId3"/>
    <p:sldId id="257" r:id="rId4"/>
    <p:sldId id="1342" r:id="rId5"/>
    <p:sldId id="1359" r:id="rId6"/>
    <p:sldId id="1333" r:id="rId7"/>
    <p:sldId id="1365" r:id="rId8"/>
    <p:sldId id="1366" r:id="rId9"/>
    <p:sldId id="1364" r:id="rId10"/>
    <p:sldId id="1368" r:id="rId11"/>
    <p:sldId id="1369" r:id="rId12"/>
    <p:sldId id="1360" r:id="rId13"/>
    <p:sldId id="1363" r:id="rId14"/>
    <p:sldId id="1362" r:id="rId15"/>
    <p:sldId id="1335" r:id="rId16"/>
    <p:sldId id="1339" r:id="rId17"/>
    <p:sldId id="1340" r:id="rId18"/>
    <p:sldId id="134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.Alm" initials="A" lastIdx="1" clrIdx="0">
    <p:extLst>
      <p:ext uri="{19B8F6BF-5375-455C-9EA6-DF929625EA0E}">
        <p15:presenceInfo xmlns:p15="http://schemas.microsoft.com/office/powerpoint/2012/main" userId="S::April.Alm@transylvaniacounty.org::62d288ea-bc55-42db-b939-0257545540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C184E-024B-4A13-974B-E81E7A2388F8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6BAC7-7D6C-4D00-AC13-8001A2D6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6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month, October- Carla, Jim (Scott started), Nov- Traci, Dec-Traci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6BAC7-7D6C-4D00-AC13-8001A2D6F6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8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1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2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37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37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68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1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470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5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8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9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8872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6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white van parked in a parking lot&#10;&#10;Description automatically generated">
            <a:extLst>
              <a:ext uri="{FF2B5EF4-FFF2-40B4-BE49-F238E27FC236}">
                <a16:creationId xmlns:a16="http://schemas.microsoft.com/office/drawing/2014/main" id="{1A5C867C-BAFB-4A1B-3EA2-77A7CA489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0000"/>
          </a:blip>
          <a:srcRect t="1427" b="23573"/>
          <a:stretch/>
        </p:blipFill>
        <p:spPr>
          <a:xfrm>
            <a:off x="20" y="-1"/>
            <a:ext cx="1219198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C6C27B-67F5-4F02-BD26-9FAFD8E8C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45390"/>
            <a:ext cx="9966960" cy="2963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ptos Display" panose="020B0004020202020204" pitchFamily="34" charset="0"/>
              </a:rPr>
              <a:t>Transportation Advisory Board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936EDF-C278-C2AD-6DE0-CC6270C73E31}"/>
              </a:ext>
            </a:extLst>
          </p:cNvPr>
          <p:cNvSpPr txBox="1"/>
          <p:nvPr/>
        </p:nvSpPr>
        <p:spPr>
          <a:xfrm>
            <a:off x="1978660" y="3916392"/>
            <a:ext cx="8355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Aptos Light" panose="020F0502020204030204" pitchFamily="34" charset="0"/>
              </a:rPr>
              <a:t>February 14, 2023</a:t>
            </a:r>
          </a:p>
        </p:txBody>
      </p:sp>
    </p:spTree>
    <p:extLst>
      <p:ext uri="{BB962C8B-B14F-4D97-AF65-F5344CB8AC3E}">
        <p14:creationId xmlns:p14="http://schemas.microsoft.com/office/powerpoint/2010/main" val="4751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A041-7322-415C-828A-35BED6BF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VI-C. Bylaw Review: Changes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4801-977C-839A-567C-E7741312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8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A041-7322-415C-828A-35BED6BF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VI-D. </a:t>
            </a:r>
            <a:r>
              <a:rPr lang="en-US" dirty="0">
                <a:latin typeface="Abadi" panose="020B0604020104020204" pitchFamily="34" charset="0"/>
              </a:rPr>
              <a:t>FY25 Preliminary Budget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4801-977C-839A-567C-E7741312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2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VI-E. Land of Sky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Vicki Eastland</a:t>
            </a:r>
          </a:p>
        </p:txBody>
      </p:sp>
    </p:spTree>
    <p:extLst>
      <p:ext uri="{BB962C8B-B14F-4D97-AF65-F5344CB8AC3E}">
        <p14:creationId xmlns:p14="http://schemas.microsoft.com/office/powerpoint/2010/main" val="3480602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VI-F. Letter to Community Partners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dirty="0"/>
              <a:t>Increase TAB Membership</a:t>
            </a:r>
          </a:p>
          <a:p>
            <a:pPr marL="457200" indent="-457200">
              <a:buAutoNum type="alphaLcPeriod"/>
            </a:pPr>
            <a:r>
              <a:rPr lang="en-US" dirty="0"/>
              <a:t>Reach out to Potential Funding Partners</a:t>
            </a:r>
          </a:p>
        </p:txBody>
      </p:sp>
    </p:spTree>
    <p:extLst>
      <p:ext uri="{BB962C8B-B14F-4D97-AF65-F5344CB8AC3E}">
        <p14:creationId xmlns:p14="http://schemas.microsoft.com/office/powerpoint/2010/main" val="233418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B022F-15BE-4D58-112D-5E448AE57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566" y="356212"/>
            <a:ext cx="5776841" cy="614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60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03AAC-2AD8-4CF3-B63D-3E1FEDEF7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 dirty="0"/>
              <a:t>VI-D. </a:t>
            </a:r>
            <a:r>
              <a:rPr lang="en-US" dirty="0">
                <a:solidFill>
                  <a:schemeClr val="accent2"/>
                </a:solidFill>
              </a:rPr>
              <a:t>Staff’s Report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A517-D4BE-E837-3814-12289F85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783" y="2057400"/>
            <a:ext cx="6693061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Aptos Light" panose="020B0004020202020204" pitchFamily="34" charset="0"/>
              </a:rPr>
              <a:t>Storymap Webpage for Transportation</a:t>
            </a:r>
          </a:p>
          <a:p>
            <a:r>
              <a:rPr lang="en-US" dirty="0">
                <a:latin typeface="Aptos Light" panose="020B0004020202020204" pitchFamily="34" charset="0"/>
              </a:rPr>
              <a:t>TAB Members and Minutes for Website</a:t>
            </a:r>
          </a:p>
          <a:p>
            <a:r>
              <a:rPr lang="en-US" dirty="0">
                <a:latin typeface="Aptos Light" panose="020B0004020202020204" pitchFamily="34" charset="0"/>
              </a:rPr>
              <a:t>HELP! We need Drivers!</a:t>
            </a:r>
          </a:p>
          <a:p>
            <a:r>
              <a:rPr lang="en-US" dirty="0">
                <a:solidFill>
                  <a:schemeClr val="accent2"/>
                </a:solidFill>
                <a:latin typeface="Aptos Light" panose="020B0004020202020204" pitchFamily="34" charset="0"/>
              </a:rPr>
              <a:t>Next TAB meeting will be on </a:t>
            </a:r>
            <a:r>
              <a:rPr lang="en-US" u="sng" dirty="0">
                <a:solidFill>
                  <a:schemeClr val="accent2"/>
                </a:solidFill>
                <a:latin typeface="Aptos Light" panose="020B0004020202020204" pitchFamily="34" charset="0"/>
              </a:rPr>
              <a:t>May 8th at 2:00 PM</a:t>
            </a:r>
            <a:r>
              <a:rPr lang="en-US" dirty="0">
                <a:solidFill>
                  <a:schemeClr val="accent2"/>
                </a:solidFill>
                <a:latin typeface="Aptos Light" panose="020B0004020202020204" pitchFamily="34" charset="0"/>
              </a:rPr>
              <a:t>, in the Large</a:t>
            </a:r>
            <a:r>
              <a:rPr lang="en-US" b="1" dirty="0">
                <a:solidFill>
                  <a:schemeClr val="accent2"/>
                </a:solidFill>
                <a:latin typeface="Aptos Light" panose="020B0004020202020204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ptos Light" panose="020B0004020202020204" pitchFamily="34" charset="0"/>
              </a:rPr>
              <a:t>DSS Conference Room, </a:t>
            </a:r>
            <a:r>
              <a:rPr lang="en-US" b="1" dirty="0">
                <a:solidFill>
                  <a:schemeClr val="accent2"/>
                </a:solidFill>
                <a:latin typeface="Aptos Light" panose="020B0004020202020204" pitchFamily="34" charset="0"/>
              </a:rPr>
              <a:t>2</a:t>
            </a:r>
            <a:r>
              <a:rPr lang="en-US" b="1" baseline="30000" dirty="0">
                <a:solidFill>
                  <a:schemeClr val="accent2"/>
                </a:solidFill>
                <a:latin typeface="Aptos Light" panose="020B0004020202020204" pitchFamily="34" charset="0"/>
              </a:rPr>
              <a:t>nd</a:t>
            </a:r>
            <a:r>
              <a:rPr lang="en-US" b="1" dirty="0">
                <a:solidFill>
                  <a:schemeClr val="accent2"/>
                </a:solidFill>
                <a:latin typeface="Aptos Light" panose="020B0004020202020204" pitchFamily="34" charset="0"/>
              </a:rPr>
              <a:t> Floor</a:t>
            </a:r>
            <a:r>
              <a:rPr lang="en-US" dirty="0">
                <a:solidFill>
                  <a:schemeClr val="accent2"/>
                </a:solidFill>
                <a:latin typeface="Aptos Light" panose="020B00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36EAE-29B8-48E4-C8DB-876B949E7D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" r="6855" b="1"/>
          <a:stretch/>
        </p:blipFill>
        <p:spPr>
          <a:xfrm>
            <a:off x="223336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54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VI. Public Comment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15-Minute Time limit (speakers are held to three minutes)</a:t>
            </a:r>
          </a:p>
        </p:txBody>
      </p:sp>
    </p:spTree>
    <p:extLst>
      <p:ext uri="{BB962C8B-B14F-4D97-AF65-F5344CB8AC3E}">
        <p14:creationId xmlns:p14="http://schemas.microsoft.com/office/powerpoint/2010/main" val="905048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VII. Board Members Comments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2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83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22D-6C62-8F85-B13A-5A0D14D8F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I. 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AB6B8-8779-2E4F-E8CC-D4484180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0C557C7-AA2D-4274-849D-2B2C475E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FA490BD-280C-4C75-8BA0-6008E751E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52050" y="4220801"/>
            <a:ext cx="421593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0F4F9A5-3445-446B-BA57-EB48541F3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729D4-8B46-4406-A647-E3A588D19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84" y="857675"/>
            <a:ext cx="4886270" cy="34377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000" b="1" cap="all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II. Agenda Modifications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A022E5-3BC5-1AD9-82CF-EA412568D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84" y="546757"/>
            <a:ext cx="5965075" cy="562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25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729D4-8B46-4406-A647-E3A588D19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III. </a:t>
            </a:r>
            <a:r>
              <a:rPr lang="en-US" dirty="0">
                <a:solidFill>
                  <a:schemeClr val="accent2"/>
                </a:solidFill>
              </a:rPr>
              <a:t>Consent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018C3-4480-5EA1-CBB9-D1FC3F27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977" y="2057400"/>
            <a:ext cx="6524894" cy="4038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August 9, 2023 Meeting Minutes</a:t>
            </a:r>
          </a:p>
        </p:txBody>
      </p:sp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AA4555C1-8DD3-D2AB-410F-51F59039F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621" y="2093789"/>
            <a:ext cx="2896569" cy="28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9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0052-E400-CF6D-00A3-3BD4481D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467" y="863364"/>
            <a:ext cx="6657476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b="1" dirty="0">
                <a:solidFill>
                  <a:schemeClr val="tx1"/>
                </a:solidFill>
              </a:rPr>
              <a:t>New Business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75BCE-2518-29F5-F3CB-A56D47719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2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0120C-1E86-49C0-95A5-3AC2CEC86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V-A. 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ptos Display" panose="020B0004020202020204" pitchFamily="34" charset="0"/>
              </a:rPr>
              <a:t>Q-2 FY24 Transportation Operational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7DE3C-5711-4B92-9A10-B18D0D70C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DABD34-3374-4B3A-DD9C-CC8403E69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6" y="4069288"/>
            <a:ext cx="3651383" cy="135426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A744C0C-91E1-2822-C6F6-20D377075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474394"/>
              </p:ext>
            </p:extLst>
          </p:nvPr>
        </p:nvGraphicFramePr>
        <p:xfrm>
          <a:off x="1826103" y="1847088"/>
          <a:ext cx="4663187" cy="4445755"/>
        </p:xfrm>
        <a:graphic>
          <a:graphicData uri="http://schemas.openxmlformats.org/drawingml/2006/table">
            <a:tbl>
              <a:tblPr/>
              <a:tblGrid>
                <a:gridCol w="847853">
                  <a:extLst>
                    <a:ext uri="{9D8B030D-6E8A-4147-A177-3AD203B41FA5}">
                      <a16:colId xmlns:a16="http://schemas.microsoft.com/office/drawing/2014/main" val="1503680506"/>
                    </a:ext>
                  </a:extLst>
                </a:gridCol>
                <a:gridCol w="863670">
                  <a:extLst>
                    <a:ext uri="{9D8B030D-6E8A-4147-A177-3AD203B41FA5}">
                      <a16:colId xmlns:a16="http://schemas.microsoft.com/office/drawing/2014/main" val="1007945307"/>
                    </a:ext>
                  </a:extLst>
                </a:gridCol>
                <a:gridCol w="797235">
                  <a:extLst>
                    <a:ext uri="{9D8B030D-6E8A-4147-A177-3AD203B41FA5}">
                      <a16:colId xmlns:a16="http://schemas.microsoft.com/office/drawing/2014/main" val="3684937441"/>
                    </a:ext>
                  </a:extLst>
                </a:gridCol>
                <a:gridCol w="607416">
                  <a:extLst>
                    <a:ext uri="{9D8B030D-6E8A-4147-A177-3AD203B41FA5}">
                      <a16:colId xmlns:a16="http://schemas.microsoft.com/office/drawing/2014/main" val="3284535667"/>
                    </a:ext>
                  </a:extLst>
                </a:gridCol>
                <a:gridCol w="816215">
                  <a:extLst>
                    <a:ext uri="{9D8B030D-6E8A-4147-A177-3AD203B41FA5}">
                      <a16:colId xmlns:a16="http://schemas.microsoft.com/office/drawing/2014/main" val="1449612896"/>
                    </a:ext>
                  </a:extLst>
                </a:gridCol>
                <a:gridCol w="730798">
                  <a:extLst>
                    <a:ext uri="{9D8B030D-6E8A-4147-A177-3AD203B41FA5}">
                      <a16:colId xmlns:a16="http://schemas.microsoft.com/office/drawing/2014/main" val="956174856"/>
                    </a:ext>
                  </a:extLst>
                </a:gridCol>
              </a:tblGrid>
              <a:tr h="19401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10/1/2023 - 12/31/2023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10/1/2022 - 12/31/2022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074039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Miles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Passengers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 Miles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Passengers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643115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EDTAP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1,532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3,274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1,120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040211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LOSMD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3390364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LOSSC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2,424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4,596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448874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1,857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057623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RGPGA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480568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RGPIT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299063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RGPJC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215093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RGPOC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852432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RGPVC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628234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RGPVO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594435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RGP subtotal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697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1,901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1,136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07507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TCTVS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618544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TVSED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3,239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8,259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1,234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230623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TVSGP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1,040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143" marR="9143" marT="91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375186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TVS subtotal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4,279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9,102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1,351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712658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8215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total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9,029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1,935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19,085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4,517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350143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73694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748536"/>
                  </a:ext>
                </a:extLst>
              </a:tr>
              <a:tr h="1953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Revenue Report</a:t>
                      </a: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143" marR="9143" marT="91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5708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016247B-C9CC-28DC-D25D-4125681739DE}"/>
              </a:ext>
            </a:extLst>
          </p:cNvPr>
          <p:cNvSpPr txBox="1"/>
          <p:nvPr/>
        </p:nvSpPr>
        <p:spPr>
          <a:xfrm>
            <a:off x="7218113" y="1845734"/>
            <a:ext cx="3651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badi" panose="020B0604020104020204" pitchFamily="34" charset="0"/>
              </a:rPr>
              <a:t>Pass Miles: 9,009.15 less miles driven</a:t>
            </a:r>
          </a:p>
          <a:p>
            <a:endParaRPr lang="en-US" sz="1200" dirty="0">
              <a:latin typeface="Abadi" panose="020B0604020104020204" pitchFamily="34" charset="0"/>
            </a:endParaRPr>
          </a:p>
          <a:p>
            <a:r>
              <a:rPr lang="en-US" sz="1200" dirty="0">
                <a:latin typeface="Abadi" panose="020B0604020104020204" pitchFamily="34" charset="0"/>
              </a:rPr>
              <a:t>Passengers: 2,585 less rides/riders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EC9061-D30E-18A6-AAD1-9509BE4CA461}"/>
              </a:ext>
            </a:extLst>
          </p:cNvPr>
          <p:cNvSpPr txBox="1"/>
          <p:nvPr/>
        </p:nvSpPr>
        <p:spPr>
          <a:xfrm>
            <a:off x="7218113" y="2634345"/>
            <a:ext cx="334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Reasons for drop: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Weather: delays and less travel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Holidays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Driver availability issues</a:t>
            </a:r>
          </a:p>
        </p:txBody>
      </p:sp>
    </p:spTree>
    <p:extLst>
      <p:ext uri="{BB962C8B-B14F-4D97-AF65-F5344CB8AC3E}">
        <p14:creationId xmlns:p14="http://schemas.microsoft.com/office/powerpoint/2010/main" val="447569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4F58-8407-60E1-E414-964DDFE6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Route Yearly</a:t>
            </a:r>
          </a:p>
        </p:txBody>
      </p:sp>
      <p:pic>
        <p:nvPicPr>
          <p:cNvPr id="5" name="Content Placeholder 4" descr="A graph of a bus and a bus&#10;&#10;Description automatically generated">
            <a:extLst>
              <a:ext uri="{FF2B5EF4-FFF2-40B4-BE49-F238E27FC236}">
                <a16:creationId xmlns:a16="http://schemas.microsoft.com/office/drawing/2014/main" id="{2161F55F-E4D1-BC9E-FBDF-8DBA19A8C6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27" t="14992" r="24567" b="11433"/>
          <a:stretch/>
        </p:blipFill>
        <p:spPr>
          <a:xfrm>
            <a:off x="3092450" y="1554953"/>
            <a:ext cx="5549900" cy="4648997"/>
          </a:xfrm>
        </p:spPr>
      </p:pic>
    </p:spTree>
    <p:extLst>
      <p:ext uri="{BB962C8B-B14F-4D97-AF65-F5344CB8AC3E}">
        <p14:creationId xmlns:p14="http://schemas.microsoft.com/office/powerpoint/2010/main" val="404287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E4F58-8407-60E1-E414-964DDFE6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Response</a:t>
            </a:r>
          </a:p>
        </p:txBody>
      </p:sp>
      <p:pic>
        <p:nvPicPr>
          <p:cNvPr id="5" name="Content Placeholder 4" descr="A graph of a bus&#10;&#10;Description automatically generated with medium confidence">
            <a:extLst>
              <a:ext uri="{FF2B5EF4-FFF2-40B4-BE49-F238E27FC236}">
                <a16:creationId xmlns:a16="http://schemas.microsoft.com/office/drawing/2014/main" id="{CD88F1E7-5321-1FAD-D1DA-715887FF8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80" t="14466" r="25800" b="15880"/>
          <a:stretch/>
        </p:blipFill>
        <p:spPr>
          <a:xfrm>
            <a:off x="2872135" y="1543050"/>
            <a:ext cx="5617815" cy="4508500"/>
          </a:xfrm>
        </p:spPr>
      </p:pic>
    </p:spTree>
    <p:extLst>
      <p:ext uri="{BB962C8B-B14F-4D97-AF65-F5344CB8AC3E}">
        <p14:creationId xmlns:p14="http://schemas.microsoft.com/office/powerpoint/2010/main" val="401342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9A041-7322-415C-828A-35BED6BF7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VI-B. Fixed Rerouting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F4801-977C-839A-567C-E7741312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06401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8052</TotalTime>
  <Words>296</Words>
  <Application>Microsoft Office PowerPoint</Application>
  <PresentationFormat>Widescreen</PresentationFormat>
  <Paragraphs>134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Abadi</vt:lpstr>
      <vt:lpstr>Aptos Display</vt:lpstr>
      <vt:lpstr>Aptos Light</vt:lpstr>
      <vt:lpstr>Arial</vt:lpstr>
      <vt:lpstr>Calibri</vt:lpstr>
      <vt:lpstr>Corbel</vt:lpstr>
      <vt:lpstr>Wingdings</vt:lpstr>
      <vt:lpstr>Basis</vt:lpstr>
      <vt:lpstr>Transportation Advisory Board</vt:lpstr>
      <vt:lpstr>I. Welcome</vt:lpstr>
      <vt:lpstr>II. Agenda Modifications</vt:lpstr>
      <vt:lpstr>III. Consent Agenda</vt:lpstr>
      <vt:lpstr>New Business</vt:lpstr>
      <vt:lpstr>V-A.  Q-2 FY24 Transportation Operational Statistics</vt:lpstr>
      <vt:lpstr>Fixed Route Yearly</vt:lpstr>
      <vt:lpstr>Demand Response</vt:lpstr>
      <vt:lpstr>VI-B. Fixed Rerouting Recommendations</vt:lpstr>
      <vt:lpstr>VI-C. Bylaw Review: Changes Discussion</vt:lpstr>
      <vt:lpstr>VI-D. FY25 Preliminary Budget Review</vt:lpstr>
      <vt:lpstr>VI-E. Land of Sky Update</vt:lpstr>
      <vt:lpstr>VI-F. Letter to Community Partners</vt:lpstr>
      <vt:lpstr>PowerPoint Presentation</vt:lpstr>
      <vt:lpstr>VI-D. Staff’s Report</vt:lpstr>
      <vt:lpstr>VI. Public Comment</vt:lpstr>
      <vt:lpstr>VII. Board Members Comments</vt:lpstr>
      <vt:lpstr>Thank you for attending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Advisory Board August 12, 2019</dc:title>
  <dc:creator>April.Alm</dc:creator>
  <cp:lastModifiedBy>Darby Terrell</cp:lastModifiedBy>
  <cp:revision>143</cp:revision>
  <dcterms:created xsi:type="dcterms:W3CDTF">2019-08-06T21:59:07Z</dcterms:created>
  <dcterms:modified xsi:type="dcterms:W3CDTF">2024-02-07T20:45:28Z</dcterms:modified>
</cp:coreProperties>
</file>