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0"/>
  </p:notesMasterIdLst>
  <p:sldIdLst>
    <p:sldId id="268" r:id="rId3"/>
    <p:sldId id="336" r:id="rId4"/>
    <p:sldId id="374" r:id="rId5"/>
    <p:sldId id="380" r:id="rId6"/>
    <p:sldId id="410" r:id="rId7"/>
    <p:sldId id="375" r:id="rId8"/>
    <p:sldId id="411" r:id="rId9"/>
    <p:sldId id="589" r:id="rId10"/>
    <p:sldId id="605" r:id="rId11"/>
    <p:sldId id="587" r:id="rId12"/>
    <p:sldId id="588" r:id="rId13"/>
    <p:sldId id="433" r:id="rId14"/>
    <p:sldId id="531" r:id="rId15"/>
    <p:sldId id="547" r:id="rId16"/>
    <p:sldId id="602" r:id="rId17"/>
    <p:sldId id="548" r:id="rId18"/>
    <p:sldId id="549" r:id="rId19"/>
    <p:sldId id="595" r:id="rId20"/>
    <p:sldId id="596" r:id="rId21"/>
    <p:sldId id="550" r:id="rId22"/>
    <p:sldId id="597" r:id="rId23"/>
    <p:sldId id="590" r:id="rId24"/>
    <p:sldId id="591" r:id="rId25"/>
    <p:sldId id="592" r:id="rId26"/>
    <p:sldId id="604" r:id="rId27"/>
    <p:sldId id="593" r:id="rId28"/>
    <p:sldId id="598" r:id="rId29"/>
    <p:sldId id="599" r:id="rId30"/>
    <p:sldId id="594" r:id="rId31"/>
    <p:sldId id="600" r:id="rId32"/>
    <p:sldId id="601" r:id="rId33"/>
    <p:sldId id="390" r:id="rId34"/>
    <p:sldId id="435" r:id="rId35"/>
    <p:sldId id="575" r:id="rId36"/>
    <p:sldId id="528" r:id="rId37"/>
    <p:sldId id="532" r:id="rId38"/>
    <p:sldId id="530" r:id="rId39"/>
    <p:sldId id="565" r:id="rId40"/>
    <p:sldId id="603" r:id="rId41"/>
    <p:sldId id="418" r:id="rId42"/>
    <p:sldId id="561" r:id="rId43"/>
    <p:sldId id="446" r:id="rId44"/>
    <p:sldId id="560" r:id="rId45"/>
    <p:sldId id="581" r:id="rId46"/>
    <p:sldId id="414" r:id="rId47"/>
    <p:sldId id="415" r:id="rId48"/>
    <p:sldId id="416" r:id="rId4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00CC00"/>
    <a:srgbClr val="9900FF"/>
    <a:srgbClr val="66FF33"/>
    <a:srgbClr val="003E3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1" autoAdjust="0"/>
    <p:restoredTop sz="94660"/>
  </p:normalViewPr>
  <p:slideViewPr>
    <p:cSldViewPr snapToGrid="0">
      <p:cViewPr varScale="1">
        <p:scale>
          <a:sx n="68" d="100"/>
          <a:sy n="68" d="100"/>
        </p:scale>
        <p:origin x="44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CBE6620E-E85C-47D1-91AE-4CC1DA5B0DDB}" type="datetimeFigureOut">
              <a:rPr lang="en-US" smtClean="0"/>
              <a:t>11/21/2024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B43365D1-459D-4CF7-B7A9-8FD94C972308}" type="slidenum">
              <a:rPr lang="en-US" smtClean="0"/>
              <a:t>‹#›</a:t>
            </a:fld>
            <a:endParaRPr lang="en-US"/>
          </a:p>
        </p:txBody>
      </p:sp>
    </p:spTree>
    <p:extLst>
      <p:ext uri="{BB962C8B-B14F-4D97-AF65-F5344CB8AC3E}">
        <p14:creationId xmlns:p14="http://schemas.microsoft.com/office/powerpoint/2010/main" val="3736775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D4958-50E8-076F-3DED-FD775FA145F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2E104AF-D717-CA4B-EE2E-5E3716517F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DCFA026-6761-FFDA-ABFF-54E43F369144}"/>
              </a:ext>
            </a:extLst>
          </p:cNvPr>
          <p:cNvSpPr>
            <a:spLocks noGrp="1"/>
          </p:cNvSpPr>
          <p:nvPr>
            <p:ph type="dt" sz="half" idx="10"/>
          </p:nvPr>
        </p:nvSpPr>
        <p:spPr/>
        <p:txBody>
          <a:bodyPr/>
          <a:lstStyle/>
          <a:p>
            <a:fld id="{CAA77890-05B7-449C-B08D-906940B1B602}" type="datetimeFigureOut">
              <a:rPr lang="en-US" smtClean="0"/>
              <a:t>11/21/2024</a:t>
            </a:fld>
            <a:endParaRPr lang="en-US"/>
          </a:p>
        </p:txBody>
      </p:sp>
      <p:sp>
        <p:nvSpPr>
          <p:cNvPr id="5" name="Footer Placeholder 4">
            <a:extLst>
              <a:ext uri="{FF2B5EF4-FFF2-40B4-BE49-F238E27FC236}">
                <a16:creationId xmlns:a16="http://schemas.microsoft.com/office/drawing/2014/main" id="{1F1F4C37-2763-5493-00C5-C3DF0F74E3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39D499-36BF-1BEA-2CBD-818FC9F3ED6A}"/>
              </a:ext>
            </a:extLst>
          </p:cNvPr>
          <p:cNvSpPr>
            <a:spLocks noGrp="1"/>
          </p:cNvSpPr>
          <p:nvPr>
            <p:ph type="sldNum" sz="quarter" idx="12"/>
          </p:nvPr>
        </p:nvSpPr>
        <p:spPr/>
        <p:txBody>
          <a:bodyPr/>
          <a:lstStyle/>
          <a:p>
            <a:fld id="{234D031B-786D-49BE-9B8C-52ECE7BE4424}" type="slidenum">
              <a:rPr lang="en-US" smtClean="0"/>
              <a:t>‹#›</a:t>
            </a:fld>
            <a:endParaRPr lang="en-US"/>
          </a:p>
        </p:txBody>
      </p:sp>
    </p:spTree>
    <p:extLst>
      <p:ext uri="{BB962C8B-B14F-4D97-AF65-F5344CB8AC3E}">
        <p14:creationId xmlns:p14="http://schemas.microsoft.com/office/powerpoint/2010/main" val="19351555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A9880-29C4-FE14-A2AD-0774CD4031C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1BCA851-F94E-06DD-6CAA-5CDD2F5FC1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A57219-1E87-E160-0D20-E49AEE2F4660}"/>
              </a:ext>
            </a:extLst>
          </p:cNvPr>
          <p:cNvSpPr>
            <a:spLocks noGrp="1"/>
          </p:cNvSpPr>
          <p:nvPr>
            <p:ph type="dt" sz="half" idx="10"/>
          </p:nvPr>
        </p:nvSpPr>
        <p:spPr/>
        <p:txBody>
          <a:bodyPr/>
          <a:lstStyle/>
          <a:p>
            <a:fld id="{CAA77890-05B7-449C-B08D-906940B1B602}" type="datetimeFigureOut">
              <a:rPr lang="en-US" smtClean="0"/>
              <a:t>11/21/2024</a:t>
            </a:fld>
            <a:endParaRPr lang="en-US"/>
          </a:p>
        </p:txBody>
      </p:sp>
      <p:sp>
        <p:nvSpPr>
          <p:cNvPr id="5" name="Footer Placeholder 4">
            <a:extLst>
              <a:ext uri="{FF2B5EF4-FFF2-40B4-BE49-F238E27FC236}">
                <a16:creationId xmlns:a16="http://schemas.microsoft.com/office/drawing/2014/main" id="{D4EC97CE-2EC3-8AD8-D97D-BAD811DA86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CF56BF-BF55-5F05-4B04-268BE3CCD177}"/>
              </a:ext>
            </a:extLst>
          </p:cNvPr>
          <p:cNvSpPr>
            <a:spLocks noGrp="1"/>
          </p:cNvSpPr>
          <p:nvPr>
            <p:ph type="sldNum" sz="quarter" idx="12"/>
          </p:nvPr>
        </p:nvSpPr>
        <p:spPr/>
        <p:txBody>
          <a:bodyPr/>
          <a:lstStyle/>
          <a:p>
            <a:fld id="{234D031B-786D-49BE-9B8C-52ECE7BE4424}" type="slidenum">
              <a:rPr lang="en-US" smtClean="0"/>
              <a:t>‹#›</a:t>
            </a:fld>
            <a:endParaRPr lang="en-US"/>
          </a:p>
        </p:txBody>
      </p:sp>
    </p:spTree>
    <p:extLst>
      <p:ext uri="{BB962C8B-B14F-4D97-AF65-F5344CB8AC3E}">
        <p14:creationId xmlns:p14="http://schemas.microsoft.com/office/powerpoint/2010/main" val="28578656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77C209-2EFF-9D58-DF9D-2B3A1FB1604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4D824CA-9123-6386-9180-797737805F6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6D72F4-5566-47E0-CF36-50E154AB849B}"/>
              </a:ext>
            </a:extLst>
          </p:cNvPr>
          <p:cNvSpPr>
            <a:spLocks noGrp="1"/>
          </p:cNvSpPr>
          <p:nvPr>
            <p:ph type="dt" sz="half" idx="10"/>
          </p:nvPr>
        </p:nvSpPr>
        <p:spPr/>
        <p:txBody>
          <a:bodyPr/>
          <a:lstStyle/>
          <a:p>
            <a:fld id="{CAA77890-05B7-449C-B08D-906940B1B602}" type="datetimeFigureOut">
              <a:rPr lang="en-US" smtClean="0"/>
              <a:t>11/21/2024</a:t>
            </a:fld>
            <a:endParaRPr lang="en-US"/>
          </a:p>
        </p:txBody>
      </p:sp>
      <p:sp>
        <p:nvSpPr>
          <p:cNvPr id="5" name="Footer Placeholder 4">
            <a:extLst>
              <a:ext uri="{FF2B5EF4-FFF2-40B4-BE49-F238E27FC236}">
                <a16:creationId xmlns:a16="http://schemas.microsoft.com/office/drawing/2014/main" id="{4E488F52-95F0-F394-46A6-9E964AB012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089638-6262-BAEC-969D-FEF39ECAC83D}"/>
              </a:ext>
            </a:extLst>
          </p:cNvPr>
          <p:cNvSpPr>
            <a:spLocks noGrp="1"/>
          </p:cNvSpPr>
          <p:nvPr>
            <p:ph type="sldNum" sz="quarter" idx="12"/>
          </p:nvPr>
        </p:nvSpPr>
        <p:spPr/>
        <p:txBody>
          <a:bodyPr/>
          <a:lstStyle/>
          <a:p>
            <a:fld id="{234D031B-786D-49BE-9B8C-52ECE7BE4424}" type="slidenum">
              <a:rPr lang="en-US" smtClean="0"/>
              <a:t>‹#›</a:t>
            </a:fld>
            <a:endParaRPr lang="en-US"/>
          </a:p>
        </p:txBody>
      </p:sp>
    </p:spTree>
    <p:extLst>
      <p:ext uri="{BB962C8B-B14F-4D97-AF65-F5344CB8AC3E}">
        <p14:creationId xmlns:p14="http://schemas.microsoft.com/office/powerpoint/2010/main" val="32184079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Rectangle"/>
          <p:cNvSpPr txBox="1">
            <a:spLocks noGrp="1"/>
          </p:cNvSpPr>
          <p:nvPr>
            <p:ph type="body" sz="quarter" idx="13"/>
          </p:nvPr>
        </p:nvSpPr>
        <p:spPr>
          <a:xfrm>
            <a:off x="600670" y="5929931"/>
            <a:ext cx="10985502" cy="318490"/>
          </a:xfrm>
          <a:prstGeom prst="rect">
            <a:avLst/>
          </a:prstGeom>
        </p:spPr>
        <p:txBody>
          <a:bodyPr lIns="45719" tIns="45719" rIns="45719" bIns="45719"/>
          <a:lstStyle>
            <a:lvl1pPr marL="0" indent="0" defTabSz="412750">
              <a:lnSpc>
                <a:spcPct val="100000"/>
              </a:lnSpc>
              <a:spcBef>
                <a:spcPts val="0"/>
              </a:spcBef>
              <a:buSzTx/>
              <a:buNone/>
              <a:defRPr sz="3600" b="1"/>
            </a:lvl1pPr>
          </a:lstStyle>
          <a:p>
            <a:pPr marL="0" indent="0" defTabSz="825500">
              <a:lnSpc>
                <a:spcPct val="100000"/>
              </a:lnSpc>
              <a:spcBef>
                <a:spcPts val="0"/>
              </a:spcBef>
              <a:buSzTx/>
              <a:buNone/>
              <a:defRPr sz="3600" b="1"/>
            </a:pPr>
            <a:endParaRPr/>
          </a:p>
        </p:txBody>
      </p:sp>
      <p:sp>
        <p:nvSpPr>
          <p:cNvPr id="12" name="Title Text"/>
          <p:cNvSpPr txBox="1">
            <a:spLocks noGrp="1"/>
          </p:cNvSpPr>
          <p:nvPr>
            <p:ph type="title"/>
          </p:nvPr>
        </p:nvSpPr>
        <p:spPr>
          <a:xfrm>
            <a:off x="603248" y="1287496"/>
            <a:ext cx="10985502" cy="2324101"/>
          </a:xfrm>
          <a:prstGeom prst="rect">
            <a:avLst/>
          </a:prstGeom>
        </p:spPr>
        <p:txBody>
          <a:bodyPr anchor="b"/>
          <a:lstStyle>
            <a:lvl1pPr>
              <a:defRPr sz="5800" spc="-116"/>
            </a:lvl1pPr>
          </a:lstStyle>
          <a:p>
            <a:r>
              <a:t>Title Text</a:t>
            </a:r>
          </a:p>
        </p:txBody>
      </p:sp>
      <p:sp>
        <p:nvSpPr>
          <p:cNvPr id="13" name="Body Level One…"/>
          <p:cNvSpPr txBox="1">
            <a:spLocks noGrp="1"/>
          </p:cNvSpPr>
          <p:nvPr>
            <p:ph type="body" sz="quarter" idx="1"/>
          </p:nvPr>
        </p:nvSpPr>
        <p:spPr>
          <a:xfrm>
            <a:off x="600671" y="3611595"/>
            <a:ext cx="10985501" cy="952501"/>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Body Level One</a:t>
            </a:r>
          </a:p>
          <a:p>
            <a:pPr lvl="1"/>
            <a:r>
              <a:t>Body Level Two</a:t>
            </a:r>
          </a:p>
          <a:p>
            <a:pPr lvl="2"/>
            <a:r>
              <a:t>Body Level Three</a:t>
            </a:r>
          </a:p>
          <a:p>
            <a:pPr lvl="3"/>
            <a:r>
              <a:t>Body Level Four</a:t>
            </a:r>
          </a:p>
          <a:p>
            <a:pPr lvl="4"/>
            <a:r>
              <a:t>Body Level Five</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87943477"/>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Avocados and limes"/>
          <p:cNvSpPr>
            <a:spLocks noGrp="1"/>
          </p:cNvSpPr>
          <p:nvPr>
            <p:ph type="pic" idx="13"/>
          </p:nvPr>
        </p:nvSpPr>
        <p:spPr>
          <a:xfrm>
            <a:off x="-577850" y="-647700"/>
            <a:ext cx="13373100" cy="8009467"/>
          </a:xfrm>
          <a:prstGeom prst="rect">
            <a:avLst/>
          </a:prstGeom>
        </p:spPr>
        <p:txBody>
          <a:bodyPr lIns="91439" tIns="45719" rIns="91439" bIns="45719">
            <a:noAutofit/>
          </a:bodyPr>
          <a:lstStyle/>
          <a:p>
            <a:endParaRPr/>
          </a:p>
        </p:txBody>
      </p:sp>
      <p:sp>
        <p:nvSpPr>
          <p:cNvPr id="22" name="Title Text"/>
          <p:cNvSpPr txBox="1">
            <a:spLocks noGrp="1"/>
          </p:cNvSpPr>
          <p:nvPr>
            <p:ph type="title"/>
          </p:nvPr>
        </p:nvSpPr>
        <p:spPr>
          <a:xfrm>
            <a:off x="603250" y="3562350"/>
            <a:ext cx="10985500" cy="2324100"/>
          </a:xfrm>
          <a:prstGeom prst="rect">
            <a:avLst/>
          </a:prstGeom>
        </p:spPr>
        <p:txBody>
          <a:bodyPr anchor="b"/>
          <a:lstStyle>
            <a:lvl1pPr>
              <a:defRPr sz="5800" spc="-116"/>
            </a:lvl1pPr>
          </a:lstStyle>
          <a:p>
            <a:r>
              <a:t>Title Text</a:t>
            </a:r>
          </a:p>
        </p:txBody>
      </p:sp>
      <p:sp>
        <p:nvSpPr>
          <p:cNvPr id="23" name="Rectangle"/>
          <p:cNvSpPr txBox="1">
            <a:spLocks noGrp="1"/>
          </p:cNvSpPr>
          <p:nvPr>
            <p:ph type="body" sz="quarter" idx="14"/>
          </p:nvPr>
        </p:nvSpPr>
        <p:spPr>
          <a:xfrm>
            <a:off x="603845" y="553069"/>
            <a:ext cx="10984311" cy="318490"/>
          </a:xfrm>
          <a:prstGeom prst="rect">
            <a:avLst/>
          </a:prstGeom>
        </p:spPr>
        <p:txBody>
          <a:bodyPr lIns="45719" tIns="45719" rIns="45719" bIns="45719"/>
          <a:lstStyle>
            <a:lvl1pPr marL="0" indent="0" defTabSz="412750">
              <a:lnSpc>
                <a:spcPct val="100000"/>
              </a:lnSpc>
              <a:spcBef>
                <a:spcPts val="0"/>
              </a:spcBef>
              <a:buSzTx/>
              <a:buNone/>
              <a:defRPr sz="3600" b="1"/>
            </a:lvl1pPr>
          </a:lstStyle>
          <a:p>
            <a:pPr marL="0" indent="0" defTabSz="825500">
              <a:lnSpc>
                <a:spcPct val="100000"/>
              </a:lnSpc>
              <a:spcBef>
                <a:spcPts val="0"/>
              </a:spcBef>
              <a:buSzTx/>
              <a:buNone/>
              <a:defRPr sz="3600" b="1"/>
            </a:pPr>
            <a:endParaRPr/>
          </a:p>
        </p:txBody>
      </p:sp>
      <p:sp>
        <p:nvSpPr>
          <p:cNvPr id="24" name="Body Level One…"/>
          <p:cNvSpPr txBox="1">
            <a:spLocks noGrp="1"/>
          </p:cNvSpPr>
          <p:nvPr>
            <p:ph type="body" sz="quarter" idx="1"/>
          </p:nvPr>
        </p:nvSpPr>
        <p:spPr>
          <a:xfrm>
            <a:off x="603250" y="5804955"/>
            <a:ext cx="10985500" cy="558476"/>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Body Level One</a:t>
            </a:r>
          </a:p>
          <a:p>
            <a:pPr lvl="1"/>
            <a:r>
              <a:t>Body Level Two</a:t>
            </a:r>
          </a:p>
          <a:p>
            <a:pPr lvl="2"/>
            <a:r>
              <a:t>Body Level Three</a:t>
            </a:r>
          </a:p>
          <a:p>
            <a:pPr lvl="3"/>
            <a:r>
              <a:t>Body Level Four</a:t>
            </a:r>
          </a:p>
          <a:p>
            <a:pPr lvl="4"/>
            <a:r>
              <a:t>Body Level Five</a:t>
            </a: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26969610"/>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Bowl with salmon cakes, salad, and hummus"/>
          <p:cNvSpPr>
            <a:spLocks noGrp="1"/>
          </p:cNvSpPr>
          <p:nvPr>
            <p:ph type="pic" idx="13"/>
          </p:nvPr>
        </p:nvSpPr>
        <p:spPr>
          <a:xfrm>
            <a:off x="5486400" y="-101600"/>
            <a:ext cx="6072419" cy="7067550"/>
          </a:xfrm>
          <a:prstGeom prst="rect">
            <a:avLst/>
          </a:prstGeom>
        </p:spPr>
        <p:txBody>
          <a:bodyPr lIns="91439" tIns="45719" rIns="91439" bIns="45719">
            <a:noAutofit/>
          </a:bodyPr>
          <a:lstStyle/>
          <a:p>
            <a:endParaRPr/>
          </a:p>
        </p:txBody>
      </p:sp>
      <p:sp>
        <p:nvSpPr>
          <p:cNvPr id="33" name="Title Text"/>
          <p:cNvSpPr txBox="1">
            <a:spLocks noGrp="1"/>
          </p:cNvSpPr>
          <p:nvPr>
            <p:ph type="title"/>
          </p:nvPr>
        </p:nvSpPr>
        <p:spPr>
          <a:xfrm>
            <a:off x="603250" y="635000"/>
            <a:ext cx="4889500" cy="2941137"/>
          </a:xfrm>
          <a:prstGeom prst="rect">
            <a:avLst/>
          </a:prstGeom>
        </p:spPr>
        <p:txBody>
          <a:bodyPr anchor="b"/>
          <a:lstStyle/>
          <a:p>
            <a:r>
              <a:t>Title Text</a:t>
            </a:r>
          </a:p>
        </p:txBody>
      </p:sp>
      <p:sp>
        <p:nvSpPr>
          <p:cNvPr id="34" name="Body Level One…"/>
          <p:cNvSpPr txBox="1">
            <a:spLocks noGrp="1"/>
          </p:cNvSpPr>
          <p:nvPr>
            <p:ph type="body" sz="quarter" idx="1"/>
          </p:nvPr>
        </p:nvSpPr>
        <p:spPr>
          <a:xfrm>
            <a:off x="603250" y="3530288"/>
            <a:ext cx="4889500" cy="2692712"/>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Body Level One</a:t>
            </a:r>
          </a:p>
          <a:p>
            <a:pPr lvl="1"/>
            <a:r>
              <a:t>Body Level Two</a:t>
            </a:r>
          </a:p>
          <a:p>
            <a:pPr lvl="2"/>
            <a:r>
              <a:t>Body Level Three</a:t>
            </a:r>
          </a:p>
          <a:p>
            <a:pPr lvl="3"/>
            <a:r>
              <a:t>Body Level Four</a:t>
            </a:r>
          </a:p>
          <a:p>
            <a:pPr lvl="4"/>
            <a:r>
              <a:t>Body Level Five</a:t>
            </a:r>
          </a:p>
        </p:txBody>
      </p:sp>
      <p:sp>
        <p:nvSpPr>
          <p:cNvPr id="35" name="Slide Number"/>
          <p:cNvSpPr txBox="1">
            <a:spLocks noGrp="1"/>
          </p:cNvSpPr>
          <p:nvPr>
            <p:ph type="sldNum" sz="quarter" idx="2"/>
          </p:nvPr>
        </p:nvSpPr>
        <p:spPr>
          <a:xfrm>
            <a:off x="6000750" y="6488825"/>
            <a:ext cx="243656" cy="241092"/>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18230347"/>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Title Text"/>
          <p:cNvSpPr txBox="1">
            <a:spLocks noGrp="1"/>
          </p:cNvSpPr>
          <p:nvPr>
            <p:ph type="title"/>
          </p:nvPr>
        </p:nvSpPr>
        <p:spPr>
          <a:prstGeom prst="rect">
            <a:avLst/>
          </a:prstGeom>
        </p:spPr>
        <p:txBody>
          <a:bodyPr/>
          <a:lstStyle/>
          <a:p>
            <a:r>
              <a:t>Title Text</a:t>
            </a:r>
          </a:p>
        </p:txBody>
      </p:sp>
      <p:sp>
        <p:nvSpPr>
          <p:cNvPr id="43" name="Rectangle"/>
          <p:cNvSpPr txBox="1">
            <a:spLocks noGrp="1"/>
          </p:cNvSpPr>
          <p:nvPr>
            <p:ph type="body" sz="quarter" idx="13"/>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5500" b="1"/>
            </a:lvl1pPr>
          </a:lstStyle>
          <a:p>
            <a:pPr marL="0" indent="0" defTabSz="825500">
              <a:lnSpc>
                <a:spcPct val="100000"/>
              </a:lnSpc>
              <a:spcBef>
                <a:spcPts val="0"/>
              </a:spcBef>
              <a:buSzTx/>
              <a:buNone/>
              <a:defRPr sz="5500" b="1"/>
            </a:pPr>
            <a:endParaRPr/>
          </a:p>
        </p:txBody>
      </p:sp>
      <p:sp>
        <p:nvSpPr>
          <p:cNvPr id="44"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67288984"/>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p:nvPr>
        </p:nvSpPr>
        <p:spPr>
          <a:prstGeom prst="rect">
            <a:avLst/>
          </a:prstGeom>
        </p:spPr>
        <p:txBody>
          <a:bodyPr numCol="2" spcCol="1098550"/>
          <a:lstStyle/>
          <a:p>
            <a:r>
              <a:t>Body Level One</a:t>
            </a:r>
          </a:p>
          <a:p>
            <a:pPr lvl="1"/>
            <a:r>
              <a:t>Body Level Two</a:t>
            </a:r>
          </a:p>
          <a:p>
            <a:pPr lvl="2"/>
            <a:r>
              <a:t>Body Level Three</a:t>
            </a:r>
          </a:p>
          <a:p>
            <a:pPr lvl="3"/>
            <a:r>
              <a:t>Body Level Four</a:t>
            </a:r>
          </a:p>
          <a:p>
            <a:pPr lvl="4"/>
            <a:r>
              <a:t>Body Level Five</a:t>
            </a: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67707493"/>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Rectangle"/>
          <p:cNvSpPr txBox="1">
            <a:spLocks noGrp="1"/>
          </p:cNvSpPr>
          <p:nvPr>
            <p:ph type="body" sz="quarter" idx="13"/>
          </p:nvPr>
        </p:nvSpPr>
        <p:spPr>
          <a:xfrm>
            <a:off x="603250" y="1186481"/>
            <a:ext cx="4889500" cy="467390"/>
          </a:xfrm>
          <a:prstGeom prst="rect">
            <a:avLst/>
          </a:prstGeom>
        </p:spPr>
        <p:txBody>
          <a:bodyPr lIns="45719" tIns="45719" rIns="45719" bIns="45719"/>
          <a:lstStyle>
            <a:lvl1pPr marL="0" indent="0" defTabSz="412750">
              <a:lnSpc>
                <a:spcPct val="100000"/>
              </a:lnSpc>
              <a:spcBef>
                <a:spcPts val="0"/>
              </a:spcBef>
              <a:buSzTx/>
              <a:buNone/>
              <a:defRPr sz="5500" b="1"/>
            </a:lvl1pPr>
          </a:lstStyle>
          <a:p>
            <a:pPr marL="0" indent="0" defTabSz="825500">
              <a:lnSpc>
                <a:spcPct val="100000"/>
              </a:lnSpc>
              <a:spcBef>
                <a:spcPts val="0"/>
              </a:spcBef>
              <a:buSzTx/>
              <a:buNone/>
              <a:defRPr sz="5500" b="1"/>
            </a:pPr>
            <a:endParaRPr/>
          </a:p>
        </p:txBody>
      </p:sp>
      <p:sp>
        <p:nvSpPr>
          <p:cNvPr id="61" name="Body Level One…"/>
          <p:cNvSpPr txBox="1">
            <a:spLocks noGrp="1"/>
          </p:cNvSpPr>
          <p:nvPr>
            <p:ph type="body" sz="half" idx="1"/>
          </p:nvPr>
        </p:nvSpPr>
        <p:spPr>
          <a:xfrm>
            <a:off x="603250" y="2124252"/>
            <a:ext cx="4889500" cy="412831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2" name="Bowl of pappardelle pasta with parsley butter, roasted hazelnuts, and shaved parmesan cheese"/>
          <p:cNvSpPr>
            <a:spLocks noGrp="1"/>
          </p:cNvSpPr>
          <p:nvPr>
            <p:ph type="pic" idx="14"/>
          </p:nvPr>
        </p:nvSpPr>
        <p:spPr>
          <a:xfrm>
            <a:off x="6096000" y="-203633"/>
            <a:ext cx="5458437" cy="7277916"/>
          </a:xfrm>
          <a:prstGeom prst="rect">
            <a:avLst/>
          </a:prstGeom>
        </p:spPr>
        <p:txBody>
          <a:bodyPr lIns="91439" tIns="45719" rIns="91439" bIns="45719">
            <a:noAutofit/>
          </a:bodyPr>
          <a:lstStyle/>
          <a:p>
            <a:endParaRPr/>
          </a:p>
        </p:txBody>
      </p:sp>
      <p:sp>
        <p:nvSpPr>
          <p:cNvPr id="63" name="Title Text"/>
          <p:cNvSpPr txBox="1">
            <a:spLocks noGrp="1"/>
          </p:cNvSpPr>
          <p:nvPr>
            <p:ph type="title"/>
          </p:nvPr>
        </p:nvSpPr>
        <p:spPr>
          <a:xfrm>
            <a:off x="603250" y="539750"/>
            <a:ext cx="4889500" cy="717550"/>
          </a:xfrm>
          <a:prstGeom prst="rect">
            <a:avLst/>
          </a:prstGeom>
        </p:spPr>
        <p:txBody>
          <a:bodyPr/>
          <a:lstStyle/>
          <a:p>
            <a:r>
              <a:t>Title Text</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31440880"/>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Title Text"/>
          <p:cNvSpPr txBox="1">
            <a:spLocks noGrp="1"/>
          </p:cNvSpPr>
          <p:nvPr>
            <p:ph type="title"/>
          </p:nvPr>
        </p:nvSpPr>
        <p:spPr>
          <a:xfrm>
            <a:off x="603248" y="2266950"/>
            <a:ext cx="10985502" cy="2324100"/>
          </a:xfrm>
          <a:prstGeom prst="rect">
            <a:avLst/>
          </a:prstGeom>
        </p:spPr>
        <p:txBody>
          <a:bodyPr anchor="ctr"/>
          <a:lstStyle>
            <a:lvl1pPr>
              <a:defRPr sz="5800" b="0" spc="-116">
                <a:latin typeface="Helvetica Neue Medium"/>
                <a:ea typeface="Helvetica Neue Medium"/>
                <a:cs typeface="Helvetica Neue Medium"/>
                <a:sym typeface="Helvetica Neue Medium"/>
              </a:defRPr>
            </a:lvl1pPr>
          </a:lstStyle>
          <a:p>
            <a:r>
              <a:t>Title Text</a:t>
            </a:r>
          </a:p>
        </p:txBody>
      </p:sp>
      <p:sp>
        <p:nvSpPr>
          <p:cNvPr id="72" name="Slide Number"/>
          <p:cNvSpPr txBox="1">
            <a:spLocks noGrp="1"/>
          </p:cNvSpPr>
          <p:nvPr>
            <p:ph type="sldNum" sz="quarter" idx="2"/>
          </p:nvPr>
        </p:nvSpPr>
        <p:spPr>
          <a:xfrm>
            <a:off x="6000750" y="6488825"/>
            <a:ext cx="243656" cy="241092"/>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41583301"/>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Title Text"/>
          <p:cNvSpPr txBox="1">
            <a:spLocks noGrp="1"/>
          </p:cNvSpPr>
          <p:nvPr>
            <p:ph type="title"/>
          </p:nvPr>
        </p:nvSpPr>
        <p:spPr>
          <a:xfrm>
            <a:off x="603250" y="539750"/>
            <a:ext cx="10985500" cy="717475"/>
          </a:xfrm>
          <a:prstGeom prst="rect">
            <a:avLst/>
          </a:prstGeom>
        </p:spPr>
        <p:txBody>
          <a:bodyPr/>
          <a:lstStyle/>
          <a:p>
            <a:r>
              <a:t>Title Text</a:t>
            </a:r>
          </a:p>
        </p:txBody>
      </p:sp>
      <p:sp>
        <p:nvSpPr>
          <p:cNvPr id="80" name="Rectangle"/>
          <p:cNvSpPr txBox="1">
            <a:spLocks noGrp="1"/>
          </p:cNvSpPr>
          <p:nvPr>
            <p:ph type="body" sz="quarter" idx="13"/>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5500" b="1"/>
            </a:lvl1pPr>
          </a:lstStyle>
          <a:p>
            <a:pPr marL="0" indent="0" defTabSz="825500">
              <a:lnSpc>
                <a:spcPct val="100000"/>
              </a:lnSpc>
              <a:spcBef>
                <a:spcPts val="0"/>
              </a:spcBef>
              <a:buSzTx/>
              <a:buNone/>
              <a:defRPr sz="5500" b="1"/>
            </a:pPr>
            <a:endParaRP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6380970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F4B64-5C28-2F8A-1B1A-48537E4590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1B2966-B287-BB0F-22CA-724A023230C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856477-6DD3-8BF4-CAE2-AA8713EEA13C}"/>
              </a:ext>
            </a:extLst>
          </p:cNvPr>
          <p:cNvSpPr>
            <a:spLocks noGrp="1"/>
          </p:cNvSpPr>
          <p:nvPr>
            <p:ph type="dt" sz="half" idx="10"/>
          </p:nvPr>
        </p:nvSpPr>
        <p:spPr/>
        <p:txBody>
          <a:bodyPr/>
          <a:lstStyle/>
          <a:p>
            <a:fld id="{CAA77890-05B7-449C-B08D-906940B1B602}" type="datetimeFigureOut">
              <a:rPr lang="en-US" smtClean="0"/>
              <a:t>11/21/2024</a:t>
            </a:fld>
            <a:endParaRPr lang="en-US"/>
          </a:p>
        </p:txBody>
      </p:sp>
      <p:sp>
        <p:nvSpPr>
          <p:cNvPr id="5" name="Footer Placeholder 4">
            <a:extLst>
              <a:ext uri="{FF2B5EF4-FFF2-40B4-BE49-F238E27FC236}">
                <a16:creationId xmlns:a16="http://schemas.microsoft.com/office/drawing/2014/main" id="{A1053987-CEA1-DB1B-D055-0CEC3D28F6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0D9B30-A98D-DED1-A3DC-BA3FA482ED48}"/>
              </a:ext>
            </a:extLst>
          </p:cNvPr>
          <p:cNvSpPr>
            <a:spLocks noGrp="1"/>
          </p:cNvSpPr>
          <p:nvPr>
            <p:ph type="sldNum" sz="quarter" idx="12"/>
          </p:nvPr>
        </p:nvSpPr>
        <p:spPr/>
        <p:txBody>
          <a:bodyPr/>
          <a:lstStyle/>
          <a:p>
            <a:fld id="{234D031B-786D-49BE-9B8C-52ECE7BE4424}" type="slidenum">
              <a:rPr lang="en-US" smtClean="0"/>
              <a:t>‹#›</a:t>
            </a:fld>
            <a:endParaRPr lang="en-US"/>
          </a:p>
        </p:txBody>
      </p:sp>
    </p:spTree>
    <p:extLst>
      <p:ext uri="{BB962C8B-B14F-4D97-AF65-F5344CB8AC3E}">
        <p14:creationId xmlns:p14="http://schemas.microsoft.com/office/powerpoint/2010/main" val="11646842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p:nvPr>
        </p:nvSpPr>
        <p:spPr>
          <a:xfrm>
            <a:off x="603250" y="2460422"/>
            <a:ext cx="10985500" cy="1937157"/>
          </a:xfrm>
          <a:prstGeom prst="rect">
            <a:avLst/>
          </a:prstGeom>
        </p:spPr>
        <p:txBody>
          <a:bodyPr anchor="ctr"/>
          <a:lstStyle>
            <a:lvl1pPr marL="0" indent="0" algn="ctr">
              <a:lnSpc>
                <a:spcPct val="80000"/>
              </a:lnSpc>
              <a:spcBef>
                <a:spcPts val="0"/>
              </a:spcBef>
              <a:buSzTx/>
              <a:buNone/>
              <a:defRPr sz="5800" spc="-116">
                <a:latin typeface="Helvetica Neue Medium"/>
                <a:ea typeface="Helvetica Neue Medium"/>
                <a:cs typeface="Helvetica Neue Medium"/>
                <a:sym typeface="Helvetica Neue Medium"/>
              </a:defRPr>
            </a:lvl1pPr>
            <a:lvl2pPr marL="0" indent="228600" algn="ctr">
              <a:lnSpc>
                <a:spcPct val="80000"/>
              </a:lnSpc>
              <a:spcBef>
                <a:spcPts val="0"/>
              </a:spcBef>
              <a:buSzTx/>
              <a:buNone/>
              <a:defRPr sz="5800" spc="-116">
                <a:latin typeface="Helvetica Neue Medium"/>
                <a:ea typeface="Helvetica Neue Medium"/>
                <a:cs typeface="Helvetica Neue Medium"/>
                <a:sym typeface="Helvetica Neue Medium"/>
              </a:defRPr>
            </a:lvl2pPr>
            <a:lvl3pPr marL="0" indent="457200" algn="ctr">
              <a:lnSpc>
                <a:spcPct val="80000"/>
              </a:lnSpc>
              <a:spcBef>
                <a:spcPts val="0"/>
              </a:spcBef>
              <a:buSzTx/>
              <a:buNone/>
              <a:defRPr sz="5800" spc="-116">
                <a:latin typeface="Helvetica Neue Medium"/>
                <a:ea typeface="Helvetica Neue Medium"/>
                <a:cs typeface="Helvetica Neue Medium"/>
                <a:sym typeface="Helvetica Neue Medium"/>
              </a:defRPr>
            </a:lvl3pPr>
            <a:lvl4pPr marL="0" indent="685800" algn="ctr">
              <a:lnSpc>
                <a:spcPct val="80000"/>
              </a:lnSpc>
              <a:spcBef>
                <a:spcPts val="0"/>
              </a:spcBef>
              <a:buSzTx/>
              <a:buNone/>
              <a:defRPr sz="5800" spc="-116">
                <a:latin typeface="Helvetica Neue Medium"/>
                <a:ea typeface="Helvetica Neue Medium"/>
                <a:cs typeface="Helvetica Neue Medium"/>
                <a:sym typeface="Helvetica Neue Medium"/>
              </a:defRPr>
            </a:lvl4pPr>
            <a:lvl5pPr marL="0" indent="914400" algn="ctr">
              <a:lnSpc>
                <a:spcPct val="80000"/>
              </a:lnSpc>
              <a:spcBef>
                <a:spcPts val="0"/>
              </a:spcBef>
              <a:buSzTx/>
              <a:buNone/>
              <a:defRPr sz="5800" spc="-116">
                <a:latin typeface="Helvetica Neue Medium"/>
                <a:ea typeface="Helvetica Neue Medium"/>
                <a:cs typeface="Helvetica Neue Medium"/>
                <a:sym typeface="Helvetica Neue Medium"/>
              </a:defRPr>
            </a:lvl5pPr>
          </a:lstStyle>
          <a:p>
            <a:r>
              <a:t>Body Level One</a:t>
            </a:r>
          </a:p>
          <a:p>
            <a:pPr lvl="1"/>
            <a:r>
              <a:t>Body Level Two</a:t>
            </a:r>
          </a:p>
          <a:p>
            <a:pPr lvl="2"/>
            <a:r>
              <a:t>Body Level Three</a:t>
            </a:r>
          </a:p>
          <a:p>
            <a:pPr lvl="3"/>
            <a:r>
              <a:t>Body Level Four</a:t>
            </a:r>
          </a:p>
          <a:p>
            <a:pPr lvl="4"/>
            <a:r>
              <a:t>Body Level Five</a:t>
            </a: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78431657"/>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idx="1"/>
          </p:nvPr>
        </p:nvSpPr>
        <p:spPr>
          <a:xfrm>
            <a:off x="603250" y="537964"/>
            <a:ext cx="10985500" cy="3620792"/>
          </a:xfrm>
          <a:prstGeom prst="rect">
            <a:avLst/>
          </a:prstGeom>
        </p:spPr>
        <p:txBody>
          <a:bodyPr anchor="b"/>
          <a:lstStyle>
            <a:lvl1pPr marL="0" indent="0" algn="ctr">
              <a:lnSpc>
                <a:spcPct val="80000"/>
              </a:lnSpc>
              <a:spcBef>
                <a:spcPts val="0"/>
              </a:spcBef>
              <a:buSzTx/>
              <a:buNone/>
              <a:defRPr sz="12500" b="1" spc="-125"/>
            </a:lvl1pPr>
            <a:lvl2pPr marL="0" indent="228600" algn="ctr">
              <a:lnSpc>
                <a:spcPct val="80000"/>
              </a:lnSpc>
              <a:spcBef>
                <a:spcPts val="0"/>
              </a:spcBef>
              <a:buSzTx/>
              <a:buNone/>
              <a:defRPr sz="12500" b="1" spc="-125"/>
            </a:lvl2pPr>
            <a:lvl3pPr marL="0" indent="457200" algn="ctr">
              <a:lnSpc>
                <a:spcPct val="80000"/>
              </a:lnSpc>
              <a:spcBef>
                <a:spcPts val="0"/>
              </a:spcBef>
              <a:buSzTx/>
              <a:buNone/>
              <a:defRPr sz="12500" b="1" spc="-125"/>
            </a:lvl3pPr>
            <a:lvl4pPr marL="0" indent="685800" algn="ctr">
              <a:lnSpc>
                <a:spcPct val="80000"/>
              </a:lnSpc>
              <a:spcBef>
                <a:spcPts val="0"/>
              </a:spcBef>
              <a:buSzTx/>
              <a:buNone/>
              <a:defRPr sz="12500" b="1" spc="-125"/>
            </a:lvl4pPr>
            <a:lvl5pPr marL="0" indent="914400" algn="ctr">
              <a:lnSpc>
                <a:spcPct val="80000"/>
              </a:lnSpc>
              <a:spcBef>
                <a:spcPts val="0"/>
              </a:spcBef>
              <a:buSzTx/>
              <a:buNone/>
              <a:defRPr sz="12500" b="1" spc="-125"/>
            </a:lvl5pPr>
          </a:lstStyle>
          <a:p>
            <a:r>
              <a:t>Body Level One</a:t>
            </a:r>
          </a:p>
          <a:p>
            <a:pPr lvl="1"/>
            <a:r>
              <a:t>Body Level Two</a:t>
            </a:r>
          </a:p>
          <a:p>
            <a:pPr lvl="2"/>
            <a:r>
              <a:t>Body Level Three</a:t>
            </a:r>
          </a:p>
          <a:p>
            <a:pPr lvl="3"/>
            <a:r>
              <a:t>Body Level Four</a:t>
            </a:r>
          </a:p>
          <a:p>
            <a:pPr lvl="4"/>
            <a:r>
              <a:t>Body Level Five</a:t>
            </a:r>
          </a:p>
        </p:txBody>
      </p:sp>
      <p:sp>
        <p:nvSpPr>
          <p:cNvPr id="107" name="Rectangle"/>
          <p:cNvSpPr txBox="1">
            <a:spLocks noGrp="1"/>
          </p:cNvSpPr>
          <p:nvPr>
            <p:ph type="body" sz="quarter" idx="13"/>
          </p:nvPr>
        </p:nvSpPr>
        <p:spPr>
          <a:xfrm>
            <a:off x="603250" y="4131090"/>
            <a:ext cx="10985500" cy="467390"/>
          </a:xfrm>
          <a:prstGeom prst="rect">
            <a:avLst/>
          </a:prstGeom>
        </p:spPr>
        <p:txBody>
          <a:bodyPr lIns="45719" tIns="45719" rIns="45719" bIns="45719"/>
          <a:lstStyle>
            <a:lvl1pPr marL="0" indent="0" algn="ctr" defTabSz="412750">
              <a:lnSpc>
                <a:spcPct val="100000"/>
              </a:lnSpc>
              <a:spcBef>
                <a:spcPts val="0"/>
              </a:spcBef>
              <a:buSzTx/>
              <a:buNone/>
              <a:defRPr sz="5500" b="1"/>
            </a:lvl1pPr>
          </a:lstStyle>
          <a:p>
            <a:pPr marL="0" indent="0" algn="ctr" defTabSz="825500">
              <a:lnSpc>
                <a:spcPct val="100000"/>
              </a:lnSpc>
              <a:spcBef>
                <a:spcPts val="0"/>
              </a:spcBef>
              <a:buSzTx/>
              <a:buNone/>
              <a:defRPr sz="5500" b="1"/>
            </a:pPr>
            <a:endParaRP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29067053"/>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Rectangle"/>
          <p:cNvSpPr txBox="1">
            <a:spLocks noGrp="1"/>
          </p:cNvSpPr>
          <p:nvPr>
            <p:ph type="body" sz="quarter" idx="13"/>
          </p:nvPr>
        </p:nvSpPr>
        <p:spPr>
          <a:xfrm>
            <a:off x="1215012" y="5337727"/>
            <a:ext cx="10100026" cy="318490"/>
          </a:xfrm>
          <a:prstGeom prst="rect">
            <a:avLst/>
          </a:prstGeom>
        </p:spPr>
        <p:txBody>
          <a:bodyPr lIns="45719" tIns="45719" rIns="45719" bIns="45719"/>
          <a:lstStyle>
            <a:lvl1pPr marL="0" indent="0" defTabSz="412750">
              <a:lnSpc>
                <a:spcPct val="100000"/>
              </a:lnSpc>
              <a:spcBef>
                <a:spcPts val="0"/>
              </a:spcBef>
              <a:buSzTx/>
              <a:buNone/>
              <a:defRPr sz="3600" b="1"/>
            </a:lvl1pPr>
          </a:lstStyle>
          <a:p>
            <a:pPr marL="0" indent="0" defTabSz="825500">
              <a:lnSpc>
                <a:spcPct val="100000"/>
              </a:lnSpc>
              <a:spcBef>
                <a:spcPts val="0"/>
              </a:spcBef>
              <a:buSzTx/>
              <a:buNone/>
              <a:defRPr sz="3600" b="1"/>
            </a:pPr>
            <a:endParaRPr/>
          </a:p>
        </p:txBody>
      </p:sp>
      <p:sp>
        <p:nvSpPr>
          <p:cNvPr id="116" name="Body Level One…"/>
          <p:cNvSpPr txBox="1">
            <a:spLocks noGrp="1"/>
          </p:cNvSpPr>
          <p:nvPr>
            <p:ph type="body" sz="half" idx="1"/>
          </p:nvPr>
        </p:nvSpPr>
        <p:spPr>
          <a:xfrm>
            <a:off x="876962" y="2469930"/>
            <a:ext cx="10438077" cy="1918140"/>
          </a:xfrm>
          <a:prstGeom prst="rect">
            <a:avLst/>
          </a:prstGeom>
        </p:spPr>
        <p:txBody>
          <a:bodyPr/>
          <a:lstStyle>
            <a:lvl1pPr marL="319462" indent="-234950">
              <a:spcBef>
                <a:spcPts val="0"/>
              </a:spcBef>
              <a:buSzTx/>
              <a:buNone/>
              <a:defRPr sz="4250" spc="-85">
                <a:latin typeface="Helvetica Neue Medium"/>
                <a:ea typeface="Helvetica Neue Medium"/>
                <a:cs typeface="Helvetica Neue Medium"/>
                <a:sym typeface="Helvetica Neue Medium"/>
              </a:defRPr>
            </a:lvl1pPr>
            <a:lvl2pPr marL="319462" indent="-6350">
              <a:spcBef>
                <a:spcPts val="0"/>
              </a:spcBef>
              <a:buSzTx/>
              <a:buNone/>
              <a:defRPr sz="4250" spc="-85">
                <a:latin typeface="Helvetica Neue Medium"/>
                <a:ea typeface="Helvetica Neue Medium"/>
                <a:cs typeface="Helvetica Neue Medium"/>
                <a:sym typeface="Helvetica Neue Medium"/>
              </a:defRPr>
            </a:lvl2pPr>
            <a:lvl3pPr marL="319462" indent="222250">
              <a:spcBef>
                <a:spcPts val="0"/>
              </a:spcBef>
              <a:buSzTx/>
              <a:buNone/>
              <a:defRPr sz="4250" spc="-85">
                <a:latin typeface="Helvetica Neue Medium"/>
                <a:ea typeface="Helvetica Neue Medium"/>
                <a:cs typeface="Helvetica Neue Medium"/>
                <a:sym typeface="Helvetica Neue Medium"/>
              </a:defRPr>
            </a:lvl3pPr>
            <a:lvl4pPr marL="319462" indent="450850">
              <a:spcBef>
                <a:spcPts val="0"/>
              </a:spcBef>
              <a:buSzTx/>
              <a:buNone/>
              <a:defRPr sz="4250" spc="-85">
                <a:latin typeface="Helvetica Neue Medium"/>
                <a:ea typeface="Helvetica Neue Medium"/>
                <a:cs typeface="Helvetica Neue Medium"/>
                <a:sym typeface="Helvetica Neue Medium"/>
              </a:defRPr>
            </a:lvl4pPr>
            <a:lvl5pPr marL="319462" indent="679450">
              <a:spcBef>
                <a:spcPts val="0"/>
              </a:spcBef>
              <a:buSzTx/>
              <a:buNone/>
              <a:defRPr sz="4250" spc="-85">
                <a:latin typeface="Helvetica Neue Medium"/>
                <a:ea typeface="Helvetica Neue Medium"/>
                <a:cs typeface="Helvetica Neue Medium"/>
                <a:sym typeface="Helvetica Neue Medium"/>
              </a:defRPr>
            </a:lvl5pPr>
          </a:lstStyle>
          <a:p>
            <a:r>
              <a:t>Body Level One</a:t>
            </a:r>
          </a:p>
          <a:p>
            <a:pPr lvl="1"/>
            <a:r>
              <a:t>Body Level Two</a:t>
            </a:r>
          </a:p>
          <a:p>
            <a:pPr lvl="2"/>
            <a:r>
              <a:t>Body Level Three</a:t>
            </a:r>
          </a:p>
          <a:p>
            <a:pPr lvl="3"/>
            <a:r>
              <a:t>Body Level Four</a:t>
            </a:r>
          </a:p>
          <a:p>
            <a:pPr lvl="4"/>
            <a:r>
              <a:t>Body Level Five</a:t>
            </a: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66173463"/>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bowl of salad with fried rice, boiled eggs, and chopsticks"/>
          <p:cNvSpPr>
            <a:spLocks noGrp="1"/>
          </p:cNvSpPr>
          <p:nvPr>
            <p:ph type="pic" idx="13"/>
          </p:nvPr>
        </p:nvSpPr>
        <p:spPr>
          <a:xfrm>
            <a:off x="-666750" y="-2762250"/>
            <a:ext cx="13525500" cy="10820400"/>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3602926821"/>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3EC362-DDE0-8F03-85B3-55C8BD8A4DDE}"/>
              </a:ext>
            </a:extLst>
          </p:cNvPr>
          <p:cNvSpPr>
            <a:spLocks noGrp="1"/>
          </p:cNvSpPr>
          <p:nvPr>
            <p:ph type="dt" sz="half" idx="10"/>
          </p:nvPr>
        </p:nvSpPr>
        <p:spPr/>
        <p:txBody>
          <a:bodyPr/>
          <a:lstStyle/>
          <a:p>
            <a:fld id="{CAA77890-05B7-449C-B08D-906940B1B602}" type="datetimeFigureOut">
              <a:rPr lang="en-US" smtClean="0"/>
              <a:t>11/21/2024</a:t>
            </a:fld>
            <a:endParaRPr lang="en-US"/>
          </a:p>
        </p:txBody>
      </p:sp>
      <p:sp>
        <p:nvSpPr>
          <p:cNvPr id="3" name="Footer Placeholder 2">
            <a:extLst>
              <a:ext uri="{FF2B5EF4-FFF2-40B4-BE49-F238E27FC236}">
                <a16:creationId xmlns:a16="http://schemas.microsoft.com/office/drawing/2014/main" id="{D4852A56-73F8-CBD3-5F0C-8F380B1883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25633B5-3A7C-69C0-5E28-9DBE47BA40C1}"/>
              </a:ext>
            </a:extLst>
          </p:cNvPr>
          <p:cNvSpPr>
            <a:spLocks noGrp="1"/>
          </p:cNvSpPr>
          <p:nvPr>
            <p:ph type="sldNum" sz="quarter" idx="12"/>
          </p:nvPr>
        </p:nvSpPr>
        <p:spPr/>
        <p:txBody>
          <a:bodyPr/>
          <a:lstStyle/>
          <a:p>
            <a:fld id="{234D031B-786D-49BE-9B8C-52ECE7BE4424}" type="slidenum">
              <a:rPr lang="en-US" smtClean="0"/>
              <a:t>‹#›</a:t>
            </a:fld>
            <a:endParaRPr lang="en-US"/>
          </a:p>
        </p:txBody>
      </p:sp>
    </p:spTree>
    <p:extLst>
      <p:ext uri="{BB962C8B-B14F-4D97-AF65-F5344CB8AC3E}">
        <p14:creationId xmlns:p14="http://schemas.microsoft.com/office/powerpoint/2010/main" val="37236890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30127-C2A8-2E94-49F9-F47AEF3C730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7615595-ECEB-574A-9C3D-15B0B72664A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944EDF-E45C-5593-CC3D-FEC5033D1398}"/>
              </a:ext>
            </a:extLst>
          </p:cNvPr>
          <p:cNvSpPr>
            <a:spLocks noGrp="1"/>
          </p:cNvSpPr>
          <p:nvPr>
            <p:ph type="dt" sz="half" idx="10"/>
          </p:nvPr>
        </p:nvSpPr>
        <p:spPr/>
        <p:txBody>
          <a:bodyPr/>
          <a:lstStyle/>
          <a:p>
            <a:fld id="{CAA77890-05B7-449C-B08D-906940B1B602}" type="datetimeFigureOut">
              <a:rPr lang="en-US" smtClean="0"/>
              <a:t>11/21/2024</a:t>
            </a:fld>
            <a:endParaRPr lang="en-US"/>
          </a:p>
        </p:txBody>
      </p:sp>
      <p:sp>
        <p:nvSpPr>
          <p:cNvPr id="5" name="Footer Placeholder 4">
            <a:extLst>
              <a:ext uri="{FF2B5EF4-FFF2-40B4-BE49-F238E27FC236}">
                <a16:creationId xmlns:a16="http://schemas.microsoft.com/office/drawing/2014/main" id="{66AA4638-0D17-53BB-8A82-87DA246D61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11E406-FC56-281C-9602-0445193F4EBA}"/>
              </a:ext>
            </a:extLst>
          </p:cNvPr>
          <p:cNvSpPr>
            <a:spLocks noGrp="1"/>
          </p:cNvSpPr>
          <p:nvPr>
            <p:ph type="sldNum" sz="quarter" idx="12"/>
          </p:nvPr>
        </p:nvSpPr>
        <p:spPr/>
        <p:txBody>
          <a:bodyPr/>
          <a:lstStyle/>
          <a:p>
            <a:fld id="{234D031B-786D-49BE-9B8C-52ECE7BE4424}" type="slidenum">
              <a:rPr lang="en-US" smtClean="0"/>
              <a:t>‹#›</a:t>
            </a:fld>
            <a:endParaRPr lang="en-US"/>
          </a:p>
        </p:txBody>
      </p:sp>
    </p:spTree>
    <p:extLst>
      <p:ext uri="{BB962C8B-B14F-4D97-AF65-F5344CB8AC3E}">
        <p14:creationId xmlns:p14="http://schemas.microsoft.com/office/powerpoint/2010/main" val="1527984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77838-6789-6579-CF25-261A15D5AC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D70E73-A9EB-04FA-D0AE-5877D206411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475EC9-7BED-1E26-498F-6C3138519D5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A48CD3-A475-2CE9-99D8-6976730D3DB1}"/>
              </a:ext>
            </a:extLst>
          </p:cNvPr>
          <p:cNvSpPr>
            <a:spLocks noGrp="1"/>
          </p:cNvSpPr>
          <p:nvPr>
            <p:ph type="dt" sz="half" idx="10"/>
          </p:nvPr>
        </p:nvSpPr>
        <p:spPr/>
        <p:txBody>
          <a:bodyPr/>
          <a:lstStyle/>
          <a:p>
            <a:fld id="{CAA77890-05B7-449C-B08D-906940B1B602}" type="datetimeFigureOut">
              <a:rPr lang="en-US" smtClean="0"/>
              <a:t>11/21/2024</a:t>
            </a:fld>
            <a:endParaRPr lang="en-US"/>
          </a:p>
        </p:txBody>
      </p:sp>
      <p:sp>
        <p:nvSpPr>
          <p:cNvPr id="6" name="Footer Placeholder 5">
            <a:extLst>
              <a:ext uri="{FF2B5EF4-FFF2-40B4-BE49-F238E27FC236}">
                <a16:creationId xmlns:a16="http://schemas.microsoft.com/office/drawing/2014/main" id="{EE080378-F3CA-C54E-4FD7-DC13A22B16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D51E68-DB17-47AC-D0E1-7140A3E1FDD6}"/>
              </a:ext>
            </a:extLst>
          </p:cNvPr>
          <p:cNvSpPr>
            <a:spLocks noGrp="1"/>
          </p:cNvSpPr>
          <p:nvPr>
            <p:ph type="sldNum" sz="quarter" idx="12"/>
          </p:nvPr>
        </p:nvSpPr>
        <p:spPr/>
        <p:txBody>
          <a:bodyPr/>
          <a:lstStyle/>
          <a:p>
            <a:fld id="{234D031B-786D-49BE-9B8C-52ECE7BE4424}" type="slidenum">
              <a:rPr lang="en-US" smtClean="0"/>
              <a:t>‹#›</a:t>
            </a:fld>
            <a:endParaRPr lang="en-US"/>
          </a:p>
        </p:txBody>
      </p:sp>
    </p:spTree>
    <p:extLst>
      <p:ext uri="{BB962C8B-B14F-4D97-AF65-F5344CB8AC3E}">
        <p14:creationId xmlns:p14="http://schemas.microsoft.com/office/powerpoint/2010/main" val="11977445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C148D-6E00-BF55-DDDD-C56563BC64C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40EE212-0D7D-EF07-55A4-36DE668077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FFDE936-4DE5-384E-815C-679CB6B0AD0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2E33D51-34BF-E6EE-BF77-913E60D401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4C5F38-C557-2E1C-F5AD-B896A15D883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495E9B-B4D4-A092-3563-22185225A107}"/>
              </a:ext>
            </a:extLst>
          </p:cNvPr>
          <p:cNvSpPr>
            <a:spLocks noGrp="1"/>
          </p:cNvSpPr>
          <p:nvPr>
            <p:ph type="dt" sz="half" idx="10"/>
          </p:nvPr>
        </p:nvSpPr>
        <p:spPr/>
        <p:txBody>
          <a:bodyPr/>
          <a:lstStyle/>
          <a:p>
            <a:fld id="{CAA77890-05B7-449C-B08D-906940B1B602}" type="datetimeFigureOut">
              <a:rPr lang="en-US" smtClean="0"/>
              <a:t>11/21/2024</a:t>
            </a:fld>
            <a:endParaRPr lang="en-US"/>
          </a:p>
        </p:txBody>
      </p:sp>
      <p:sp>
        <p:nvSpPr>
          <p:cNvPr id="8" name="Footer Placeholder 7">
            <a:extLst>
              <a:ext uri="{FF2B5EF4-FFF2-40B4-BE49-F238E27FC236}">
                <a16:creationId xmlns:a16="http://schemas.microsoft.com/office/drawing/2014/main" id="{34D8DD57-95A3-24B5-10AE-902E3BA8FC0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FE66C02-98BE-0FF0-C650-3229CFDB0629}"/>
              </a:ext>
            </a:extLst>
          </p:cNvPr>
          <p:cNvSpPr>
            <a:spLocks noGrp="1"/>
          </p:cNvSpPr>
          <p:nvPr>
            <p:ph type="sldNum" sz="quarter" idx="12"/>
          </p:nvPr>
        </p:nvSpPr>
        <p:spPr/>
        <p:txBody>
          <a:bodyPr/>
          <a:lstStyle/>
          <a:p>
            <a:fld id="{234D031B-786D-49BE-9B8C-52ECE7BE4424}" type="slidenum">
              <a:rPr lang="en-US" smtClean="0"/>
              <a:t>‹#›</a:t>
            </a:fld>
            <a:endParaRPr lang="en-US"/>
          </a:p>
        </p:txBody>
      </p:sp>
    </p:spTree>
    <p:extLst>
      <p:ext uri="{BB962C8B-B14F-4D97-AF65-F5344CB8AC3E}">
        <p14:creationId xmlns:p14="http://schemas.microsoft.com/office/powerpoint/2010/main" val="1966714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7D83C-C0DF-AAB9-F250-61B37C9D25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900E4B-3C19-79BC-8518-212190792A83}"/>
              </a:ext>
            </a:extLst>
          </p:cNvPr>
          <p:cNvSpPr>
            <a:spLocks noGrp="1"/>
          </p:cNvSpPr>
          <p:nvPr>
            <p:ph type="dt" sz="half" idx="10"/>
          </p:nvPr>
        </p:nvSpPr>
        <p:spPr/>
        <p:txBody>
          <a:bodyPr/>
          <a:lstStyle/>
          <a:p>
            <a:fld id="{CAA77890-05B7-449C-B08D-906940B1B602}" type="datetimeFigureOut">
              <a:rPr lang="en-US" smtClean="0"/>
              <a:t>11/21/2024</a:t>
            </a:fld>
            <a:endParaRPr lang="en-US"/>
          </a:p>
        </p:txBody>
      </p:sp>
      <p:sp>
        <p:nvSpPr>
          <p:cNvPr id="4" name="Footer Placeholder 3">
            <a:extLst>
              <a:ext uri="{FF2B5EF4-FFF2-40B4-BE49-F238E27FC236}">
                <a16:creationId xmlns:a16="http://schemas.microsoft.com/office/drawing/2014/main" id="{80FE0BA5-2B30-70BA-141F-31CB4D6C28F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D02C9A0-AD37-6BEF-E96F-600A91E72610}"/>
              </a:ext>
            </a:extLst>
          </p:cNvPr>
          <p:cNvSpPr>
            <a:spLocks noGrp="1"/>
          </p:cNvSpPr>
          <p:nvPr>
            <p:ph type="sldNum" sz="quarter" idx="12"/>
          </p:nvPr>
        </p:nvSpPr>
        <p:spPr/>
        <p:txBody>
          <a:bodyPr/>
          <a:lstStyle/>
          <a:p>
            <a:fld id="{234D031B-786D-49BE-9B8C-52ECE7BE4424}" type="slidenum">
              <a:rPr lang="en-US" smtClean="0"/>
              <a:t>‹#›</a:t>
            </a:fld>
            <a:endParaRPr lang="en-US"/>
          </a:p>
        </p:txBody>
      </p:sp>
    </p:spTree>
    <p:extLst>
      <p:ext uri="{BB962C8B-B14F-4D97-AF65-F5344CB8AC3E}">
        <p14:creationId xmlns:p14="http://schemas.microsoft.com/office/powerpoint/2010/main" val="785009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3EC362-DDE0-8F03-85B3-55C8BD8A4DDE}"/>
              </a:ext>
            </a:extLst>
          </p:cNvPr>
          <p:cNvSpPr>
            <a:spLocks noGrp="1"/>
          </p:cNvSpPr>
          <p:nvPr>
            <p:ph type="dt" sz="half" idx="10"/>
          </p:nvPr>
        </p:nvSpPr>
        <p:spPr/>
        <p:txBody>
          <a:bodyPr/>
          <a:lstStyle/>
          <a:p>
            <a:fld id="{CAA77890-05B7-449C-B08D-906940B1B602}" type="datetimeFigureOut">
              <a:rPr lang="en-US" smtClean="0"/>
              <a:t>11/21/2024</a:t>
            </a:fld>
            <a:endParaRPr lang="en-US"/>
          </a:p>
        </p:txBody>
      </p:sp>
      <p:sp>
        <p:nvSpPr>
          <p:cNvPr id="3" name="Footer Placeholder 2">
            <a:extLst>
              <a:ext uri="{FF2B5EF4-FFF2-40B4-BE49-F238E27FC236}">
                <a16:creationId xmlns:a16="http://schemas.microsoft.com/office/drawing/2014/main" id="{D4852A56-73F8-CBD3-5F0C-8F380B1883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25633B5-3A7C-69C0-5E28-9DBE47BA40C1}"/>
              </a:ext>
            </a:extLst>
          </p:cNvPr>
          <p:cNvSpPr>
            <a:spLocks noGrp="1"/>
          </p:cNvSpPr>
          <p:nvPr>
            <p:ph type="sldNum" sz="quarter" idx="12"/>
          </p:nvPr>
        </p:nvSpPr>
        <p:spPr/>
        <p:txBody>
          <a:bodyPr/>
          <a:lstStyle/>
          <a:p>
            <a:fld id="{234D031B-786D-49BE-9B8C-52ECE7BE4424}" type="slidenum">
              <a:rPr lang="en-US" smtClean="0"/>
              <a:t>‹#›</a:t>
            </a:fld>
            <a:endParaRPr lang="en-US"/>
          </a:p>
        </p:txBody>
      </p:sp>
    </p:spTree>
    <p:extLst>
      <p:ext uri="{BB962C8B-B14F-4D97-AF65-F5344CB8AC3E}">
        <p14:creationId xmlns:p14="http://schemas.microsoft.com/office/powerpoint/2010/main" val="2276949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8F835-CC3B-5734-6B3C-CA00C1F61B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8633C60-B2B5-AE0F-C486-F10E38E21A2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DBE48F-9E4C-F343-08AD-A5D87F4AE5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C3674C-9BBD-A656-BD91-88EA0D3A711C}"/>
              </a:ext>
            </a:extLst>
          </p:cNvPr>
          <p:cNvSpPr>
            <a:spLocks noGrp="1"/>
          </p:cNvSpPr>
          <p:nvPr>
            <p:ph type="dt" sz="half" idx="10"/>
          </p:nvPr>
        </p:nvSpPr>
        <p:spPr/>
        <p:txBody>
          <a:bodyPr/>
          <a:lstStyle/>
          <a:p>
            <a:fld id="{CAA77890-05B7-449C-B08D-906940B1B602}" type="datetimeFigureOut">
              <a:rPr lang="en-US" smtClean="0"/>
              <a:t>11/21/2024</a:t>
            </a:fld>
            <a:endParaRPr lang="en-US"/>
          </a:p>
        </p:txBody>
      </p:sp>
      <p:sp>
        <p:nvSpPr>
          <p:cNvPr id="6" name="Footer Placeholder 5">
            <a:extLst>
              <a:ext uri="{FF2B5EF4-FFF2-40B4-BE49-F238E27FC236}">
                <a16:creationId xmlns:a16="http://schemas.microsoft.com/office/drawing/2014/main" id="{3EB87B97-9984-AE9A-57A7-0137D2E408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1BF1C7-A460-FED3-0D4F-FF2FC83B9D9C}"/>
              </a:ext>
            </a:extLst>
          </p:cNvPr>
          <p:cNvSpPr>
            <a:spLocks noGrp="1"/>
          </p:cNvSpPr>
          <p:nvPr>
            <p:ph type="sldNum" sz="quarter" idx="12"/>
          </p:nvPr>
        </p:nvSpPr>
        <p:spPr/>
        <p:txBody>
          <a:bodyPr/>
          <a:lstStyle/>
          <a:p>
            <a:fld id="{234D031B-786D-49BE-9B8C-52ECE7BE4424}" type="slidenum">
              <a:rPr lang="en-US" smtClean="0"/>
              <a:t>‹#›</a:t>
            </a:fld>
            <a:endParaRPr lang="en-US"/>
          </a:p>
        </p:txBody>
      </p:sp>
    </p:spTree>
    <p:extLst>
      <p:ext uri="{BB962C8B-B14F-4D97-AF65-F5344CB8AC3E}">
        <p14:creationId xmlns:p14="http://schemas.microsoft.com/office/powerpoint/2010/main" val="3631095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8D79A-14EA-5254-208E-0CDDB633A9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3B2653-13F2-A9B7-9B6F-74512A9770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CD5B39-539A-B5A2-7F8F-2C8EE163D3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012163-97CF-9466-5083-CDB1CD085B8D}"/>
              </a:ext>
            </a:extLst>
          </p:cNvPr>
          <p:cNvSpPr>
            <a:spLocks noGrp="1"/>
          </p:cNvSpPr>
          <p:nvPr>
            <p:ph type="dt" sz="half" idx="10"/>
          </p:nvPr>
        </p:nvSpPr>
        <p:spPr/>
        <p:txBody>
          <a:bodyPr/>
          <a:lstStyle/>
          <a:p>
            <a:fld id="{CAA77890-05B7-449C-B08D-906940B1B602}" type="datetimeFigureOut">
              <a:rPr lang="en-US" smtClean="0"/>
              <a:t>11/21/2024</a:t>
            </a:fld>
            <a:endParaRPr lang="en-US"/>
          </a:p>
        </p:txBody>
      </p:sp>
      <p:sp>
        <p:nvSpPr>
          <p:cNvPr id="6" name="Footer Placeholder 5">
            <a:extLst>
              <a:ext uri="{FF2B5EF4-FFF2-40B4-BE49-F238E27FC236}">
                <a16:creationId xmlns:a16="http://schemas.microsoft.com/office/drawing/2014/main" id="{E213F444-AB57-B28F-1B4B-4C1E8F5753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2D9BB8-DEF1-FE24-0964-B878FD0A40B9}"/>
              </a:ext>
            </a:extLst>
          </p:cNvPr>
          <p:cNvSpPr>
            <a:spLocks noGrp="1"/>
          </p:cNvSpPr>
          <p:nvPr>
            <p:ph type="sldNum" sz="quarter" idx="12"/>
          </p:nvPr>
        </p:nvSpPr>
        <p:spPr/>
        <p:txBody>
          <a:bodyPr/>
          <a:lstStyle/>
          <a:p>
            <a:fld id="{234D031B-786D-49BE-9B8C-52ECE7BE4424}" type="slidenum">
              <a:rPr lang="en-US" smtClean="0"/>
              <a:t>‹#›</a:t>
            </a:fld>
            <a:endParaRPr lang="en-US"/>
          </a:p>
        </p:txBody>
      </p:sp>
    </p:spTree>
    <p:extLst>
      <p:ext uri="{BB962C8B-B14F-4D97-AF65-F5344CB8AC3E}">
        <p14:creationId xmlns:p14="http://schemas.microsoft.com/office/powerpoint/2010/main" val="37867561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AB884C-3BA5-4ED8-CFE6-A40E031332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E9FA33-9E3F-EC12-3C70-DE4B9244E3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EFDAAC-D32A-FA1A-5666-9B2B4BBC8E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A77890-05B7-449C-B08D-906940B1B602}" type="datetimeFigureOut">
              <a:rPr lang="en-US" smtClean="0"/>
              <a:t>11/21/2024</a:t>
            </a:fld>
            <a:endParaRPr lang="en-US"/>
          </a:p>
        </p:txBody>
      </p:sp>
      <p:sp>
        <p:nvSpPr>
          <p:cNvPr id="5" name="Footer Placeholder 4">
            <a:extLst>
              <a:ext uri="{FF2B5EF4-FFF2-40B4-BE49-F238E27FC236}">
                <a16:creationId xmlns:a16="http://schemas.microsoft.com/office/drawing/2014/main" id="{07AE6FB8-77CA-8382-177A-25FD581D38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7E96497-FA9A-1C01-4F9D-BBDA2EEA54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4D031B-786D-49BE-9B8C-52ECE7BE4424}" type="slidenum">
              <a:rPr lang="en-US" smtClean="0"/>
              <a:t>‹#›</a:t>
            </a:fld>
            <a:endParaRPr lang="en-US"/>
          </a:p>
        </p:txBody>
      </p:sp>
    </p:spTree>
    <p:extLst>
      <p:ext uri="{BB962C8B-B14F-4D97-AF65-F5344CB8AC3E}">
        <p14:creationId xmlns:p14="http://schemas.microsoft.com/office/powerpoint/2010/main" val="19920644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03250" y="539750"/>
            <a:ext cx="10985500" cy="7165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Title Text</a:t>
            </a:r>
          </a:p>
        </p:txBody>
      </p:sp>
      <p:sp>
        <p:nvSpPr>
          <p:cNvPr id="3" name="Body Level One…"/>
          <p:cNvSpPr txBox="1">
            <a:spLocks noGrp="1"/>
          </p:cNvSpPr>
          <p:nvPr>
            <p:ph type="body" idx="1"/>
          </p:nvPr>
        </p:nvSpPr>
        <p:spPr>
          <a:xfrm>
            <a:off x="603250" y="2124252"/>
            <a:ext cx="10985500" cy="41280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6000750" y="6486708"/>
            <a:ext cx="243656" cy="241092"/>
          </a:xfrm>
          <a:prstGeom prst="rect">
            <a:avLst/>
          </a:prstGeom>
          <a:ln w="12700">
            <a:miter lim="400000"/>
          </a:ln>
        </p:spPr>
        <p:txBody>
          <a:bodyPr wrap="none" lIns="50800" tIns="50800" rIns="50800" bIns="50800" anchor="b">
            <a:spAutoFit/>
          </a:bodyPr>
          <a:lstStyle>
            <a:lvl1pPr defTabSz="292100">
              <a:defRPr sz="9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10077346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Lst>
  <p:transition spd="med"/>
  <p:txStyles>
    <p:titleStyle>
      <a:lvl1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1pPr>
      <a:lvl2pPr marL="0" marR="0" indent="228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2pPr>
      <a:lvl3pPr marL="0" marR="0" indent="457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3pPr>
      <a:lvl4pPr marL="0" marR="0" indent="685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4pPr>
      <a:lvl5pPr marL="0" marR="0" indent="9144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5pPr>
      <a:lvl6pPr marL="0" marR="0" indent="11430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6pPr>
      <a:lvl7pPr marL="0" marR="0" indent="1371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7pPr>
      <a:lvl8pPr marL="0" marR="0" indent="1600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8pPr>
      <a:lvl9pPr marL="0" marR="0" indent="1828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9pPr>
    </p:titleStyle>
    <p:bodyStyle>
      <a:lvl1pPr marL="3048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1pPr>
      <a:lvl2pPr marL="6096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2pPr>
      <a:lvl3pPr marL="9144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3pPr>
      <a:lvl4pPr marL="12192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4pPr>
      <a:lvl5pPr marL="15240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5pPr>
      <a:lvl6pPr marL="18288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6pPr>
      <a:lvl7pPr marL="21336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7pPr>
      <a:lvl8pPr marL="24384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8pPr>
      <a:lvl9pPr marL="27432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9pPr>
    </p:bodyStyle>
    <p:other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1pPr>
      <a:lvl2pPr marL="0" marR="0" indent="2286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2pPr>
      <a:lvl3pPr marL="0" marR="0" indent="4572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3pPr>
      <a:lvl4pPr marL="0" marR="0" indent="6858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4pPr>
      <a:lvl5pPr marL="0" marR="0" indent="9144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5pPr>
      <a:lvl6pPr marL="0" marR="0" indent="11430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6pPr>
      <a:lvl7pPr marL="0" marR="0" indent="13716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7pPr>
      <a:lvl8pPr marL="0" marR="0" indent="16002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8pPr>
      <a:lvl9pPr marL="0" marR="0" indent="18288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7.tmp"/><Relationship Id="rId2" Type="http://schemas.openxmlformats.org/officeDocument/2006/relationships/image" Target="../media/image2.png"/><Relationship Id="rId1" Type="http://schemas.openxmlformats.org/officeDocument/2006/relationships/slideLayout" Target="../slideLayouts/slideLayout24.xml"/><Relationship Id="rId4" Type="http://schemas.openxmlformats.org/officeDocument/2006/relationships/image" Target="../media/image8.emf"/></Relationships>
</file>

<file path=ppt/slides/_rels/slide16.xml.rels><?xml version="1.0" encoding="UTF-8" standalone="yes"?>
<Relationships xmlns="http://schemas.openxmlformats.org/package/2006/relationships"><Relationship Id="rId3" Type="http://schemas.openxmlformats.org/officeDocument/2006/relationships/image" Target="../media/image9.tmp"/><Relationship Id="rId2" Type="http://schemas.openxmlformats.org/officeDocument/2006/relationships/image" Target="../media/image2.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2.png"/><Relationship Id="rId1" Type="http://schemas.openxmlformats.org/officeDocument/2006/relationships/slideLayout" Target="../slideLayouts/slideLayout24.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emf"/></Relationships>
</file>

<file path=ppt/slides/_rels/slide1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png"/><Relationship Id="rId1" Type="http://schemas.openxmlformats.org/officeDocument/2006/relationships/slideLayout" Target="../slideLayouts/slideLayout24.xml"/><Relationship Id="rId6" Type="http://schemas.openxmlformats.org/officeDocument/2006/relationships/image" Target="../media/image17.emf"/><Relationship Id="rId5" Type="http://schemas.openxmlformats.org/officeDocument/2006/relationships/image" Target="../media/image16.emf"/><Relationship Id="rId4" Type="http://schemas.openxmlformats.org/officeDocument/2006/relationships/image" Target="../media/image15.emf"/></Relationships>
</file>

<file path=ppt/slides/_rels/slide1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png"/><Relationship Id="rId1" Type="http://schemas.openxmlformats.org/officeDocument/2006/relationships/slideLayout" Target="../slideLayouts/slideLayout24.xml"/><Relationship Id="rId5" Type="http://schemas.openxmlformats.org/officeDocument/2006/relationships/image" Target="../media/image20.emf"/><Relationship Id="rId4" Type="http://schemas.openxmlformats.org/officeDocument/2006/relationships/image" Target="../media/image19.emf"/></Relationships>
</file>

<file path=ppt/slides/_rels/slide2.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tmp"/><Relationship Id="rId2" Type="http://schemas.openxmlformats.org/officeDocument/2006/relationships/image" Target="../media/image2.png"/><Relationship Id="rId1" Type="http://schemas.openxmlformats.org/officeDocument/2006/relationships/slideLayout" Target="../slideLayouts/slideLayout24.xml"/><Relationship Id="rId5" Type="http://schemas.openxmlformats.org/officeDocument/2006/relationships/image" Target="../media/image23.tmp"/><Relationship Id="rId4" Type="http://schemas.openxmlformats.org/officeDocument/2006/relationships/image" Target="../media/image22.tmp"/></Relationships>
</file>

<file path=ppt/slides/_rels/slide21.xml.rels><?xml version="1.0" encoding="UTF-8" standalone="yes"?>
<Relationships xmlns="http://schemas.openxmlformats.org/package/2006/relationships"><Relationship Id="rId3" Type="http://schemas.openxmlformats.org/officeDocument/2006/relationships/image" Target="../media/image24.tmp"/><Relationship Id="rId2" Type="http://schemas.openxmlformats.org/officeDocument/2006/relationships/image" Target="../media/image2.png"/><Relationship Id="rId1" Type="http://schemas.openxmlformats.org/officeDocument/2006/relationships/slideLayout" Target="../slideLayouts/slideLayout24.xml"/><Relationship Id="rId5" Type="http://schemas.openxmlformats.org/officeDocument/2006/relationships/image" Target="../media/image26.tmp"/><Relationship Id="rId4" Type="http://schemas.openxmlformats.org/officeDocument/2006/relationships/image" Target="../media/image25.tmp"/></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7.tmp"/><Relationship Id="rId2" Type="http://schemas.openxmlformats.org/officeDocument/2006/relationships/image" Target="../media/image2.png"/><Relationship Id="rId1" Type="http://schemas.openxmlformats.org/officeDocument/2006/relationships/slideLayout" Target="../slideLayouts/slideLayout24.xml"/><Relationship Id="rId4" Type="http://schemas.openxmlformats.org/officeDocument/2006/relationships/image" Target="../media/image28.emf"/></Relationships>
</file>

<file path=ppt/slides/_rels/slide24.xml.rels><?xml version="1.0" encoding="UTF-8" standalone="yes"?>
<Relationships xmlns="http://schemas.openxmlformats.org/package/2006/relationships"><Relationship Id="rId3" Type="http://schemas.openxmlformats.org/officeDocument/2006/relationships/image" Target="../media/image29.tmp"/><Relationship Id="rId2" Type="http://schemas.openxmlformats.org/officeDocument/2006/relationships/image" Target="../media/image2.pn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pn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2.png"/><Relationship Id="rId1" Type="http://schemas.openxmlformats.org/officeDocument/2006/relationships/slideLayout" Target="../slideLayouts/slideLayout24.xml"/><Relationship Id="rId4" Type="http://schemas.openxmlformats.org/officeDocument/2006/relationships/image" Target="../media/image32.emf"/></Relationships>
</file>

<file path=ppt/slides/_rels/slide27.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2.png"/><Relationship Id="rId1" Type="http://schemas.openxmlformats.org/officeDocument/2006/relationships/slideLayout" Target="../slideLayouts/slideLayout24.xml"/><Relationship Id="rId4" Type="http://schemas.openxmlformats.org/officeDocument/2006/relationships/image" Target="../media/image34.emf"/></Relationships>
</file>

<file path=ppt/slides/_rels/slide28.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2.png"/><Relationship Id="rId1" Type="http://schemas.openxmlformats.org/officeDocument/2006/relationships/slideLayout" Target="../slideLayouts/slideLayout24.xml"/><Relationship Id="rId4" Type="http://schemas.openxmlformats.org/officeDocument/2006/relationships/image" Target="../media/image36.emf"/></Relationships>
</file>

<file path=ppt/slides/_rels/slide29.xml.rels><?xml version="1.0" encoding="UTF-8" standalone="yes"?>
<Relationships xmlns="http://schemas.openxmlformats.org/package/2006/relationships"><Relationship Id="rId3" Type="http://schemas.openxmlformats.org/officeDocument/2006/relationships/image" Target="../media/image37.tmp"/><Relationship Id="rId2" Type="http://schemas.openxmlformats.org/officeDocument/2006/relationships/image" Target="../media/image2.png"/><Relationship Id="rId1" Type="http://schemas.openxmlformats.org/officeDocument/2006/relationships/slideLayout" Target="../slideLayouts/slideLayout24.xml"/><Relationship Id="rId4" Type="http://schemas.openxmlformats.org/officeDocument/2006/relationships/image" Target="../media/image38.tmp"/></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9.tmp"/><Relationship Id="rId2" Type="http://schemas.openxmlformats.org/officeDocument/2006/relationships/image" Target="../media/image2.png"/><Relationship Id="rId1" Type="http://schemas.openxmlformats.org/officeDocument/2006/relationships/slideLayout" Target="../slideLayouts/slideLayout24.xml"/><Relationship Id="rId5" Type="http://schemas.openxmlformats.org/officeDocument/2006/relationships/image" Target="../media/image41.tmp"/><Relationship Id="rId4" Type="http://schemas.openxmlformats.org/officeDocument/2006/relationships/image" Target="../media/image40.tmp"/></Relationships>
</file>

<file path=ppt/slides/_rels/slide31.xml.rels><?xml version="1.0" encoding="UTF-8" standalone="yes"?>
<Relationships xmlns="http://schemas.openxmlformats.org/package/2006/relationships"><Relationship Id="rId3" Type="http://schemas.openxmlformats.org/officeDocument/2006/relationships/image" Target="../media/image42.tmp"/><Relationship Id="rId2" Type="http://schemas.openxmlformats.org/officeDocument/2006/relationships/image" Target="../media/image2.png"/><Relationship Id="rId1" Type="http://schemas.openxmlformats.org/officeDocument/2006/relationships/slideLayout" Target="../slideLayouts/slideLayout24.xml"/><Relationship Id="rId4" Type="http://schemas.openxmlformats.org/officeDocument/2006/relationships/image" Target="../media/image43.tmp"/></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emf"/></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48.tm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51.tmp"/><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3.tmp"/><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4.pn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5.tmp"/><Relationship Id="rId2" Type="http://schemas.openxmlformats.org/officeDocument/2006/relationships/image" Target="../media/image2.png"/><Relationship Id="rId1" Type="http://schemas.openxmlformats.org/officeDocument/2006/relationships/slideLayout" Target="../slideLayouts/slideLayout24.xml"/><Relationship Id="rId4" Type="http://schemas.openxmlformats.org/officeDocument/2006/relationships/image" Target="../media/image6.tm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92419-26C2-0CA0-53A9-2579CD7C71A8}"/>
              </a:ext>
            </a:extLst>
          </p:cNvPr>
          <p:cNvPicPr>
            <a:picLocks noChangeAspect="1"/>
          </p:cNvPicPr>
          <p:nvPr/>
        </p:nvPicPr>
        <p:blipFill>
          <a:blip r:embed="rId2"/>
          <a:stretch>
            <a:fillRect/>
          </a:stretch>
        </p:blipFill>
        <p:spPr>
          <a:xfrm>
            <a:off x="0" y="3467178"/>
            <a:ext cx="12192000" cy="3390822"/>
          </a:xfrm>
          <a:prstGeom prst="rect">
            <a:avLst/>
          </a:prstGeom>
          <a:ln>
            <a:noFill/>
          </a:ln>
        </p:spPr>
      </p:pic>
      <p:sp>
        <p:nvSpPr>
          <p:cNvPr id="152" name="Transylvania County"/>
          <p:cNvSpPr txBox="1">
            <a:spLocks noGrp="1"/>
          </p:cNvSpPr>
          <p:nvPr>
            <p:ph type="ctrTitle"/>
          </p:nvPr>
        </p:nvSpPr>
        <p:spPr>
          <a:xfrm>
            <a:off x="374647" y="256624"/>
            <a:ext cx="10985502" cy="952501"/>
          </a:xfrm>
          <a:prstGeom prst="rect">
            <a:avLst/>
          </a:prstGeom>
        </p:spPr>
        <p:txBody>
          <a:bodyPr/>
          <a:lstStyle/>
          <a:p>
            <a:r>
              <a:rPr dirty="0">
                <a:latin typeface="Avenir Next LT Pro Demi" panose="020B0704020202020204" pitchFamily="34" charset="0"/>
              </a:rPr>
              <a:t>Transylvania County</a:t>
            </a:r>
          </a:p>
        </p:txBody>
      </p:sp>
      <p:sp>
        <p:nvSpPr>
          <p:cNvPr id="153" name="Corridor Planning"/>
          <p:cNvSpPr txBox="1">
            <a:spLocks noGrp="1"/>
          </p:cNvSpPr>
          <p:nvPr>
            <p:ph type="subTitle" sz="quarter" idx="1"/>
          </p:nvPr>
        </p:nvSpPr>
        <p:spPr>
          <a:xfrm>
            <a:off x="374648" y="1191126"/>
            <a:ext cx="10985501" cy="952501"/>
          </a:xfrm>
          <a:prstGeom prst="rect">
            <a:avLst/>
          </a:prstGeom>
        </p:spPr>
        <p:txBody>
          <a:bodyPr/>
          <a:lstStyle/>
          <a:p>
            <a:r>
              <a:rPr lang="en-US" b="0" dirty="0">
                <a:solidFill>
                  <a:schemeClr val="bg2">
                    <a:lumMod val="50000"/>
                  </a:schemeClr>
                </a:solidFill>
                <a:latin typeface="Avenir Next LT Pro Demi" panose="020B0704020202020204" pitchFamily="34" charset="0"/>
              </a:rPr>
              <a:t>Planning Board Meeting | November 2024</a:t>
            </a:r>
            <a:endParaRPr b="0" dirty="0">
              <a:solidFill>
                <a:schemeClr val="bg2">
                  <a:lumMod val="50000"/>
                </a:schemeClr>
              </a:solidFill>
              <a:latin typeface="Avenir Next LT Pro Demi" panose="020B0704020202020204" pitchFamily="34" charset="0"/>
            </a:endParaRPr>
          </a:p>
        </p:txBody>
      </p:sp>
      <p:pic>
        <p:nvPicPr>
          <p:cNvPr id="2" name="Picture 1">
            <a:extLst>
              <a:ext uri="{FF2B5EF4-FFF2-40B4-BE49-F238E27FC236}">
                <a16:creationId xmlns:a16="http://schemas.microsoft.com/office/drawing/2014/main" id="{DF25D406-976B-A9F6-0321-5D04CA0E2FDF}"/>
              </a:ext>
            </a:extLst>
          </p:cNvPr>
          <p:cNvPicPr>
            <a:picLocks noChangeAspect="1"/>
          </p:cNvPicPr>
          <p:nvPr/>
        </p:nvPicPr>
        <p:blipFill>
          <a:blip r:embed="rId3"/>
          <a:stretch>
            <a:fillRect/>
          </a:stretch>
        </p:blipFill>
        <p:spPr>
          <a:xfrm>
            <a:off x="374647" y="4383681"/>
            <a:ext cx="3048321" cy="2003672"/>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92419-26C2-0CA0-53A9-2579CD7C71A8}"/>
              </a:ext>
            </a:extLst>
          </p:cNvPr>
          <p:cNvPicPr>
            <a:picLocks noChangeAspect="1"/>
          </p:cNvPicPr>
          <p:nvPr/>
        </p:nvPicPr>
        <p:blipFill>
          <a:blip r:embed="rId2"/>
          <a:stretch>
            <a:fillRect/>
          </a:stretch>
        </p:blipFill>
        <p:spPr>
          <a:xfrm>
            <a:off x="0" y="3467178"/>
            <a:ext cx="12192000" cy="3390822"/>
          </a:xfrm>
          <a:prstGeom prst="rect">
            <a:avLst/>
          </a:prstGeom>
          <a:ln>
            <a:noFill/>
          </a:ln>
        </p:spPr>
      </p:pic>
      <p:sp>
        <p:nvSpPr>
          <p:cNvPr id="152" name="Transylvania County"/>
          <p:cNvSpPr txBox="1">
            <a:spLocks noGrp="1"/>
          </p:cNvSpPr>
          <p:nvPr>
            <p:ph type="ctrTitle"/>
          </p:nvPr>
        </p:nvSpPr>
        <p:spPr>
          <a:xfrm>
            <a:off x="374647" y="2753225"/>
            <a:ext cx="10985502" cy="952501"/>
          </a:xfrm>
          <a:prstGeom prst="rect">
            <a:avLst/>
          </a:prstGeom>
        </p:spPr>
        <p:txBody>
          <a:bodyPr>
            <a:normAutofit fontScale="90000"/>
          </a:bodyPr>
          <a:lstStyle/>
          <a:p>
            <a:pPr algn="r"/>
            <a:r>
              <a:rPr lang="en-US" sz="4000" dirty="0">
                <a:solidFill>
                  <a:srgbClr val="003E38"/>
                </a:solidFill>
                <a:latin typeface="Avenir Next LT Pro Demi" panose="020B0704020202020204" pitchFamily="34" charset="0"/>
              </a:rPr>
              <a:t>A. 2050 Comprehensive Plan Update </a:t>
            </a:r>
            <a:br>
              <a:rPr lang="en-US" sz="4000" dirty="0">
                <a:solidFill>
                  <a:srgbClr val="003E38"/>
                </a:solidFill>
                <a:latin typeface="Avenir Next LT Pro Demi" panose="020B0704020202020204" pitchFamily="34" charset="0"/>
              </a:rPr>
            </a:br>
            <a:r>
              <a:rPr lang="en-US" sz="4000" dirty="0">
                <a:solidFill>
                  <a:srgbClr val="003E38"/>
                </a:solidFill>
                <a:latin typeface="Avenir Next LT Pro Demi" panose="020B0704020202020204" pitchFamily="34" charset="0"/>
              </a:rPr>
              <a:t>Kick-Off &amp; Engagement Event Summary</a:t>
            </a:r>
            <a:endParaRPr sz="4000" dirty="0">
              <a:solidFill>
                <a:srgbClr val="003E38"/>
              </a:solidFill>
              <a:latin typeface="Avenir Next LT Pro Demi" panose="020B0704020202020204" pitchFamily="34" charset="0"/>
            </a:endParaRPr>
          </a:p>
        </p:txBody>
      </p:sp>
      <p:pic>
        <p:nvPicPr>
          <p:cNvPr id="2" name="Picture 1">
            <a:extLst>
              <a:ext uri="{FF2B5EF4-FFF2-40B4-BE49-F238E27FC236}">
                <a16:creationId xmlns:a16="http://schemas.microsoft.com/office/drawing/2014/main" id="{DF25D406-976B-A9F6-0321-5D04CA0E2FDF}"/>
              </a:ext>
            </a:extLst>
          </p:cNvPr>
          <p:cNvPicPr>
            <a:picLocks noChangeAspect="1"/>
          </p:cNvPicPr>
          <p:nvPr/>
        </p:nvPicPr>
        <p:blipFill>
          <a:blip r:embed="rId3"/>
          <a:stretch>
            <a:fillRect/>
          </a:stretch>
        </p:blipFill>
        <p:spPr>
          <a:xfrm>
            <a:off x="374647" y="4383681"/>
            <a:ext cx="3048321" cy="2003672"/>
          </a:xfrm>
          <a:prstGeom prst="rect">
            <a:avLst/>
          </a:prstGeom>
        </p:spPr>
      </p:pic>
    </p:spTree>
    <p:extLst>
      <p:ext uri="{BB962C8B-B14F-4D97-AF65-F5344CB8AC3E}">
        <p14:creationId xmlns:p14="http://schemas.microsoft.com/office/powerpoint/2010/main" val="448817533"/>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92419-26C2-0CA0-53A9-2579CD7C71A8}"/>
              </a:ext>
            </a:extLst>
          </p:cNvPr>
          <p:cNvPicPr>
            <a:picLocks noChangeAspect="1"/>
          </p:cNvPicPr>
          <p:nvPr/>
        </p:nvPicPr>
        <p:blipFill>
          <a:blip r:embed="rId2"/>
          <a:stretch>
            <a:fillRect/>
          </a:stretch>
        </p:blipFill>
        <p:spPr>
          <a:xfrm>
            <a:off x="0" y="3467178"/>
            <a:ext cx="12192000" cy="3390822"/>
          </a:xfrm>
          <a:prstGeom prst="rect">
            <a:avLst/>
          </a:prstGeom>
          <a:ln>
            <a:noFill/>
          </a:ln>
        </p:spPr>
      </p:pic>
      <p:sp>
        <p:nvSpPr>
          <p:cNvPr id="152" name="Transylvania County"/>
          <p:cNvSpPr txBox="1">
            <a:spLocks noGrp="1"/>
          </p:cNvSpPr>
          <p:nvPr>
            <p:ph type="ctrTitle"/>
          </p:nvPr>
        </p:nvSpPr>
        <p:spPr>
          <a:xfrm>
            <a:off x="374647" y="2753225"/>
            <a:ext cx="10985502" cy="952501"/>
          </a:xfrm>
          <a:prstGeom prst="rect">
            <a:avLst/>
          </a:prstGeom>
        </p:spPr>
        <p:txBody>
          <a:bodyPr>
            <a:normAutofit fontScale="90000"/>
          </a:bodyPr>
          <a:lstStyle/>
          <a:p>
            <a:pPr algn="r"/>
            <a:r>
              <a:rPr lang="en-US" sz="4000" dirty="0">
                <a:solidFill>
                  <a:srgbClr val="003E38"/>
                </a:solidFill>
                <a:latin typeface="Avenir Next LT Pro Demi" panose="020B0704020202020204" pitchFamily="34" charset="0"/>
              </a:rPr>
              <a:t>B. 2050 Comprehensive Plan Update </a:t>
            </a:r>
            <a:br>
              <a:rPr lang="en-US" sz="4000" dirty="0">
                <a:solidFill>
                  <a:srgbClr val="003E38"/>
                </a:solidFill>
                <a:latin typeface="Avenir Next LT Pro Demi" panose="020B0704020202020204" pitchFamily="34" charset="0"/>
              </a:rPr>
            </a:br>
            <a:r>
              <a:rPr lang="en-US" sz="4000" dirty="0">
                <a:solidFill>
                  <a:srgbClr val="003E38"/>
                </a:solidFill>
                <a:latin typeface="Avenir Next LT Pro Demi" panose="020B0704020202020204" pitchFamily="34" charset="0"/>
              </a:rPr>
              <a:t> Draft Community Survey</a:t>
            </a:r>
            <a:endParaRPr sz="4000" dirty="0">
              <a:solidFill>
                <a:srgbClr val="003E38"/>
              </a:solidFill>
              <a:latin typeface="Avenir Next LT Pro Demi" panose="020B0704020202020204" pitchFamily="34" charset="0"/>
            </a:endParaRPr>
          </a:p>
        </p:txBody>
      </p:sp>
      <p:pic>
        <p:nvPicPr>
          <p:cNvPr id="2" name="Picture 1">
            <a:extLst>
              <a:ext uri="{FF2B5EF4-FFF2-40B4-BE49-F238E27FC236}">
                <a16:creationId xmlns:a16="http://schemas.microsoft.com/office/drawing/2014/main" id="{DF25D406-976B-A9F6-0321-5D04CA0E2FDF}"/>
              </a:ext>
            </a:extLst>
          </p:cNvPr>
          <p:cNvPicPr>
            <a:picLocks noChangeAspect="1"/>
          </p:cNvPicPr>
          <p:nvPr/>
        </p:nvPicPr>
        <p:blipFill>
          <a:blip r:embed="rId3"/>
          <a:stretch>
            <a:fillRect/>
          </a:stretch>
        </p:blipFill>
        <p:spPr>
          <a:xfrm>
            <a:off x="374647" y="4383681"/>
            <a:ext cx="3048321" cy="2003672"/>
          </a:xfrm>
          <a:prstGeom prst="rect">
            <a:avLst/>
          </a:prstGeom>
        </p:spPr>
      </p:pic>
    </p:spTree>
    <p:extLst>
      <p:ext uri="{BB962C8B-B14F-4D97-AF65-F5344CB8AC3E}">
        <p14:creationId xmlns:p14="http://schemas.microsoft.com/office/powerpoint/2010/main" val="1885849417"/>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92419-26C2-0CA0-53A9-2579CD7C71A8}"/>
              </a:ext>
            </a:extLst>
          </p:cNvPr>
          <p:cNvPicPr>
            <a:picLocks noChangeAspect="1"/>
          </p:cNvPicPr>
          <p:nvPr/>
        </p:nvPicPr>
        <p:blipFill>
          <a:blip r:embed="rId2"/>
          <a:stretch>
            <a:fillRect/>
          </a:stretch>
        </p:blipFill>
        <p:spPr>
          <a:xfrm>
            <a:off x="0" y="3467178"/>
            <a:ext cx="12192000" cy="3390822"/>
          </a:xfrm>
          <a:prstGeom prst="rect">
            <a:avLst/>
          </a:prstGeom>
          <a:ln>
            <a:noFill/>
          </a:ln>
        </p:spPr>
      </p:pic>
      <p:sp>
        <p:nvSpPr>
          <p:cNvPr id="152" name="Transylvania County"/>
          <p:cNvSpPr txBox="1">
            <a:spLocks noGrp="1"/>
          </p:cNvSpPr>
          <p:nvPr>
            <p:ph type="ctrTitle"/>
          </p:nvPr>
        </p:nvSpPr>
        <p:spPr>
          <a:xfrm>
            <a:off x="374647" y="2753225"/>
            <a:ext cx="10985502" cy="952501"/>
          </a:xfrm>
          <a:prstGeom prst="rect">
            <a:avLst/>
          </a:prstGeom>
        </p:spPr>
        <p:txBody>
          <a:bodyPr>
            <a:normAutofit/>
          </a:bodyPr>
          <a:lstStyle/>
          <a:p>
            <a:pPr algn="r"/>
            <a:r>
              <a:rPr lang="en-US" dirty="0">
                <a:solidFill>
                  <a:srgbClr val="003E38"/>
                </a:solidFill>
                <a:latin typeface="Avenir Next LT Pro Demi" panose="020B0704020202020204" pitchFamily="34" charset="0"/>
              </a:rPr>
              <a:t>New Business</a:t>
            </a:r>
            <a:endParaRPr dirty="0">
              <a:solidFill>
                <a:srgbClr val="003E38"/>
              </a:solidFill>
              <a:latin typeface="Avenir Next LT Pro Demi" panose="020B0704020202020204" pitchFamily="34" charset="0"/>
            </a:endParaRPr>
          </a:p>
        </p:txBody>
      </p:sp>
      <p:pic>
        <p:nvPicPr>
          <p:cNvPr id="2" name="Picture 1">
            <a:extLst>
              <a:ext uri="{FF2B5EF4-FFF2-40B4-BE49-F238E27FC236}">
                <a16:creationId xmlns:a16="http://schemas.microsoft.com/office/drawing/2014/main" id="{DF25D406-976B-A9F6-0321-5D04CA0E2FDF}"/>
              </a:ext>
            </a:extLst>
          </p:cNvPr>
          <p:cNvPicPr>
            <a:picLocks noChangeAspect="1"/>
          </p:cNvPicPr>
          <p:nvPr/>
        </p:nvPicPr>
        <p:blipFill>
          <a:blip r:embed="rId3"/>
          <a:stretch>
            <a:fillRect/>
          </a:stretch>
        </p:blipFill>
        <p:spPr>
          <a:xfrm>
            <a:off x="374647" y="4383681"/>
            <a:ext cx="3048321" cy="2003672"/>
          </a:xfrm>
          <a:prstGeom prst="rect">
            <a:avLst/>
          </a:prstGeom>
        </p:spPr>
      </p:pic>
    </p:spTree>
    <p:extLst>
      <p:ext uri="{BB962C8B-B14F-4D97-AF65-F5344CB8AC3E}">
        <p14:creationId xmlns:p14="http://schemas.microsoft.com/office/powerpoint/2010/main" val="2757760742"/>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92419-26C2-0CA0-53A9-2579CD7C71A8}"/>
              </a:ext>
            </a:extLst>
          </p:cNvPr>
          <p:cNvPicPr>
            <a:picLocks noChangeAspect="1"/>
          </p:cNvPicPr>
          <p:nvPr/>
        </p:nvPicPr>
        <p:blipFill>
          <a:blip r:embed="rId2"/>
          <a:stretch>
            <a:fillRect/>
          </a:stretch>
        </p:blipFill>
        <p:spPr>
          <a:xfrm>
            <a:off x="0" y="3467178"/>
            <a:ext cx="12192000" cy="3390822"/>
          </a:xfrm>
          <a:prstGeom prst="rect">
            <a:avLst/>
          </a:prstGeom>
          <a:ln>
            <a:noFill/>
          </a:ln>
        </p:spPr>
      </p:pic>
      <p:sp>
        <p:nvSpPr>
          <p:cNvPr id="152" name="Transylvania County"/>
          <p:cNvSpPr txBox="1">
            <a:spLocks noGrp="1"/>
          </p:cNvSpPr>
          <p:nvPr>
            <p:ph type="ctrTitle"/>
          </p:nvPr>
        </p:nvSpPr>
        <p:spPr>
          <a:xfrm>
            <a:off x="736154" y="2657532"/>
            <a:ext cx="10985502" cy="952501"/>
          </a:xfrm>
          <a:prstGeom prst="rect">
            <a:avLst/>
          </a:prstGeom>
        </p:spPr>
        <p:txBody>
          <a:bodyPr>
            <a:normAutofit/>
          </a:bodyPr>
          <a:lstStyle/>
          <a:p>
            <a:pPr algn="r"/>
            <a:r>
              <a:rPr lang="en-US" sz="2800" dirty="0">
                <a:solidFill>
                  <a:srgbClr val="003E38"/>
                </a:solidFill>
                <a:latin typeface="Avenir Next LT Pro Demi" panose="020B0704020202020204" pitchFamily="34" charset="0"/>
              </a:rPr>
              <a:t>A. Burdett/Garland Blythe CAI# 24-05</a:t>
            </a:r>
            <a:endParaRPr sz="2800" dirty="0">
              <a:solidFill>
                <a:srgbClr val="003E38"/>
              </a:solidFill>
              <a:latin typeface="Avenir Next LT Pro Demi" panose="020B0704020202020204" pitchFamily="34" charset="0"/>
            </a:endParaRPr>
          </a:p>
        </p:txBody>
      </p:sp>
      <p:pic>
        <p:nvPicPr>
          <p:cNvPr id="2" name="Picture 1">
            <a:extLst>
              <a:ext uri="{FF2B5EF4-FFF2-40B4-BE49-F238E27FC236}">
                <a16:creationId xmlns:a16="http://schemas.microsoft.com/office/drawing/2014/main" id="{DF25D406-976B-A9F6-0321-5D04CA0E2FDF}"/>
              </a:ext>
            </a:extLst>
          </p:cNvPr>
          <p:cNvPicPr>
            <a:picLocks noChangeAspect="1"/>
          </p:cNvPicPr>
          <p:nvPr/>
        </p:nvPicPr>
        <p:blipFill>
          <a:blip r:embed="rId3"/>
          <a:stretch>
            <a:fillRect/>
          </a:stretch>
        </p:blipFill>
        <p:spPr>
          <a:xfrm>
            <a:off x="374647" y="4383681"/>
            <a:ext cx="3048321" cy="2003672"/>
          </a:xfrm>
          <a:prstGeom prst="rect">
            <a:avLst/>
          </a:prstGeom>
        </p:spPr>
      </p:pic>
    </p:spTree>
    <p:extLst>
      <p:ext uri="{BB962C8B-B14F-4D97-AF65-F5344CB8AC3E}">
        <p14:creationId xmlns:p14="http://schemas.microsoft.com/office/powerpoint/2010/main" val="1992687283"/>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D8F4BC-1F7E-EDD0-2029-CCC90C841013}"/>
              </a:ext>
            </a:extLst>
          </p:cNvPr>
          <p:cNvPicPr>
            <a:picLocks noChangeAspect="1"/>
          </p:cNvPicPr>
          <p:nvPr/>
        </p:nvPicPr>
        <p:blipFill>
          <a:blip r:embed="rId2"/>
          <a:stretch>
            <a:fillRect/>
          </a:stretch>
        </p:blipFill>
        <p:spPr>
          <a:xfrm>
            <a:off x="293964" y="5758493"/>
            <a:ext cx="1427260" cy="938143"/>
          </a:xfrm>
          <a:prstGeom prst="rect">
            <a:avLst/>
          </a:prstGeom>
        </p:spPr>
      </p:pic>
      <p:sp>
        <p:nvSpPr>
          <p:cNvPr id="4" name="TextBox 3">
            <a:extLst>
              <a:ext uri="{FF2B5EF4-FFF2-40B4-BE49-F238E27FC236}">
                <a16:creationId xmlns:a16="http://schemas.microsoft.com/office/drawing/2014/main" id="{B442913A-BACB-FC4D-FB6B-E57FE3DA041E}"/>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Community Appearance Initiative Expenditures</a:t>
            </a:r>
          </a:p>
        </p:txBody>
      </p:sp>
      <p:sp>
        <p:nvSpPr>
          <p:cNvPr id="2" name="TextBox 1">
            <a:extLst>
              <a:ext uri="{FF2B5EF4-FFF2-40B4-BE49-F238E27FC236}">
                <a16:creationId xmlns:a16="http://schemas.microsoft.com/office/drawing/2014/main" id="{915F0828-0986-D232-B728-C870758B1722}"/>
              </a:ext>
            </a:extLst>
          </p:cNvPr>
          <p:cNvSpPr txBox="1"/>
          <p:nvPr/>
        </p:nvSpPr>
        <p:spPr>
          <a:xfrm>
            <a:off x="979019" y="434370"/>
            <a:ext cx="10051676" cy="1569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219169" hangingPunct="0"/>
            <a:r>
              <a:rPr lang="en-US" sz="2400" b="1" kern="0" dirty="0">
                <a:solidFill>
                  <a:srgbClr val="5E5E5E"/>
                </a:solidFill>
                <a:latin typeface="Avenir Next LT Pro" panose="020B0504020202020204" pitchFamily="34" charset="0"/>
                <a:sym typeface="Helvetica Neue"/>
              </a:rPr>
              <a:t>Staff Report</a:t>
            </a:r>
          </a:p>
          <a:p>
            <a:pPr defTabSz="1219169" hangingPunct="0"/>
            <a:endParaRPr lang="en-US" sz="2400" kern="0" dirty="0">
              <a:solidFill>
                <a:srgbClr val="5E5E5E"/>
              </a:solidFill>
              <a:latin typeface="Avenir Next LT Pro" panose="020B0504020202020204" pitchFamily="34" charset="0"/>
              <a:sym typeface="Helvetica Neue"/>
            </a:endParaRPr>
          </a:p>
          <a:p>
            <a:pPr defTabSz="1219169" hangingPunct="0"/>
            <a:r>
              <a:rPr lang="en-US" sz="2400" kern="0" dirty="0">
                <a:solidFill>
                  <a:srgbClr val="5E5E5E"/>
                </a:solidFill>
                <a:latin typeface="Avenir Next LT Pro" panose="020B0504020202020204" pitchFamily="34" charset="0"/>
                <a:sym typeface="Helvetica Neue"/>
              </a:rPr>
              <a:t>	</a:t>
            </a:r>
          </a:p>
          <a:p>
            <a:pPr defTabSz="1219169" hangingPunct="0"/>
            <a:endParaRPr lang="en-US" sz="2400" kern="0" dirty="0">
              <a:solidFill>
                <a:srgbClr val="5E5E5E"/>
              </a:solidFill>
              <a:latin typeface="Avenir Next LT Pro" panose="020B0504020202020204" pitchFamily="34" charset="0"/>
              <a:sym typeface="Helvetica Neue"/>
            </a:endParaRPr>
          </a:p>
        </p:txBody>
      </p:sp>
      <p:sp>
        <p:nvSpPr>
          <p:cNvPr id="13" name="TextBox 12">
            <a:extLst>
              <a:ext uri="{FF2B5EF4-FFF2-40B4-BE49-F238E27FC236}">
                <a16:creationId xmlns:a16="http://schemas.microsoft.com/office/drawing/2014/main" id="{B8B87BFE-69C1-31CB-913D-84447A8C44E0}"/>
              </a:ext>
            </a:extLst>
          </p:cNvPr>
          <p:cNvSpPr txBox="1"/>
          <p:nvPr/>
        </p:nvSpPr>
        <p:spPr>
          <a:xfrm>
            <a:off x="1555820" y="767266"/>
            <a:ext cx="10174055" cy="49039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5E5E5E"/>
                </a:solidFill>
                <a:effectLst/>
                <a:uFillTx/>
                <a:latin typeface="+mn-lt"/>
                <a:ea typeface="+mn-ea"/>
                <a:cs typeface="+mn-cs"/>
                <a:sym typeface="Helvetica Neue"/>
              </a:rPr>
              <a:t>Approved Expenditures:</a:t>
            </a:r>
            <a:endParaRPr lang="en-US" sz="2400" dirty="0">
              <a:solidFill>
                <a:srgbClr val="5E5E5E"/>
              </a:solidFill>
              <a:sym typeface="Helvetica Neue"/>
            </a:endParaRPr>
          </a:p>
          <a:p>
            <a:pPr marL="0" marR="0" indent="0"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5E5E5E"/>
                </a:solidFill>
                <a:effectLst/>
                <a:uFillTx/>
                <a:latin typeface="+mn-lt"/>
                <a:ea typeface="+mn-ea"/>
                <a:cs typeface="+mn-cs"/>
                <a:sym typeface="Helvetica Neue"/>
              </a:rPr>
              <a:t>CAI# 23-01	December 2023	FY23/24	$1,000</a:t>
            </a:r>
          </a:p>
          <a:p>
            <a:pPr marL="0" marR="0" indent="0" defTabSz="2438338" rtl="0" fontAlgn="auto" latinLnBrk="0" hangingPunct="0">
              <a:lnSpc>
                <a:spcPct val="100000"/>
              </a:lnSpc>
              <a:spcBef>
                <a:spcPts val="0"/>
              </a:spcBef>
              <a:spcAft>
                <a:spcPts val="0"/>
              </a:spcAft>
              <a:buClrTx/>
              <a:buSzTx/>
              <a:buFontTx/>
              <a:buNone/>
              <a:tabLst/>
            </a:pPr>
            <a:r>
              <a:rPr lang="en-US" sz="2400" dirty="0">
                <a:solidFill>
                  <a:srgbClr val="5E5E5E"/>
                </a:solidFill>
                <a:sym typeface="Helvetica Neue"/>
              </a:rPr>
              <a:t>CAI# 24-03	July 2024	FY24/25	$5,250</a:t>
            </a:r>
          </a:p>
          <a:p>
            <a:pPr marL="0" marR="0" indent="0"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5E5E5E"/>
                </a:solidFill>
                <a:effectLst/>
                <a:uFillTx/>
                <a:latin typeface="+mn-lt"/>
                <a:ea typeface="+mn-ea"/>
                <a:cs typeface="+mn-cs"/>
                <a:sym typeface="Helvetica Neue"/>
              </a:rPr>
              <a:t>CAI# 24-04	July 2024	FY24/25	$6,700</a:t>
            </a:r>
          </a:p>
          <a:p>
            <a:pPr marL="0" marR="0" indent="0" defTabSz="2438338"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5E5E5E"/>
              </a:solidFill>
              <a:effectLst/>
              <a:uFillTx/>
              <a:latin typeface="+mn-lt"/>
              <a:ea typeface="+mn-ea"/>
              <a:cs typeface="+mn-cs"/>
              <a:sym typeface="Helvetica Neue"/>
            </a:endParaRPr>
          </a:p>
          <a:p>
            <a:pPr marL="0" marR="0" indent="0" defTabSz="2438338" rtl="0" fontAlgn="auto" latinLnBrk="0" hangingPunct="0">
              <a:lnSpc>
                <a:spcPct val="100000"/>
              </a:lnSpc>
              <a:spcBef>
                <a:spcPts val="0"/>
              </a:spcBef>
              <a:spcAft>
                <a:spcPts val="0"/>
              </a:spcAft>
              <a:buClrTx/>
              <a:buSzTx/>
              <a:buFontTx/>
              <a:buNone/>
              <a:tabLst/>
            </a:pPr>
            <a:r>
              <a:rPr lang="en-US" sz="2400" dirty="0">
                <a:solidFill>
                  <a:srgbClr val="5E5E5E"/>
                </a:solidFill>
                <a:sym typeface="Helvetica Neue"/>
              </a:rPr>
              <a:t>Actual Expenditures:</a:t>
            </a:r>
          </a:p>
          <a:p>
            <a:pPr marL="0" marR="0" indent="0"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5E5E5E"/>
                </a:solidFill>
                <a:effectLst/>
                <a:uFillTx/>
                <a:latin typeface="+mn-lt"/>
                <a:ea typeface="+mn-ea"/>
                <a:cs typeface="+mn-cs"/>
                <a:sym typeface="Helvetica Neue"/>
              </a:rPr>
              <a:t>CAI# 24-03	July 2024	FY24/25	$2,445.90</a:t>
            </a:r>
          </a:p>
          <a:p>
            <a:pPr marL="0" marR="0" indent="0"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5E5E5E"/>
                </a:solidFill>
                <a:effectLst/>
                <a:uFillTx/>
                <a:latin typeface="+mn-lt"/>
                <a:ea typeface="+mn-ea"/>
                <a:cs typeface="+mn-cs"/>
                <a:sym typeface="Helvetica Neue"/>
              </a:rPr>
              <a:t>	</a:t>
            </a:r>
          </a:p>
          <a:p>
            <a:pPr marL="0" marR="0" indent="0" defTabSz="2438338" rtl="0" fontAlgn="auto" latinLnBrk="0" hangingPunct="0">
              <a:lnSpc>
                <a:spcPct val="100000"/>
              </a:lnSpc>
              <a:spcBef>
                <a:spcPts val="0"/>
              </a:spcBef>
              <a:spcAft>
                <a:spcPts val="0"/>
              </a:spcAft>
              <a:buClrTx/>
              <a:buSzTx/>
              <a:buFontTx/>
              <a:buNone/>
              <a:tabLst/>
            </a:pPr>
            <a:r>
              <a:rPr lang="en-US" sz="2400" dirty="0">
                <a:solidFill>
                  <a:srgbClr val="5E5E5E"/>
                </a:solidFill>
                <a:sym typeface="Helvetica Neue"/>
              </a:rPr>
              <a:t>FY 24/25 Available:</a:t>
            </a:r>
          </a:p>
          <a:p>
            <a:pPr marL="0" marR="0" indent="0"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5E5E5E"/>
                </a:solidFill>
                <a:effectLst/>
                <a:uFillTx/>
                <a:latin typeface="+mn-lt"/>
                <a:ea typeface="+mn-ea"/>
                <a:cs typeface="+mn-cs"/>
                <a:sym typeface="Helvetica Neue"/>
              </a:rPr>
              <a:t>Budgeted		$20,000.00	</a:t>
            </a:r>
          </a:p>
          <a:p>
            <a:pPr marL="0" marR="0" indent="0" defTabSz="2438338" rtl="0" fontAlgn="auto" latinLnBrk="0" hangingPunct="0">
              <a:lnSpc>
                <a:spcPct val="100000"/>
              </a:lnSpc>
              <a:spcBef>
                <a:spcPts val="0"/>
              </a:spcBef>
              <a:spcAft>
                <a:spcPts val="0"/>
              </a:spcAft>
              <a:buClrTx/>
              <a:buSzTx/>
              <a:buFontTx/>
              <a:buNone/>
              <a:tabLst/>
            </a:pPr>
            <a:r>
              <a:rPr lang="en-US" sz="2400" dirty="0">
                <a:solidFill>
                  <a:srgbClr val="5E5E5E"/>
                </a:solidFill>
                <a:sym typeface="Helvetica Neue"/>
              </a:rPr>
              <a:t>Approved		$11,950.00</a:t>
            </a:r>
          </a:p>
          <a:p>
            <a:pPr marL="0" marR="0" indent="0"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5E5E5E"/>
                </a:solidFill>
                <a:effectLst/>
                <a:uFillTx/>
                <a:latin typeface="+mn-lt"/>
                <a:ea typeface="+mn-ea"/>
                <a:cs typeface="+mn-cs"/>
                <a:sym typeface="Helvetica Neue"/>
              </a:rPr>
              <a:t>Expended</a:t>
            </a:r>
            <a:r>
              <a:rPr lang="en-US" sz="2400" dirty="0">
                <a:solidFill>
                  <a:srgbClr val="5E5E5E"/>
                </a:solidFill>
                <a:sym typeface="Helvetica Neue"/>
              </a:rPr>
              <a:t> + Pending</a:t>
            </a:r>
            <a:r>
              <a:rPr kumimoji="0" lang="en-US" sz="2400" b="0" i="0" u="none" strike="noStrike" cap="none" spc="0" normalizeH="0" baseline="0" dirty="0">
                <a:ln>
                  <a:noFill/>
                </a:ln>
                <a:solidFill>
                  <a:srgbClr val="5E5E5E"/>
                </a:solidFill>
                <a:effectLst/>
                <a:uFillTx/>
                <a:latin typeface="+mn-lt"/>
                <a:ea typeface="+mn-ea"/>
                <a:cs typeface="+mn-cs"/>
                <a:sym typeface="Helvetica Neue"/>
              </a:rPr>
              <a:t>	$9,145.90</a:t>
            </a:r>
          </a:p>
          <a:p>
            <a:pPr marL="0" marR="0" indent="0" defTabSz="2438338" rtl="0" fontAlgn="auto" latinLnBrk="0" hangingPunct="0">
              <a:lnSpc>
                <a:spcPct val="100000"/>
              </a:lnSpc>
              <a:spcBef>
                <a:spcPts val="0"/>
              </a:spcBef>
              <a:spcAft>
                <a:spcPts val="0"/>
              </a:spcAft>
              <a:buClrTx/>
              <a:buSzTx/>
              <a:buFontTx/>
              <a:buNone/>
              <a:tabLst/>
            </a:pPr>
            <a:r>
              <a:rPr lang="en-US" sz="2400" dirty="0">
                <a:solidFill>
                  <a:srgbClr val="5E5E5E"/>
                </a:solidFill>
                <a:sym typeface="Helvetica Neue"/>
              </a:rPr>
              <a:t>Pending Available		$10,854.10</a:t>
            </a:r>
            <a:endParaRPr kumimoji="0" lang="en-US" sz="2400" b="0" i="0" u="none" strike="noStrike" cap="none" spc="0" normalizeH="0" baseline="0" dirty="0">
              <a:ln>
                <a:noFill/>
              </a:ln>
              <a:solidFill>
                <a:srgbClr val="5E5E5E"/>
              </a:solidFill>
              <a:effectLst/>
              <a:uFillTx/>
              <a:latin typeface="+mn-lt"/>
              <a:ea typeface="+mn-ea"/>
              <a:cs typeface="+mn-cs"/>
              <a:sym typeface="Helvetica Neue"/>
            </a:endParaRPr>
          </a:p>
        </p:txBody>
      </p:sp>
    </p:spTree>
    <p:extLst>
      <p:ext uri="{BB962C8B-B14F-4D97-AF65-F5344CB8AC3E}">
        <p14:creationId xmlns:p14="http://schemas.microsoft.com/office/powerpoint/2010/main" val="7387579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5DFCF-7423-7CA8-8F58-E1D7D8504B8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B744F63-F246-B8C2-F28B-712D790FC599}"/>
              </a:ext>
            </a:extLst>
          </p:cNvPr>
          <p:cNvPicPr>
            <a:picLocks noChangeAspect="1"/>
          </p:cNvPicPr>
          <p:nvPr/>
        </p:nvPicPr>
        <p:blipFill>
          <a:blip r:embed="rId2"/>
          <a:stretch>
            <a:fillRect/>
          </a:stretch>
        </p:blipFill>
        <p:spPr>
          <a:xfrm>
            <a:off x="293964" y="5758493"/>
            <a:ext cx="1427260" cy="938143"/>
          </a:xfrm>
          <a:prstGeom prst="rect">
            <a:avLst/>
          </a:prstGeom>
        </p:spPr>
      </p:pic>
      <p:sp>
        <p:nvSpPr>
          <p:cNvPr id="4" name="TextBox 3">
            <a:extLst>
              <a:ext uri="{FF2B5EF4-FFF2-40B4-BE49-F238E27FC236}">
                <a16:creationId xmlns:a16="http://schemas.microsoft.com/office/drawing/2014/main" id="{720C795C-A4F1-0311-F450-1F6BD60DADE2}"/>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CAI# 24-05 Burdett</a:t>
            </a:r>
          </a:p>
        </p:txBody>
      </p:sp>
      <p:sp>
        <p:nvSpPr>
          <p:cNvPr id="2" name="TextBox 1">
            <a:extLst>
              <a:ext uri="{FF2B5EF4-FFF2-40B4-BE49-F238E27FC236}">
                <a16:creationId xmlns:a16="http://schemas.microsoft.com/office/drawing/2014/main" id="{C4B1F040-BDBF-ED2B-B890-0D0BFD80F528}"/>
              </a:ext>
            </a:extLst>
          </p:cNvPr>
          <p:cNvSpPr txBox="1"/>
          <p:nvPr/>
        </p:nvSpPr>
        <p:spPr>
          <a:xfrm>
            <a:off x="979019" y="434370"/>
            <a:ext cx="10051676" cy="1569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219169" hangingPunct="0"/>
            <a:r>
              <a:rPr lang="en-US" sz="2400" b="1" kern="0" dirty="0">
                <a:solidFill>
                  <a:srgbClr val="5E5E5E"/>
                </a:solidFill>
                <a:latin typeface="Avenir Next LT Pro" panose="020B0504020202020204" pitchFamily="34" charset="0"/>
                <a:sym typeface="Helvetica Neue"/>
              </a:rPr>
              <a:t>Staff Report</a:t>
            </a:r>
          </a:p>
          <a:p>
            <a:pPr defTabSz="1219169" hangingPunct="0"/>
            <a:endParaRPr lang="en-US" sz="2400" kern="0" dirty="0">
              <a:solidFill>
                <a:srgbClr val="5E5E5E"/>
              </a:solidFill>
              <a:latin typeface="Avenir Next LT Pro" panose="020B0504020202020204" pitchFamily="34" charset="0"/>
              <a:sym typeface="Helvetica Neue"/>
            </a:endParaRPr>
          </a:p>
          <a:p>
            <a:pPr defTabSz="1219169" hangingPunct="0"/>
            <a:r>
              <a:rPr lang="en-US" sz="2400" kern="0" dirty="0">
                <a:solidFill>
                  <a:srgbClr val="5E5E5E"/>
                </a:solidFill>
                <a:latin typeface="Avenir Next LT Pro" panose="020B0504020202020204" pitchFamily="34" charset="0"/>
                <a:sym typeface="Helvetica Neue"/>
              </a:rPr>
              <a:t>	</a:t>
            </a:r>
          </a:p>
          <a:p>
            <a:pPr defTabSz="1219169" hangingPunct="0"/>
            <a:endParaRPr lang="en-US" sz="2400" kern="0" dirty="0">
              <a:solidFill>
                <a:srgbClr val="5E5E5E"/>
              </a:solidFill>
              <a:latin typeface="Avenir Next LT Pro" panose="020B0504020202020204" pitchFamily="34" charset="0"/>
              <a:sym typeface="Helvetica Neue"/>
            </a:endParaRPr>
          </a:p>
        </p:txBody>
      </p:sp>
      <p:pic>
        <p:nvPicPr>
          <p:cNvPr id="6" name="Picture 5" descr="A close-up of a message&#10;&#10;Description automatically generated">
            <a:extLst>
              <a:ext uri="{FF2B5EF4-FFF2-40B4-BE49-F238E27FC236}">
                <a16:creationId xmlns:a16="http://schemas.microsoft.com/office/drawing/2014/main" id="{6DB6AF3F-FF1D-0A61-D7E6-86E41F2689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0004" y="434370"/>
            <a:ext cx="6468378" cy="1476581"/>
          </a:xfrm>
          <a:prstGeom prst="rect">
            <a:avLst/>
          </a:prstGeom>
        </p:spPr>
      </p:pic>
      <p:pic>
        <p:nvPicPr>
          <p:cNvPr id="12" name="Picture 11">
            <a:extLst>
              <a:ext uri="{FF2B5EF4-FFF2-40B4-BE49-F238E27FC236}">
                <a16:creationId xmlns:a16="http://schemas.microsoft.com/office/drawing/2014/main" id="{A3A59F04-A922-4985-796B-A8EB57242420}"/>
              </a:ext>
            </a:extLst>
          </p:cNvPr>
          <p:cNvPicPr>
            <a:picLocks noChangeAspect="1"/>
          </p:cNvPicPr>
          <p:nvPr/>
        </p:nvPicPr>
        <p:blipFill>
          <a:blip r:embed="rId4"/>
          <a:stretch>
            <a:fillRect/>
          </a:stretch>
        </p:blipFill>
        <p:spPr>
          <a:xfrm>
            <a:off x="5090004" y="1910950"/>
            <a:ext cx="6468378" cy="4206631"/>
          </a:xfrm>
          <a:prstGeom prst="rect">
            <a:avLst/>
          </a:prstGeom>
        </p:spPr>
      </p:pic>
    </p:spTree>
    <p:extLst>
      <p:ext uri="{BB962C8B-B14F-4D97-AF65-F5344CB8AC3E}">
        <p14:creationId xmlns:p14="http://schemas.microsoft.com/office/powerpoint/2010/main" val="37401939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D8F4BC-1F7E-EDD0-2029-CCC90C841013}"/>
              </a:ext>
            </a:extLst>
          </p:cNvPr>
          <p:cNvPicPr>
            <a:picLocks noChangeAspect="1"/>
          </p:cNvPicPr>
          <p:nvPr/>
        </p:nvPicPr>
        <p:blipFill>
          <a:blip r:embed="rId2"/>
          <a:stretch>
            <a:fillRect/>
          </a:stretch>
        </p:blipFill>
        <p:spPr>
          <a:xfrm>
            <a:off x="293964" y="5758493"/>
            <a:ext cx="1427260" cy="938143"/>
          </a:xfrm>
          <a:prstGeom prst="rect">
            <a:avLst/>
          </a:prstGeom>
        </p:spPr>
      </p:pic>
      <p:sp>
        <p:nvSpPr>
          <p:cNvPr id="4" name="TextBox 3">
            <a:extLst>
              <a:ext uri="{FF2B5EF4-FFF2-40B4-BE49-F238E27FC236}">
                <a16:creationId xmlns:a16="http://schemas.microsoft.com/office/drawing/2014/main" id="{B442913A-BACB-FC4D-FB6B-E57FE3DA041E}"/>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CAI# 24-05 Burdett</a:t>
            </a:r>
          </a:p>
        </p:txBody>
      </p:sp>
      <p:sp>
        <p:nvSpPr>
          <p:cNvPr id="2" name="TextBox 1">
            <a:extLst>
              <a:ext uri="{FF2B5EF4-FFF2-40B4-BE49-F238E27FC236}">
                <a16:creationId xmlns:a16="http://schemas.microsoft.com/office/drawing/2014/main" id="{915F0828-0986-D232-B728-C870758B1722}"/>
              </a:ext>
            </a:extLst>
          </p:cNvPr>
          <p:cNvSpPr txBox="1"/>
          <p:nvPr/>
        </p:nvSpPr>
        <p:spPr>
          <a:xfrm>
            <a:off x="979019" y="434370"/>
            <a:ext cx="10051676" cy="1569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219169" hangingPunct="0"/>
            <a:r>
              <a:rPr lang="en-US" sz="2400" b="1" kern="0" dirty="0">
                <a:solidFill>
                  <a:srgbClr val="5E5E5E"/>
                </a:solidFill>
                <a:latin typeface="Avenir Next LT Pro" panose="020B0504020202020204" pitchFamily="34" charset="0"/>
                <a:sym typeface="Helvetica Neue"/>
              </a:rPr>
              <a:t>Staff Report</a:t>
            </a:r>
          </a:p>
          <a:p>
            <a:pPr defTabSz="1219169" hangingPunct="0"/>
            <a:endParaRPr lang="en-US" sz="2400" kern="0" dirty="0">
              <a:solidFill>
                <a:srgbClr val="5E5E5E"/>
              </a:solidFill>
              <a:latin typeface="Avenir Next LT Pro" panose="020B0504020202020204" pitchFamily="34" charset="0"/>
              <a:sym typeface="Helvetica Neue"/>
            </a:endParaRPr>
          </a:p>
          <a:p>
            <a:pPr defTabSz="1219169" hangingPunct="0"/>
            <a:r>
              <a:rPr lang="en-US" sz="2400" kern="0" dirty="0">
                <a:solidFill>
                  <a:srgbClr val="5E5E5E"/>
                </a:solidFill>
                <a:latin typeface="Avenir Next LT Pro" panose="020B0504020202020204" pitchFamily="34" charset="0"/>
                <a:sym typeface="Helvetica Neue"/>
              </a:rPr>
              <a:t>	</a:t>
            </a:r>
          </a:p>
          <a:p>
            <a:pPr defTabSz="1219169" hangingPunct="0"/>
            <a:endParaRPr lang="en-US" sz="2400" kern="0" dirty="0">
              <a:solidFill>
                <a:srgbClr val="5E5E5E"/>
              </a:solidFill>
              <a:latin typeface="Avenir Next LT Pro" panose="020B0504020202020204" pitchFamily="34" charset="0"/>
              <a:sym typeface="Helvetica Neue"/>
            </a:endParaRPr>
          </a:p>
        </p:txBody>
      </p:sp>
      <p:pic>
        <p:nvPicPr>
          <p:cNvPr id="6" name="Picture 5" descr="A document with text and a yellow text&#10;&#10;Description automatically generated with medium confidence">
            <a:extLst>
              <a:ext uri="{FF2B5EF4-FFF2-40B4-BE49-F238E27FC236}">
                <a16:creationId xmlns:a16="http://schemas.microsoft.com/office/drawing/2014/main" id="{A0FAA03E-2DD9-5D68-58A7-990D8AB059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8469" y="252248"/>
            <a:ext cx="4603531" cy="6356102"/>
          </a:xfrm>
          <a:prstGeom prst="rect">
            <a:avLst/>
          </a:prstGeom>
        </p:spPr>
      </p:pic>
      <p:sp>
        <p:nvSpPr>
          <p:cNvPr id="7" name="TextBox 6">
            <a:extLst>
              <a:ext uri="{FF2B5EF4-FFF2-40B4-BE49-F238E27FC236}">
                <a16:creationId xmlns:a16="http://schemas.microsoft.com/office/drawing/2014/main" id="{FFC2B980-0A62-D570-E069-0B22FB3ACC0A}"/>
              </a:ext>
            </a:extLst>
          </p:cNvPr>
          <p:cNvSpPr txBox="1"/>
          <p:nvPr/>
        </p:nvSpPr>
        <p:spPr>
          <a:xfrm>
            <a:off x="749205" y="1808043"/>
            <a:ext cx="6086148" cy="32419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2438338"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5E5E5E"/>
                </a:solidFill>
                <a:effectLst/>
                <a:uFillTx/>
                <a:latin typeface="+mn-lt"/>
                <a:ea typeface="+mn-ea"/>
                <a:cs typeface="+mn-cs"/>
                <a:sym typeface="Helvetica Neue"/>
              </a:rPr>
              <a:t>Background</a:t>
            </a:r>
          </a:p>
          <a:p>
            <a:pPr marL="342900" marR="0" indent="-342900" defTabSz="2438338" rtl="0" fontAlgn="auto" latinLnBrk="0" hangingPunct="0">
              <a:lnSpc>
                <a:spcPct val="100000"/>
              </a:lnSpc>
              <a:spcBef>
                <a:spcPts val="0"/>
              </a:spcBef>
              <a:spcAft>
                <a:spcPts val="0"/>
              </a:spcAft>
              <a:buClrTx/>
              <a:buSzTx/>
              <a:buFont typeface="Arial" panose="020B0604020202020204" pitchFamily="34" charset="0"/>
              <a:buChar char="•"/>
              <a:tabLst/>
            </a:pPr>
            <a:r>
              <a:rPr lang="en-US" sz="2000" dirty="0">
                <a:solidFill>
                  <a:srgbClr val="5E5E5E"/>
                </a:solidFill>
                <a:sym typeface="Helvetica Neue"/>
              </a:rPr>
              <a:t>1662 Solomon Jones Road (Garland Blythe: Owner)</a:t>
            </a:r>
          </a:p>
          <a:p>
            <a:pPr marL="342900" marR="0" indent="-342900" defTabSz="2438338" rtl="0" fontAlgn="auto" latinLnBrk="0" hangingPunct="0">
              <a:lnSpc>
                <a:spcPct val="100000"/>
              </a:lnSpc>
              <a:spcBef>
                <a:spcPts val="0"/>
              </a:spcBef>
              <a:spcAft>
                <a:spcPts val="0"/>
              </a:spcAft>
              <a:buClrTx/>
              <a:buSzTx/>
              <a:buFont typeface="Arial" panose="020B0604020202020204" pitchFamily="34" charset="0"/>
              <a:buChar char="•"/>
              <a:tabLst/>
            </a:pPr>
            <a:r>
              <a:rPr lang="en-US" sz="2000" dirty="0">
                <a:solidFill>
                  <a:srgbClr val="5E5E5E"/>
                </a:solidFill>
                <a:sym typeface="Helvetica Neue"/>
              </a:rPr>
              <a:t>2.5 Acre Property</a:t>
            </a:r>
          </a:p>
          <a:p>
            <a:pPr marL="342900" marR="0" indent="-342900" defTabSz="2438338"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000" b="0" i="0" u="none" strike="noStrike" cap="none" spc="0" normalizeH="0" baseline="0" dirty="0">
                <a:ln>
                  <a:noFill/>
                </a:ln>
                <a:solidFill>
                  <a:srgbClr val="5E5E5E"/>
                </a:solidFill>
                <a:effectLst/>
                <a:uFillTx/>
                <a:latin typeface="+mn-lt"/>
                <a:ea typeface="+mn-ea"/>
                <a:cs typeface="+mn-cs"/>
                <a:sym typeface="Helvetica Neue"/>
              </a:rPr>
              <a:t>Visible from Solomon </a:t>
            </a:r>
            <a:r>
              <a:rPr lang="en-US" sz="2000" dirty="0">
                <a:solidFill>
                  <a:srgbClr val="5E5E5E"/>
                </a:solidFill>
                <a:sym typeface="Helvetica Neue"/>
              </a:rPr>
              <a:t>Jones Road (SR-1559)</a:t>
            </a:r>
          </a:p>
          <a:p>
            <a:pPr marL="342900" marR="0" indent="-342900" defTabSz="2438338"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000" b="0" i="0" u="none" strike="noStrike" cap="none" spc="0" normalizeH="0" baseline="0" dirty="0">
                <a:ln>
                  <a:noFill/>
                </a:ln>
                <a:solidFill>
                  <a:srgbClr val="5E5E5E"/>
                </a:solidFill>
                <a:effectLst/>
                <a:uFillTx/>
                <a:latin typeface="+mn-lt"/>
                <a:ea typeface="+mn-ea"/>
                <a:cs typeface="+mn-cs"/>
                <a:sym typeface="Helvetica Neue"/>
              </a:rPr>
              <a:t>July 18, 2024, Site Vi</a:t>
            </a:r>
            <a:r>
              <a:rPr lang="en-US" sz="2000" dirty="0">
                <a:solidFill>
                  <a:srgbClr val="5E5E5E"/>
                </a:solidFill>
                <a:sym typeface="Helvetica Neue"/>
              </a:rPr>
              <a:t>sit</a:t>
            </a:r>
          </a:p>
          <a:p>
            <a:pPr marL="342900" marR="0" indent="-342900" defTabSz="2438338" rtl="0" fontAlgn="auto" latinLnBrk="0" hangingPunct="0">
              <a:lnSpc>
                <a:spcPct val="100000"/>
              </a:lnSpc>
              <a:spcBef>
                <a:spcPts val="0"/>
              </a:spcBef>
              <a:spcAft>
                <a:spcPts val="0"/>
              </a:spcAft>
              <a:buClrTx/>
              <a:buSzTx/>
              <a:buFont typeface="Arial" panose="020B0604020202020204" pitchFamily="34" charset="0"/>
              <a:buChar char="•"/>
              <a:tabLst/>
            </a:pPr>
            <a:r>
              <a:rPr lang="en-US" sz="2000" dirty="0">
                <a:solidFill>
                  <a:srgbClr val="5E5E5E"/>
                </a:solidFill>
                <a:sym typeface="Helvetica Neue"/>
              </a:rPr>
              <a:t>Aging mobile home, trashed and collected debris</a:t>
            </a:r>
          </a:p>
          <a:p>
            <a:pPr marL="342900" marR="0" indent="-342900" defTabSz="2438338" rtl="0" fontAlgn="auto" latinLnBrk="0" hangingPunct="0">
              <a:lnSpc>
                <a:spcPct val="100000"/>
              </a:lnSpc>
              <a:spcBef>
                <a:spcPts val="0"/>
              </a:spcBef>
              <a:spcAft>
                <a:spcPts val="0"/>
              </a:spcAft>
              <a:buClrTx/>
              <a:buSzTx/>
              <a:buFont typeface="Arial" panose="020B0604020202020204" pitchFamily="34" charset="0"/>
              <a:buChar char="•"/>
              <a:tabLst/>
            </a:pPr>
            <a:r>
              <a:rPr lang="en-US" sz="2000" dirty="0">
                <a:solidFill>
                  <a:srgbClr val="5E5E5E"/>
                </a:solidFill>
                <a:sym typeface="Helvetica Neue"/>
              </a:rPr>
              <a:t>Mr. Blythe and son, disabled, unable to attend to issue</a:t>
            </a:r>
          </a:p>
          <a:p>
            <a:pPr marL="0" marR="0" indent="0" defTabSz="2438338" rtl="0" fontAlgn="auto" latinLnBrk="0" hangingPunct="0">
              <a:lnSpc>
                <a:spcPct val="100000"/>
              </a:lnSpc>
              <a:spcBef>
                <a:spcPts val="0"/>
              </a:spcBef>
              <a:spcAft>
                <a:spcPts val="0"/>
              </a:spcAft>
              <a:buClrTx/>
              <a:buSzTx/>
              <a:buFontTx/>
              <a:buNone/>
              <a:tabLst/>
            </a:pPr>
            <a:endParaRPr lang="en-US" sz="2000" dirty="0">
              <a:solidFill>
                <a:srgbClr val="5E5E5E"/>
              </a:solidFill>
              <a:sym typeface="Helvetica Neue"/>
            </a:endParaRPr>
          </a:p>
        </p:txBody>
      </p:sp>
    </p:spTree>
    <p:extLst>
      <p:ext uri="{BB962C8B-B14F-4D97-AF65-F5344CB8AC3E}">
        <p14:creationId xmlns:p14="http://schemas.microsoft.com/office/powerpoint/2010/main" val="825262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D8F4BC-1F7E-EDD0-2029-CCC90C841013}"/>
              </a:ext>
            </a:extLst>
          </p:cNvPr>
          <p:cNvPicPr>
            <a:picLocks noChangeAspect="1"/>
          </p:cNvPicPr>
          <p:nvPr/>
        </p:nvPicPr>
        <p:blipFill>
          <a:blip r:embed="rId2"/>
          <a:stretch>
            <a:fillRect/>
          </a:stretch>
        </p:blipFill>
        <p:spPr>
          <a:xfrm>
            <a:off x="293964" y="5758493"/>
            <a:ext cx="1427260" cy="938143"/>
          </a:xfrm>
          <a:prstGeom prst="rect">
            <a:avLst/>
          </a:prstGeom>
        </p:spPr>
      </p:pic>
      <p:sp>
        <p:nvSpPr>
          <p:cNvPr id="4" name="TextBox 3">
            <a:extLst>
              <a:ext uri="{FF2B5EF4-FFF2-40B4-BE49-F238E27FC236}">
                <a16:creationId xmlns:a16="http://schemas.microsoft.com/office/drawing/2014/main" id="{B442913A-BACB-FC4D-FB6B-E57FE3DA041E}"/>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CAI# 24-05 Burdett</a:t>
            </a:r>
          </a:p>
        </p:txBody>
      </p:sp>
      <p:sp>
        <p:nvSpPr>
          <p:cNvPr id="2" name="TextBox 1">
            <a:extLst>
              <a:ext uri="{FF2B5EF4-FFF2-40B4-BE49-F238E27FC236}">
                <a16:creationId xmlns:a16="http://schemas.microsoft.com/office/drawing/2014/main" id="{915F0828-0986-D232-B728-C870758B1722}"/>
              </a:ext>
            </a:extLst>
          </p:cNvPr>
          <p:cNvSpPr txBox="1"/>
          <p:nvPr/>
        </p:nvSpPr>
        <p:spPr>
          <a:xfrm>
            <a:off x="979019" y="434370"/>
            <a:ext cx="10051676" cy="1569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219169" hangingPunct="0"/>
            <a:r>
              <a:rPr lang="en-US" sz="2400" b="1" kern="0" dirty="0">
                <a:solidFill>
                  <a:srgbClr val="5E5E5E"/>
                </a:solidFill>
                <a:latin typeface="Avenir Next LT Pro" panose="020B0504020202020204" pitchFamily="34" charset="0"/>
                <a:sym typeface="Helvetica Neue"/>
              </a:rPr>
              <a:t>Staff Report</a:t>
            </a:r>
          </a:p>
          <a:p>
            <a:pPr defTabSz="1219169" hangingPunct="0"/>
            <a:endParaRPr lang="en-US" sz="2400" kern="0" dirty="0">
              <a:solidFill>
                <a:srgbClr val="5E5E5E"/>
              </a:solidFill>
              <a:latin typeface="Avenir Next LT Pro" panose="020B0504020202020204" pitchFamily="34" charset="0"/>
              <a:sym typeface="Helvetica Neue"/>
            </a:endParaRPr>
          </a:p>
          <a:p>
            <a:pPr defTabSz="1219169" hangingPunct="0"/>
            <a:r>
              <a:rPr lang="en-US" sz="2400" kern="0" dirty="0">
                <a:solidFill>
                  <a:srgbClr val="5E5E5E"/>
                </a:solidFill>
                <a:latin typeface="Avenir Next LT Pro" panose="020B0504020202020204" pitchFamily="34" charset="0"/>
                <a:sym typeface="Helvetica Neue"/>
              </a:rPr>
              <a:t>	</a:t>
            </a:r>
          </a:p>
          <a:p>
            <a:pPr defTabSz="1219169" hangingPunct="0"/>
            <a:endParaRPr lang="en-US" sz="2400" kern="0" dirty="0">
              <a:solidFill>
                <a:srgbClr val="5E5E5E"/>
              </a:solidFill>
              <a:latin typeface="Avenir Next LT Pro" panose="020B0504020202020204" pitchFamily="34" charset="0"/>
              <a:sym typeface="Helvetica Neue"/>
            </a:endParaRPr>
          </a:p>
        </p:txBody>
      </p:sp>
      <p:pic>
        <p:nvPicPr>
          <p:cNvPr id="6" name="Picture 5">
            <a:extLst>
              <a:ext uri="{FF2B5EF4-FFF2-40B4-BE49-F238E27FC236}">
                <a16:creationId xmlns:a16="http://schemas.microsoft.com/office/drawing/2014/main" id="{5C247373-E6C2-B07B-B19A-8988F6DD72EC}"/>
              </a:ext>
            </a:extLst>
          </p:cNvPr>
          <p:cNvPicPr>
            <a:picLocks noChangeAspect="1"/>
          </p:cNvPicPr>
          <p:nvPr/>
        </p:nvPicPr>
        <p:blipFill>
          <a:blip r:embed="rId3"/>
          <a:stretch>
            <a:fillRect/>
          </a:stretch>
        </p:blipFill>
        <p:spPr>
          <a:xfrm>
            <a:off x="293964" y="1219200"/>
            <a:ext cx="3491956" cy="3429000"/>
          </a:xfrm>
          <a:prstGeom prst="rect">
            <a:avLst/>
          </a:prstGeom>
        </p:spPr>
      </p:pic>
      <p:pic>
        <p:nvPicPr>
          <p:cNvPr id="8" name="Picture 7">
            <a:extLst>
              <a:ext uri="{FF2B5EF4-FFF2-40B4-BE49-F238E27FC236}">
                <a16:creationId xmlns:a16="http://schemas.microsoft.com/office/drawing/2014/main" id="{3A65170E-EF8D-5C6B-CD1F-FE8CBE02CB92}"/>
              </a:ext>
            </a:extLst>
          </p:cNvPr>
          <p:cNvPicPr>
            <a:picLocks noChangeAspect="1"/>
          </p:cNvPicPr>
          <p:nvPr/>
        </p:nvPicPr>
        <p:blipFill>
          <a:blip r:embed="rId4"/>
          <a:stretch>
            <a:fillRect/>
          </a:stretch>
        </p:blipFill>
        <p:spPr>
          <a:xfrm>
            <a:off x="3785921" y="1219198"/>
            <a:ext cx="2576558" cy="3429001"/>
          </a:xfrm>
          <a:prstGeom prst="rect">
            <a:avLst/>
          </a:prstGeom>
        </p:spPr>
      </p:pic>
      <p:pic>
        <p:nvPicPr>
          <p:cNvPr id="10" name="Picture 9">
            <a:extLst>
              <a:ext uri="{FF2B5EF4-FFF2-40B4-BE49-F238E27FC236}">
                <a16:creationId xmlns:a16="http://schemas.microsoft.com/office/drawing/2014/main" id="{7070D123-1E7D-4E44-7FF8-7DDEC1099984}"/>
              </a:ext>
            </a:extLst>
          </p:cNvPr>
          <p:cNvPicPr>
            <a:picLocks noChangeAspect="1"/>
          </p:cNvPicPr>
          <p:nvPr/>
        </p:nvPicPr>
        <p:blipFill>
          <a:blip r:embed="rId5"/>
          <a:stretch>
            <a:fillRect/>
          </a:stretch>
        </p:blipFill>
        <p:spPr>
          <a:xfrm>
            <a:off x="6362480" y="1219198"/>
            <a:ext cx="2576558" cy="3436610"/>
          </a:xfrm>
          <a:prstGeom prst="rect">
            <a:avLst/>
          </a:prstGeom>
        </p:spPr>
      </p:pic>
      <p:pic>
        <p:nvPicPr>
          <p:cNvPr id="12" name="Picture 11">
            <a:extLst>
              <a:ext uri="{FF2B5EF4-FFF2-40B4-BE49-F238E27FC236}">
                <a16:creationId xmlns:a16="http://schemas.microsoft.com/office/drawing/2014/main" id="{66788D4B-E8B2-01A9-08CA-8B4C74244661}"/>
              </a:ext>
            </a:extLst>
          </p:cNvPr>
          <p:cNvPicPr>
            <a:picLocks noChangeAspect="1"/>
          </p:cNvPicPr>
          <p:nvPr/>
        </p:nvPicPr>
        <p:blipFill>
          <a:blip r:embed="rId6"/>
          <a:stretch>
            <a:fillRect/>
          </a:stretch>
        </p:blipFill>
        <p:spPr>
          <a:xfrm>
            <a:off x="8939039" y="1219198"/>
            <a:ext cx="2995034" cy="3436610"/>
          </a:xfrm>
          <a:prstGeom prst="rect">
            <a:avLst/>
          </a:prstGeom>
        </p:spPr>
      </p:pic>
    </p:spTree>
    <p:extLst>
      <p:ext uri="{BB962C8B-B14F-4D97-AF65-F5344CB8AC3E}">
        <p14:creationId xmlns:p14="http://schemas.microsoft.com/office/powerpoint/2010/main" val="36576959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DF7170-8136-6A94-BEAF-F73A3D3D368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007211E-9469-EFB9-39E9-3D6EE0C97191}"/>
              </a:ext>
            </a:extLst>
          </p:cNvPr>
          <p:cNvPicPr>
            <a:picLocks noChangeAspect="1"/>
          </p:cNvPicPr>
          <p:nvPr/>
        </p:nvPicPr>
        <p:blipFill>
          <a:blip r:embed="rId2"/>
          <a:stretch>
            <a:fillRect/>
          </a:stretch>
        </p:blipFill>
        <p:spPr>
          <a:xfrm>
            <a:off x="293964" y="5758493"/>
            <a:ext cx="1427260" cy="938143"/>
          </a:xfrm>
          <a:prstGeom prst="rect">
            <a:avLst/>
          </a:prstGeom>
        </p:spPr>
      </p:pic>
      <p:sp>
        <p:nvSpPr>
          <p:cNvPr id="4" name="TextBox 3">
            <a:extLst>
              <a:ext uri="{FF2B5EF4-FFF2-40B4-BE49-F238E27FC236}">
                <a16:creationId xmlns:a16="http://schemas.microsoft.com/office/drawing/2014/main" id="{80AFCC24-534A-D913-43AA-4ABF9A1BE528}"/>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CAI# 24-05 Burdett</a:t>
            </a:r>
          </a:p>
        </p:txBody>
      </p:sp>
      <p:sp>
        <p:nvSpPr>
          <p:cNvPr id="2" name="TextBox 1">
            <a:extLst>
              <a:ext uri="{FF2B5EF4-FFF2-40B4-BE49-F238E27FC236}">
                <a16:creationId xmlns:a16="http://schemas.microsoft.com/office/drawing/2014/main" id="{592D73AB-A610-C6F6-C382-9ABF6F9FCE56}"/>
              </a:ext>
            </a:extLst>
          </p:cNvPr>
          <p:cNvSpPr txBox="1"/>
          <p:nvPr/>
        </p:nvSpPr>
        <p:spPr>
          <a:xfrm>
            <a:off x="979019" y="434370"/>
            <a:ext cx="10051676" cy="1569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219169" hangingPunct="0"/>
            <a:r>
              <a:rPr lang="en-US" sz="2400" b="1" kern="0" dirty="0">
                <a:solidFill>
                  <a:srgbClr val="5E5E5E"/>
                </a:solidFill>
                <a:latin typeface="Avenir Next LT Pro" panose="020B0504020202020204" pitchFamily="34" charset="0"/>
                <a:sym typeface="Helvetica Neue"/>
              </a:rPr>
              <a:t>Staff Report</a:t>
            </a:r>
          </a:p>
          <a:p>
            <a:pPr defTabSz="1219169" hangingPunct="0"/>
            <a:endParaRPr lang="en-US" sz="2400" kern="0" dirty="0">
              <a:solidFill>
                <a:srgbClr val="5E5E5E"/>
              </a:solidFill>
              <a:latin typeface="Avenir Next LT Pro" panose="020B0504020202020204" pitchFamily="34" charset="0"/>
              <a:sym typeface="Helvetica Neue"/>
            </a:endParaRPr>
          </a:p>
          <a:p>
            <a:pPr defTabSz="1219169" hangingPunct="0"/>
            <a:r>
              <a:rPr lang="en-US" sz="2400" kern="0" dirty="0">
                <a:solidFill>
                  <a:srgbClr val="5E5E5E"/>
                </a:solidFill>
                <a:latin typeface="Avenir Next LT Pro" panose="020B0504020202020204" pitchFamily="34" charset="0"/>
                <a:sym typeface="Helvetica Neue"/>
              </a:rPr>
              <a:t>	</a:t>
            </a:r>
          </a:p>
          <a:p>
            <a:pPr defTabSz="1219169" hangingPunct="0"/>
            <a:endParaRPr lang="en-US" sz="2400" kern="0" dirty="0">
              <a:solidFill>
                <a:srgbClr val="5E5E5E"/>
              </a:solidFill>
              <a:latin typeface="Avenir Next LT Pro" panose="020B0504020202020204" pitchFamily="34" charset="0"/>
              <a:sym typeface="Helvetica Neue"/>
            </a:endParaRPr>
          </a:p>
        </p:txBody>
      </p:sp>
      <p:pic>
        <p:nvPicPr>
          <p:cNvPr id="7" name="Picture 6">
            <a:extLst>
              <a:ext uri="{FF2B5EF4-FFF2-40B4-BE49-F238E27FC236}">
                <a16:creationId xmlns:a16="http://schemas.microsoft.com/office/drawing/2014/main" id="{4BCDFFA6-1DAE-6A16-0CEC-A9F46BD1CF50}"/>
              </a:ext>
            </a:extLst>
          </p:cNvPr>
          <p:cNvPicPr>
            <a:picLocks noChangeAspect="1"/>
          </p:cNvPicPr>
          <p:nvPr/>
        </p:nvPicPr>
        <p:blipFill>
          <a:blip r:embed="rId3"/>
          <a:stretch>
            <a:fillRect/>
          </a:stretch>
        </p:blipFill>
        <p:spPr>
          <a:xfrm>
            <a:off x="257927" y="1219198"/>
            <a:ext cx="3640739" cy="3437286"/>
          </a:xfrm>
          <a:prstGeom prst="rect">
            <a:avLst/>
          </a:prstGeom>
        </p:spPr>
      </p:pic>
      <p:pic>
        <p:nvPicPr>
          <p:cNvPr id="11" name="Picture 10">
            <a:extLst>
              <a:ext uri="{FF2B5EF4-FFF2-40B4-BE49-F238E27FC236}">
                <a16:creationId xmlns:a16="http://schemas.microsoft.com/office/drawing/2014/main" id="{25D64395-E436-F4B1-94A6-F7CA54090334}"/>
              </a:ext>
            </a:extLst>
          </p:cNvPr>
          <p:cNvPicPr>
            <a:picLocks noChangeAspect="1"/>
          </p:cNvPicPr>
          <p:nvPr/>
        </p:nvPicPr>
        <p:blipFill>
          <a:blip r:embed="rId4"/>
          <a:stretch>
            <a:fillRect/>
          </a:stretch>
        </p:blipFill>
        <p:spPr>
          <a:xfrm>
            <a:off x="3898666" y="1219198"/>
            <a:ext cx="2584237" cy="3437286"/>
          </a:xfrm>
          <a:prstGeom prst="rect">
            <a:avLst/>
          </a:prstGeom>
        </p:spPr>
      </p:pic>
      <p:pic>
        <p:nvPicPr>
          <p:cNvPr id="14" name="Picture 13">
            <a:extLst>
              <a:ext uri="{FF2B5EF4-FFF2-40B4-BE49-F238E27FC236}">
                <a16:creationId xmlns:a16="http://schemas.microsoft.com/office/drawing/2014/main" id="{064C210A-6AC3-0C17-9E17-26E0AC844DC4}"/>
              </a:ext>
            </a:extLst>
          </p:cNvPr>
          <p:cNvPicPr>
            <a:picLocks noChangeAspect="1"/>
          </p:cNvPicPr>
          <p:nvPr/>
        </p:nvPicPr>
        <p:blipFill>
          <a:blip r:embed="rId5"/>
          <a:stretch>
            <a:fillRect/>
          </a:stretch>
        </p:blipFill>
        <p:spPr>
          <a:xfrm>
            <a:off x="6482904" y="1219198"/>
            <a:ext cx="2587930" cy="3437286"/>
          </a:xfrm>
          <a:prstGeom prst="rect">
            <a:avLst/>
          </a:prstGeom>
        </p:spPr>
      </p:pic>
      <p:pic>
        <p:nvPicPr>
          <p:cNvPr id="16" name="Picture 15">
            <a:extLst>
              <a:ext uri="{FF2B5EF4-FFF2-40B4-BE49-F238E27FC236}">
                <a16:creationId xmlns:a16="http://schemas.microsoft.com/office/drawing/2014/main" id="{044A4F31-F79A-E4F0-B56B-9C1057347D3D}"/>
              </a:ext>
            </a:extLst>
          </p:cNvPr>
          <p:cNvPicPr>
            <a:picLocks noChangeAspect="1"/>
          </p:cNvPicPr>
          <p:nvPr/>
        </p:nvPicPr>
        <p:blipFill>
          <a:blip r:embed="rId6"/>
          <a:stretch>
            <a:fillRect/>
          </a:stretch>
        </p:blipFill>
        <p:spPr>
          <a:xfrm>
            <a:off x="9070834" y="1219197"/>
            <a:ext cx="1840437" cy="3437287"/>
          </a:xfrm>
          <a:prstGeom prst="rect">
            <a:avLst/>
          </a:prstGeom>
        </p:spPr>
      </p:pic>
    </p:spTree>
    <p:extLst>
      <p:ext uri="{BB962C8B-B14F-4D97-AF65-F5344CB8AC3E}">
        <p14:creationId xmlns:p14="http://schemas.microsoft.com/office/powerpoint/2010/main" val="700985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EE0A91-65E8-FA1F-19B1-3AB7946447B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640E90C-59DB-20E4-4D61-3EF8CF2B4E27}"/>
              </a:ext>
            </a:extLst>
          </p:cNvPr>
          <p:cNvPicPr>
            <a:picLocks noChangeAspect="1"/>
          </p:cNvPicPr>
          <p:nvPr/>
        </p:nvPicPr>
        <p:blipFill>
          <a:blip r:embed="rId2"/>
          <a:stretch>
            <a:fillRect/>
          </a:stretch>
        </p:blipFill>
        <p:spPr>
          <a:xfrm>
            <a:off x="293964" y="5758493"/>
            <a:ext cx="1427260" cy="938143"/>
          </a:xfrm>
          <a:prstGeom prst="rect">
            <a:avLst/>
          </a:prstGeom>
        </p:spPr>
      </p:pic>
      <p:sp>
        <p:nvSpPr>
          <p:cNvPr id="4" name="TextBox 3">
            <a:extLst>
              <a:ext uri="{FF2B5EF4-FFF2-40B4-BE49-F238E27FC236}">
                <a16:creationId xmlns:a16="http://schemas.microsoft.com/office/drawing/2014/main" id="{08F1F2E0-43DD-F789-42F2-F18BB7815F41}"/>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CAI# 24-05 Burdett</a:t>
            </a:r>
          </a:p>
        </p:txBody>
      </p:sp>
      <p:sp>
        <p:nvSpPr>
          <p:cNvPr id="2" name="TextBox 1">
            <a:extLst>
              <a:ext uri="{FF2B5EF4-FFF2-40B4-BE49-F238E27FC236}">
                <a16:creationId xmlns:a16="http://schemas.microsoft.com/office/drawing/2014/main" id="{E297AB9B-723A-F3E7-36FC-4C514537FCE6}"/>
              </a:ext>
            </a:extLst>
          </p:cNvPr>
          <p:cNvSpPr txBox="1"/>
          <p:nvPr/>
        </p:nvSpPr>
        <p:spPr>
          <a:xfrm>
            <a:off x="979019" y="434370"/>
            <a:ext cx="10051676" cy="1569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219169" hangingPunct="0"/>
            <a:r>
              <a:rPr lang="en-US" sz="2400" b="1" kern="0" dirty="0">
                <a:solidFill>
                  <a:srgbClr val="5E5E5E"/>
                </a:solidFill>
                <a:latin typeface="Avenir Next LT Pro" panose="020B0504020202020204" pitchFamily="34" charset="0"/>
                <a:sym typeface="Helvetica Neue"/>
              </a:rPr>
              <a:t>Staff Report</a:t>
            </a:r>
          </a:p>
          <a:p>
            <a:pPr defTabSz="1219169" hangingPunct="0"/>
            <a:endParaRPr lang="en-US" sz="2400" kern="0" dirty="0">
              <a:solidFill>
                <a:srgbClr val="5E5E5E"/>
              </a:solidFill>
              <a:latin typeface="Avenir Next LT Pro" panose="020B0504020202020204" pitchFamily="34" charset="0"/>
              <a:sym typeface="Helvetica Neue"/>
            </a:endParaRPr>
          </a:p>
          <a:p>
            <a:pPr defTabSz="1219169" hangingPunct="0"/>
            <a:r>
              <a:rPr lang="en-US" sz="2400" kern="0" dirty="0">
                <a:solidFill>
                  <a:srgbClr val="5E5E5E"/>
                </a:solidFill>
                <a:latin typeface="Avenir Next LT Pro" panose="020B0504020202020204" pitchFamily="34" charset="0"/>
                <a:sym typeface="Helvetica Neue"/>
              </a:rPr>
              <a:t>	</a:t>
            </a:r>
          </a:p>
          <a:p>
            <a:pPr defTabSz="1219169" hangingPunct="0"/>
            <a:endParaRPr lang="en-US" sz="2400" kern="0" dirty="0">
              <a:solidFill>
                <a:srgbClr val="5E5E5E"/>
              </a:solidFill>
              <a:latin typeface="Avenir Next LT Pro" panose="020B0504020202020204" pitchFamily="34" charset="0"/>
              <a:sym typeface="Helvetica Neue"/>
            </a:endParaRPr>
          </a:p>
        </p:txBody>
      </p:sp>
      <p:pic>
        <p:nvPicPr>
          <p:cNvPr id="6" name="Picture 5">
            <a:extLst>
              <a:ext uri="{FF2B5EF4-FFF2-40B4-BE49-F238E27FC236}">
                <a16:creationId xmlns:a16="http://schemas.microsoft.com/office/drawing/2014/main" id="{5AF99965-7C70-38F2-DF3E-0AB1831EB4BC}"/>
              </a:ext>
            </a:extLst>
          </p:cNvPr>
          <p:cNvPicPr>
            <a:picLocks noChangeAspect="1"/>
          </p:cNvPicPr>
          <p:nvPr/>
        </p:nvPicPr>
        <p:blipFill>
          <a:blip r:embed="rId3"/>
          <a:stretch>
            <a:fillRect/>
          </a:stretch>
        </p:blipFill>
        <p:spPr>
          <a:xfrm>
            <a:off x="293964" y="1219197"/>
            <a:ext cx="2583247" cy="3437288"/>
          </a:xfrm>
          <a:prstGeom prst="rect">
            <a:avLst/>
          </a:prstGeom>
        </p:spPr>
      </p:pic>
      <p:pic>
        <p:nvPicPr>
          <p:cNvPr id="9" name="Picture 8">
            <a:extLst>
              <a:ext uri="{FF2B5EF4-FFF2-40B4-BE49-F238E27FC236}">
                <a16:creationId xmlns:a16="http://schemas.microsoft.com/office/drawing/2014/main" id="{E30B667C-EB03-5877-BDC9-54A4876A89FB}"/>
              </a:ext>
            </a:extLst>
          </p:cNvPr>
          <p:cNvPicPr>
            <a:picLocks noChangeAspect="1"/>
          </p:cNvPicPr>
          <p:nvPr/>
        </p:nvPicPr>
        <p:blipFill>
          <a:blip r:embed="rId4"/>
          <a:stretch>
            <a:fillRect/>
          </a:stretch>
        </p:blipFill>
        <p:spPr>
          <a:xfrm>
            <a:off x="2877210" y="1219198"/>
            <a:ext cx="2587279" cy="3437288"/>
          </a:xfrm>
          <a:prstGeom prst="rect">
            <a:avLst/>
          </a:prstGeom>
        </p:spPr>
      </p:pic>
      <p:pic>
        <p:nvPicPr>
          <p:cNvPr id="12" name="Picture 11">
            <a:extLst>
              <a:ext uri="{FF2B5EF4-FFF2-40B4-BE49-F238E27FC236}">
                <a16:creationId xmlns:a16="http://schemas.microsoft.com/office/drawing/2014/main" id="{C15AAEAD-D820-9073-C0C6-F641C76C4AFD}"/>
              </a:ext>
            </a:extLst>
          </p:cNvPr>
          <p:cNvPicPr>
            <a:picLocks noChangeAspect="1"/>
          </p:cNvPicPr>
          <p:nvPr/>
        </p:nvPicPr>
        <p:blipFill>
          <a:blip r:embed="rId5"/>
          <a:stretch>
            <a:fillRect/>
          </a:stretch>
        </p:blipFill>
        <p:spPr>
          <a:xfrm>
            <a:off x="5464489" y="1222526"/>
            <a:ext cx="2587279" cy="3433959"/>
          </a:xfrm>
          <a:prstGeom prst="rect">
            <a:avLst/>
          </a:prstGeom>
        </p:spPr>
      </p:pic>
    </p:spTree>
    <p:extLst>
      <p:ext uri="{BB962C8B-B14F-4D97-AF65-F5344CB8AC3E}">
        <p14:creationId xmlns:p14="http://schemas.microsoft.com/office/powerpoint/2010/main" val="20774448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F22E1C-062B-81AA-9546-7D57C239749A}"/>
              </a:ext>
            </a:extLst>
          </p:cNvPr>
          <p:cNvPicPr>
            <a:picLocks noChangeAspect="1"/>
          </p:cNvPicPr>
          <p:nvPr/>
        </p:nvPicPr>
        <p:blipFill>
          <a:blip r:embed="rId2"/>
          <a:stretch>
            <a:fillRect/>
          </a:stretch>
        </p:blipFill>
        <p:spPr>
          <a:xfrm>
            <a:off x="293964" y="5758493"/>
            <a:ext cx="1427260" cy="938143"/>
          </a:xfrm>
          <a:prstGeom prst="rect">
            <a:avLst/>
          </a:prstGeom>
        </p:spPr>
      </p:pic>
      <p:sp>
        <p:nvSpPr>
          <p:cNvPr id="5" name="TextBox 4">
            <a:extLst>
              <a:ext uri="{FF2B5EF4-FFF2-40B4-BE49-F238E27FC236}">
                <a16:creationId xmlns:a16="http://schemas.microsoft.com/office/drawing/2014/main" id="{246753AC-8179-FE5C-A298-953B794A99E5}"/>
              </a:ext>
            </a:extLst>
          </p:cNvPr>
          <p:cNvSpPr txBox="1"/>
          <p:nvPr/>
        </p:nvSpPr>
        <p:spPr>
          <a:xfrm>
            <a:off x="1874314" y="6137509"/>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Transylvania County Planning Board</a:t>
            </a:r>
          </a:p>
        </p:txBody>
      </p:sp>
      <p:pic>
        <p:nvPicPr>
          <p:cNvPr id="6" name="Picture 5" descr="A document with text and a note&#10;&#10;Description automatically generated with medium confidence">
            <a:extLst>
              <a:ext uri="{FF2B5EF4-FFF2-40B4-BE49-F238E27FC236}">
                <a16:creationId xmlns:a16="http://schemas.microsoft.com/office/drawing/2014/main" id="{BD4D4CDB-001C-2253-8AF1-95C3349873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7008" y="0"/>
            <a:ext cx="4688320" cy="6141165"/>
          </a:xfrm>
          <a:prstGeom prst="rect">
            <a:avLst/>
          </a:prstGeom>
        </p:spPr>
      </p:pic>
    </p:spTree>
    <p:extLst>
      <p:ext uri="{BB962C8B-B14F-4D97-AF65-F5344CB8AC3E}">
        <p14:creationId xmlns:p14="http://schemas.microsoft.com/office/powerpoint/2010/main" val="26273434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D8F4BC-1F7E-EDD0-2029-CCC90C841013}"/>
              </a:ext>
            </a:extLst>
          </p:cNvPr>
          <p:cNvPicPr>
            <a:picLocks noChangeAspect="1"/>
          </p:cNvPicPr>
          <p:nvPr/>
        </p:nvPicPr>
        <p:blipFill>
          <a:blip r:embed="rId2"/>
          <a:stretch>
            <a:fillRect/>
          </a:stretch>
        </p:blipFill>
        <p:spPr>
          <a:xfrm>
            <a:off x="293964" y="5758493"/>
            <a:ext cx="1427260" cy="938143"/>
          </a:xfrm>
          <a:prstGeom prst="rect">
            <a:avLst/>
          </a:prstGeom>
        </p:spPr>
      </p:pic>
      <p:sp>
        <p:nvSpPr>
          <p:cNvPr id="4" name="TextBox 3">
            <a:extLst>
              <a:ext uri="{FF2B5EF4-FFF2-40B4-BE49-F238E27FC236}">
                <a16:creationId xmlns:a16="http://schemas.microsoft.com/office/drawing/2014/main" id="{B442913A-BACB-FC4D-FB6B-E57FE3DA041E}"/>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CAI# 24-05 Burdett</a:t>
            </a:r>
          </a:p>
        </p:txBody>
      </p:sp>
      <p:sp>
        <p:nvSpPr>
          <p:cNvPr id="2" name="TextBox 1">
            <a:extLst>
              <a:ext uri="{FF2B5EF4-FFF2-40B4-BE49-F238E27FC236}">
                <a16:creationId xmlns:a16="http://schemas.microsoft.com/office/drawing/2014/main" id="{915F0828-0986-D232-B728-C870758B1722}"/>
              </a:ext>
            </a:extLst>
          </p:cNvPr>
          <p:cNvSpPr txBox="1"/>
          <p:nvPr/>
        </p:nvSpPr>
        <p:spPr>
          <a:xfrm>
            <a:off x="979019" y="434370"/>
            <a:ext cx="10051676" cy="1569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219169" hangingPunct="0"/>
            <a:r>
              <a:rPr lang="en-US" sz="2400" b="1" kern="0" dirty="0">
                <a:solidFill>
                  <a:srgbClr val="5E5E5E"/>
                </a:solidFill>
                <a:latin typeface="Avenir Next LT Pro" panose="020B0504020202020204" pitchFamily="34" charset="0"/>
                <a:sym typeface="Helvetica Neue"/>
              </a:rPr>
              <a:t>Staff Report</a:t>
            </a:r>
          </a:p>
          <a:p>
            <a:pPr defTabSz="1219169" hangingPunct="0"/>
            <a:endParaRPr lang="en-US" sz="2400" kern="0" dirty="0">
              <a:solidFill>
                <a:srgbClr val="5E5E5E"/>
              </a:solidFill>
              <a:latin typeface="Avenir Next LT Pro" panose="020B0504020202020204" pitchFamily="34" charset="0"/>
              <a:sym typeface="Helvetica Neue"/>
            </a:endParaRPr>
          </a:p>
          <a:p>
            <a:pPr defTabSz="1219169" hangingPunct="0"/>
            <a:r>
              <a:rPr lang="en-US" sz="2400" kern="0" dirty="0">
                <a:solidFill>
                  <a:srgbClr val="5E5E5E"/>
                </a:solidFill>
                <a:latin typeface="Avenir Next LT Pro" panose="020B0504020202020204" pitchFamily="34" charset="0"/>
                <a:sym typeface="Helvetica Neue"/>
              </a:rPr>
              <a:t>	</a:t>
            </a:r>
          </a:p>
          <a:p>
            <a:pPr defTabSz="1219169" hangingPunct="0"/>
            <a:endParaRPr lang="en-US" sz="2400" kern="0" dirty="0">
              <a:solidFill>
                <a:srgbClr val="5E5E5E"/>
              </a:solidFill>
              <a:latin typeface="Avenir Next LT Pro" panose="020B0504020202020204" pitchFamily="34" charset="0"/>
              <a:sym typeface="Helvetica Neue"/>
            </a:endParaRPr>
          </a:p>
        </p:txBody>
      </p:sp>
      <p:pic>
        <p:nvPicPr>
          <p:cNvPr id="6" name="Picture 5" descr="A white background with black text&#10;&#10;Description automatically generated">
            <a:extLst>
              <a:ext uri="{FF2B5EF4-FFF2-40B4-BE49-F238E27FC236}">
                <a16:creationId xmlns:a16="http://schemas.microsoft.com/office/drawing/2014/main" id="{3E5390A0-1084-CEBD-3A5E-EA87A712A73C}"/>
              </a:ext>
            </a:extLst>
          </p:cNvPr>
          <p:cNvPicPr>
            <a:picLocks noChangeAspect="1"/>
          </p:cNvPicPr>
          <p:nvPr/>
        </p:nvPicPr>
        <p:blipFill>
          <a:blip r:embed="rId3">
            <a:extLst>
              <a:ext uri="{28A0092B-C50C-407E-A947-70E740481C1C}">
                <a14:useLocalDpi xmlns:a14="http://schemas.microsoft.com/office/drawing/2010/main" val="0"/>
              </a:ext>
            </a:extLst>
          </a:blip>
          <a:srcRect b="40961"/>
          <a:stretch/>
        </p:blipFill>
        <p:spPr>
          <a:xfrm>
            <a:off x="4460923" y="152169"/>
            <a:ext cx="6752058" cy="2033983"/>
          </a:xfrm>
          <a:prstGeom prst="rect">
            <a:avLst/>
          </a:prstGeom>
        </p:spPr>
      </p:pic>
      <p:pic>
        <p:nvPicPr>
          <p:cNvPr id="8" name="Picture 7" descr="A close-up of a email&#10;&#10;Description automatically generated">
            <a:extLst>
              <a:ext uri="{FF2B5EF4-FFF2-40B4-BE49-F238E27FC236}">
                <a16:creationId xmlns:a16="http://schemas.microsoft.com/office/drawing/2014/main" id="{76EDE00C-6B00-7BB3-6B1E-95E440F8CE67}"/>
              </a:ext>
            </a:extLst>
          </p:cNvPr>
          <p:cNvPicPr>
            <a:picLocks noChangeAspect="1"/>
          </p:cNvPicPr>
          <p:nvPr/>
        </p:nvPicPr>
        <p:blipFill>
          <a:blip r:embed="rId4">
            <a:extLst>
              <a:ext uri="{28A0092B-C50C-407E-A947-70E740481C1C}">
                <a14:useLocalDpi xmlns:a14="http://schemas.microsoft.com/office/drawing/2010/main" val="0"/>
              </a:ext>
            </a:extLst>
          </a:blip>
          <a:srcRect b="41494"/>
          <a:stretch/>
        </p:blipFill>
        <p:spPr>
          <a:xfrm>
            <a:off x="4660620" y="3005813"/>
            <a:ext cx="7299257" cy="3131695"/>
          </a:xfrm>
          <a:prstGeom prst="rect">
            <a:avLst/>
          </a:prstGeom>
        </p:spPr>
      </p:pic>
      <p:pic>
        <p:nvPicPr>
          <p:cNvPr id="10" name="Picture 9" descr="A black text on a white background&#10;&#10;Description automatically generated">
            <a:extLst>
              <a:ext uri="{FF2B5EF4-FFF2-40B4-BE49-F238E27FC236}">
                <a16:creationId xmlns:a16="http://schemas.microsoft.com/office/drawing/2014/main" id="{853E2D1D-51BA-D6C3-0277-1D9EF95AEB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60923" y="2186549"/>
            <a:ext cx="5496692" cy="819264"/>
          </a:xfrm>
          <a:prstGeom prst="rect">
            <a:avLst/>
          </a:prstGeom>
        </p:spPr>
      </p:pic>
    </p:spTree>
    <p:extLst>
      <p:ext uri="{BB962C8B-B14F-4D97-AF65-F5344CB8AC3E}">
        <p14:creationId xmlns:p14="http://schemas.microsoft.com/office/powerpoint/2010/main" val="8540697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EEF2CB-67DB-523C-FECB-C1705237C64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CF54232-1A84-7169-8B35-9664C804745C}"/>
              </a:ext>
            </a:extLst>
          </p:cNvPr>
          <p:cNvPicPr>
            <a:picLocks noChangeAspect="1"/>
          </p:cNvPicPr>
          <p:nvPr/>
        </p:nvPicPr>
        <p:blipFill>
          <a:blip r:embed="rId2"/>
          <a:stretch>
            <a:fillRect/>
          </a:stretch>
        </p:blipFill>
        <p:spPr>
          <a:xfrm>
            <a:off x="293964" y="5758493"/>
            <a:ext cx="1427260" cy="938143"/>
          </a:xfrm>
          <a:prstGeom prst="rect">
            <a:avLst/>
          </a:prstGeom>
        </p:spPr>
      </p:pic>
      <p:sp>
        <p:nvSpPr>
          <p:cNvPr id="4" name="TextBox 3">
            <a:extLst>
              <a:ext uri="{FF2B5EF4-FFF2-40B4-BE49-F238E27FC236}">
                <a16:creationId xmlns:a16="http://schemas.microsoft.com/office/drawing/2014/main" id="{7A4EDD38-D3B7-2413-5001-01D69040F6FC}"/>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CAI# 24-05 Burdett</a:t>
            </a:r>
          </a:p>
        </p:txBody>
      </p:sp>
      <p:sp>
        <p:nvSpPr>
          <p:cNvPr id="2" name="TextBox 1">
            <a:extLst>
              <a:ext uri="{FF2B5EF4-FFF2-40B4-BE49-F238E27FC236}">
                <a16:creationId xmlns:a16="http://schemas.microsoft.com/office/drawing/2014/main" id="{D2728826-12E2-5B72-D967-278A2D8F4580}"/>
              </a:ext>
            </a:extLst>
          </p:cNvPr>
          <p:cNvSpPr txBox="1"/>
          <p:nvPr/>
        </p:nvSpPr>
        <p:spPr>
          <a:xfrm>
            <a:off x="979019" y="434370"/>
            <a:ext cx="10051676" cy="1569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219169" hangingPunct="0"/>
            <a:r>
              <a:rPr lang="en-US" sz="2400" b="1" kern="0" dirty="0">
                <a:solidFill>
                  <a:srgbClr val="5E5E5E"/>
                </a:solidFill>
                <a:latin typeface="Avenir Next LT Pro" panose="020B0504020202020204" pitchFamily="34" charset="0"/>
                <a:sym typeface="Helvetica Neue"/>
              </a:rPr>
              <a:t>Staff Report</a:t>
            </a:r>
          </a:p>
          <a:p>
            <a:pPr defTabSz="1219169" hangingPunct="0"/>
            <a:endParaRPr lang="en-US" sz="2400" kern="0" dirty="0">
              <a:solidFill>
                <a:srgbClr val="5E5E5E"/>
              </a:solidFill>
              <a:latin typeface="Avenir Next LT Pro" panose="020B0504020202020204" pitchFamily="34" charset="0"/>
              <a:sym typeface="Helvetica Neue"/>
            </a:endParaRPr>
          </a:p>
          <a:p>
            <a:pPr defTabSz="1219169" hangingPunct="0"/>
            <a:r>
              <a:rPr lang="en-US" sz="2400" kern="0" dirty="0">
                <a:solidFill>
                  <a:srgbClr val="5E5E5E"/>
                </a:solidFill>
                <a:latin typeface="Avenir Next LT Pro" panose="020B0504020202020204" pitchFamily="34" charset="0"/>
                <a:sym typeface="Helvetica Neue"/>
              </a:rPr>
              <a:t>	</a:t>
            </a:r>
          </a:p>
          <a:p>
            <a:pPr defTabSz="1219169" hangingPunct="0"/>
            <a:endParaRPr lang="en-US" sz="2400" kern="0" dirty="0">
              <a:solidFill>
                <a:srgbClr val="5E5E5E"/>
              </a:solidFill>
              <a:latin typeface="Avenir Next LT Pro" panose="020B0504020202020204" pitchFamily="34" charset="0"/>
              <a:sym typeface="Helvetica Neue"/>
            </a:endParaRPr>
          </a:p>
        </p:txBody>
      </p:sp>
      <p:pic>
        <p:nvPicPr>
          <p:cNvPr id="7" name="Picture 6" descr="A white background with black text&#10;&#10;Description automatically generated">
            <a:extLst>
              <a:ext uri="{FF2B5EF4-FFF2-40B4-BE49-F238E27FC236}">
                <a16:creationId xmlns:a16="http://schemas.microsoft.com/office/drawing/2014/main" id="{B97F1924-DF32-C71F-AD4C-75D87E56CD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0112" y="434370"/>
            <a:ext cx="7040492" cy="3107616"/>
          </a:xfrm>
          <a:prstGeom prst="rect">
            <a:avLst/>
          </a:prstGeom>
        </p:spPr>
      </p:pic>
      <p:pic>
        <p:nvPicPr>
          <p:cNvPr id="11" name="Picture 10" descr="A black and white text&#10;&#10;Description automatically generated">
            <a:extLst>
              <a:ext uri="{FF2B5EF4-FFF2-40B4-BE49-F238E27FC236}">
                <a16:creationId xmlns:a16="http://schemas.microsoft.com/office/drawing/2014/main" id="{46C8672C-D0F6-88AC-F4F3-4F13AEE008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8560" y="3633577"/>
            <a:ext cx="2410161" cy="495369"/>
          </a:xfrm>
          <a:prstGeom prst="rect">
            <a:avLst/>
          </a:prstGeom>
        </p:spPr>
      </p:pic>
      <p:pic>
        <p:nvPicPr>
          <p:cNvPr id="13" name="Picture 12" descr="A close up of black text&#10;&#10;Description automatically generated">
            <a:extLst>
              <a:ext uri="{FF2B5EF4-FFF2-40B4-BE49-F238E27FC236}">
                <a16:creationId xmlns:a16="http://schemas.microsoft.com/office/drawing/2014/main" id="{D9653B8C-2DDC-256F-4672-FBA522236E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18560" y="4104183"/>
            <a:ext cx="7011378" cy="1076475"/>
          </a:xfrm>
          <a:prstGeom prst="rect">
            <a:avLst/>
          </a:prstGeom>
        </p:spPr>
      </p:pic>
    </p:spTree>
    <p:extLst>
      <p:ext uri="{BB962C8B-B14F-4D97-AF65-F5344CB8AC3E}">
        <p14:creationId xmlns:p14="http://schemas.microsoft.com/office/powerpoint/2010/main" val="9881647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D6C2C2-8D03-A7E4-A13A-7B7A2C9A79C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B98E9EE-1148-4669-0A25-3FCD4FDFF467}"/>
              </a:ext>
            </a:extLst>
          </p:cNvPr>
          <p:cNvPicPr>
            <a:picLocks noChangeAspect="1"/>
          </p:cNvPicPr>
          <p:nvPr/>
        </p:nvPicPr>
        <p:blipFill>
          <a:blip r:embed="rId2"/>
          <a:stretch>
            <a:fillRect/>
          </a:stretch>
        </p:blipFill>
        <p:spPr>
          <a:xfrm>
            <a:off x="0" y="3467178"/>
            <a:ext cx="12192000" cy="3390822"/>
          </a:xfrm>
          <a:prstGeom prst="rect">
            <a:avLst/>
          </a:prstGeom>
          <a:ln>
            <a:noFill/>
          </a:ln>
        </p:spPr>
      </p:pic>
      <p:sp>
        <p:nvSpPr>
          <p:cNvPr id="152" name="Transylvania County">
            <a:extLst>
              <a:ext uri="{FF2B5EF4-FFF2-40B4-BE49-F238E27FC236}">
                <a16:creationId xmlns:a16="http://schemas.microsoft.com/office/drawing/2014/main" id="{35BFB103-563A-DD6E-E289-5CD297B9B58F}"/>
              </a:ext>
            </a:extLst>
          </p:cNvPr>
          <p:cNvSpPr txBox="1">
            <a:spLocks noGrp="1"/>
          </p:cNvSpPr>
          <p:nvPr>
            <p:ph type="ctrTitle"/>
          </p:nvPr>
        </p:nvSpPr>
        <p:spPr>
          <a:xfrm>
            <a:off x="736154" y="2657532"/>
            <a:ext cx="10985502" cy="952501"/>
          </a:xfrm>
          <a:prstGeom prst="rect">
            <a:avLst/>
          </a:prstGeom>
        </p:spPr>
        <p:txBody>
          <a:bodyPr>
            <a:normAutofit/>
          </a:bodyPr>
          <a:lstStyle/>
          <a:p>
            <a:pPr algn="r"/>
            <a:r>
              <a:rPr lang="en-US" sz="2800" dirty="0">
                <a:solidFill>
                  <a:srgbClr val="003E38"/>
                </a:solidFill>
                <a:latin typeface="Avenir Next LT Pro Demi" panose="020B0704020202020204" pitchFamily="34" charset="0"/>
              </a:rPr>
              <a:t>B. Fletcher/Transylvania County Board of Education CAI# 24-07</a:t>
            </a:r>
            <a:endParaRPr sz="2800" dirty="0">
              <a:solidFill>
                <a:srgbClr val="003E38"/>
              </a:solidFill>
              <a:latin typeface="Avenir Next LT Pro Demi" panose="020B0704020202020204" pitchFamily="34" charset="0"/>
            </a:endParaRPr>
          </a:p>
        </p:txBody>
      </p:sp>
      <p:pic>
        <p:nvPicPr>
          <p:cNvPr id="2" name="Picture 1">
            <a:extLst>
              <a:ext uri="{FF2B5EF4-FFF2-40B4-BE49-F238E27FC236}">
                <a16:creationId xmlns:a16="http://schemas.microsoft.com/office/drawing/2014/main" id="{7ECC21C6-1114-7A22-39FA-49A055A77D20}"/>
              </a:ext>
            </a:extLst>
          </p:cNvPr>
          <p:cNvPicPr>
            <a:picLocks noChangeAspect="1"/>
          </p:cNvPicPr>
          <p:nvPr/>
        </p:nvPicPr>
        <p:blipFill>
          <a:blip r:embed="rId3"/>
          <a:stretch>
            <a:fillRect/>
          </a:stretch>
        </p:blipFill>
        <p:spPr>
          <a:xfrm>
            <a:off x="374647" y="4383681"/>
            <a:ext cx="3048321" cy="2003672"/>
          </a:xfrm>
          <a:prstGeom prst="rect">
            <a:avLst/>
          </a:prstGeom>
        </p:spPr>
      </p:pic>
    </p:spTree>
    <p:extLst>
      <p:ext uri="{BB962C8B-B14F-4D97-AF65-F5344CB8AC3E}">
        <p14:creationId xmlns:p14="http://schemas.microsoft.com/office/powerpoint/2010/main" val="3033260049"/>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901A1A-CA04-9F36-2DBF-9C5CB5BCA42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A6F9475-2233-CCFC-07B3-FE92BE779F08}"/>
              </a:ext>
            </a:extLst>
          </p:cNvPr>
          <p:cNvPicPr>
            <a:picLocks noChangeAspect="1"/>
          </p:cNvPicPr>
          <p:nvPr/>
        </p:nvPicPr>
        <p:blipFill>
          <a:blip r:embed="rId2"/>
          <a:stretch>
            <a:fillRect/>
          </a:stretch>
        </p:blipFill>
        <p:spPr>
          <a:xfrm>
            <a:off x="293964" y="5758493"/>
            <a:ext cx="1427260" cy="938143"/>
          </a:xfrm>
          <a:prstGeom prst="rect">
            <a:avLst/>
          </a:prstGeom>
        </p:spPr>
      </p:pic>
      <p:sp>
        <p:nvSpPr>
          <p:cNvPr id="4" name="TextBox 3">
            <a:extLst>
              <a:ext uri="{FF2B5EF4-FFF2-40B4-BE49-F238E27FC236}">
                <a16:creationId xmlns:a16="http://schemas.microsoft.com/office/drawing/2014/main" id="{5FCC7CBD-FF34-2211-98B9-60916315C77A}"/>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CAI# 24-07 Fletcher</a:t>
            </a:r>
          </a:p>
        </p:txBody>
      </p:sp>
      <p:sp>
        <p:nvSpPr>
          <p:cNvPr id="2" name="TextBox 1">
            <a:extLst>
              <a:ext uri="{FF2B5EF4-FFF2-40B4-BE49-F238E27FC236}">
                <a16:creationId xmlns:a16="http://schemas.microsoft.com/office/drawing/2014/main" id="{6BC4474E-4B69-7891-DA05-606DB6AFFF46}"/>
              </a:ext>
            </a:extLst>
          </p:cNvPr>
          <p:cNvSpPr txBox="1"/>
          <p:nvPr/>
        </p:nvSpPr>
        <p:spPr>
          <a:xfrm>
            <a:off x="979019" y="434370"/>
            <a:ext cx="10051676" cy="1569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219169" hangingPunct="0"/>
            <a:r>
              <a:rPr lang="en-US" sz="2400" b="1" kern="0" dirty="0">
                <a:solidFill>
                  <a:srgbClr val="5E5E5E"/>
                </a:solidFill>
                <a:latin typeface="Avenir Next LT Pro" panose="020B0504020202020204" pitchFamily="34" charset="0"/>
                <a:sym typeface="Helvetica Neue"/>
              </a:rPr>
              <a:t>Staff Report</a:t>
            </a:r>
          </a:p>
          <a:p>
            <a:pPr defTabSz="1219169" hangingPunct="0"/>
            <a:endParaRPr lang="en-US" sz="2400" kern="0" dirty="0">
              <a:solidFill>
                <a:srgbClr val="5E5E5E"/>
              </a:solidFill>
              <a:latin typeface="Avenir Next LT Pro" panose="020B0504020202020204" pitchFamily="34" charset="0"/>
              <a:sym typeface="Helvetica Neue"/>
            </a:endParaRPr>
          </a:p>
          <a:p>
            <a:pPr defTabSz="1219169" hangingPunct="0"/>
            <a:r>
              <a:rPr lang="en-US" sz="2400" kern="0" dirty="0">
                <a:solidFill>
                  <a:srgbClr val="5E5E5E"/>
                </a:solidFill>
                <a:latin typeface="Avenir Next LT Pro" panose="020B0504020202020204" pitchFamily="34" charset="0"/>
                <a:sym typeface="Helvetica Neue"/>
              </a:rPr>
              <a:t>	</a:t>
            </a:r>
          </a:p>
          <a:p>
            <a:pPr defTabSz="1219169" hangingPunct="0"/>
            <a:endParaRPr lang="en-US" sz="2400" kern="0" dirty="0">
              <a:solidFill>
                <a:srgbClr val="5E5E5E"/>
              </a:solidFill>
              <a:latin typeface="Avenir Next LT Pro" panose="020B0504020202020204" pitchFamily="34" charset="0"/>
              <a:sym typeface="Helvetica Neue"/>
            </a:endParaRPr>
          </a:p>
        </p:txBody>
      </p:sp>
      <p:pic>
        <p:nvPicPr>
          <p:cNvPr id="6" name="Picture 5" descr="A close up of a document&#10;&#10;Description automatically generated">
            <a:extLst>
              <a:ext uri="{FF2B5EF4-FFF2-40B4-BE49-F238E27FC236}">
                <a16:creationId xmlns:a16="http://schemas.microsoft.com/office/drawing/2014/main" id="{65BF7765-6EC9-6B46-7072-3EE0989F91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2999" y="422659"/>
            <a:ext cx="6439799" cy="1581371"/>
          </a:xfrm>
          <a:prstGeom prst="rect">
            <a:avLst/>
          </a:prstGeom>
        </p:spPr>
      </p:pic>
      <p:pic>
        <p:nvPicPr>
          <p:cNvPr id="12" name="Picture 11">
            <a:extLst>
              <a:ext uri="{FF2B5EF4-FFF2-40B4-BE49-F238E27FC236}">
                <a16:creationId xmlns:a16="http://schemas.microsoft.com/office/drawing/2014/main" id="{466F4B45-A043-770F-DB00-6C982790A3E4}"/>
              </a:ext>
            </a:extLst>
          </p:cNvPr>
          <p:cNvPicPr>
            <a:picLocks noChangeAspect="1"/>
          </p:cNvPicPr>
          <p:nvPr/>
        </p:nvPicPr>
        <p:blipFill>
          <a:blip r:embed="rId4"/>
          <a:stretch>
            <a:fillRect/>
          </a:stretch>
        </p:blipFill>
        <p:spPr>
          <a:xfrm>
            <a:off x="4382999" y="2015742"/>
            <a:ext cx="6295511" cy="4091022"/>
          </a:xfrm>
          <a:prstGeom prst="rect">
            <a:avLst/>
          </a:prstGeom>
        </p:spPr>
      </p:pic>
    </p:spTree>
    <p:extLst>
      <p:ext uri="{BB962C8B-B14F-4D97-AF65-F5344CB8AC3E}">
        <p14:creationId xmlns:p14="http://schemas.microsoft.com/office/powerpoint/2010/main" val="17483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DA9A85-0A26-25A4-DAE3-73791435868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40BE760-9B91-DBF3-423C-7847B22A8722}"/>
              </a:ext>
            </a:extLst>
          </p:cNvPr>
          <p:cNvPicPr>
            <a:picLocks noChangeAspect="1"/>
          </p:cNvPicPr>
          <p:nvPr/>
        </p:nvPicPr>
        <p:blipFill>
          <a:blip r:embed="rId2"/>
          <a:stretch>
            <a:fillRect/>
          </a:stretch>
        </p:blipFill>
        <p:spPr>
          <a:xfrm>
            <a:off x="293964" y="5758493"/>
            <a:ext cx="1427260" cy="938143"/>
          </a:xfrm>
          <a:prstGeom prst="rect">
            <a:avLst/>
          </a:prstGeom>
        </p:spPr>
      </p:pic>
      <p:sp>
        <p:nvSpPr>
          <p:cNvPr id="4" name="TextBox 3">
            <a:extLst>
              <a:ext uri="{FF2B5EF4-FFF2-40B4-BE49-F238E27FC236}">
                <a16:creationId xmlns:a16="http://schemas.microsoft.com/office/drawing/2014/main" id="{0917BCA6-0638-271C-C9C7-42E40908F35E}"/>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CAI# 24-07 Fletcher</a:t>
            </a:r>
          </a:p>
        </p:txBody>
      </p:sp>
      <p:sp>
        <p:nvSpPr>
          <p:cNvPr id="2" name="TextBox 1">
            <a:extLst>
              <a:ext uri="{FF2B5EF4-FFF2-40B4-BE49-F238E27FC236}">
                <a16:creationId xmlns:a16="http://schemas.microsoft.com/office/drawing/2014/main" id="{709A782C-11C6-1552-A2BB-B5D5BDAA73E6}"/>
              </a:ext>
            </a:extLst>
          </p:cNvPr>
          <p:cNvSpPr txBox="1"/>
          <p:nvPr/>
        </p:nvSpPr>
        <p:spPr>
          <a:xfrm>
            <a:off x="979019" y="434370"/>
            <a:ext cx="10051676" cy="1569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219169" hangingPunct="0"/>
            <a:r>
              <a:rPr lang="en-US" sz="2400" b="1" kern="0" dirty="0">
                <a:solidFill>
                  <a:srgbClr val="5E5E5E"/>
                </a:solidFill>
                <a:latin typeface="Avenir Next LT Pro" panose="020B0504020202020204" pitchFamily="34" charset="0"/>
                <a:sym typeface="Helvetica Neue"/>
              </a:rPr>
              <a:t>Staff Report</a:t>
            </a:r>
          </a:p>
          <a:p>
            <a:pPr defTabSz="1219169" hangingPunct="0"/>
            <a:endParaRPr lang="en-US" sz="2400" kern="0" dirty="0">
              <a:solidFill>
                <a:srgbClr val="5E5E5E"/>
              </a:solidFill>
              <a:latin typeface="Avenir Next LT Pro" panose="020B0504020202020204" pitchFamily="34" charset="0"/>
              <a:sym typeface="Helvetica Neue"/>
            </a:endParaRPr>
          </a:p>
          <a:p>
            <a:pPr defTabSz="1219169" hangingPunct="0"/>
            <a:r>
              <a:rPr lang="en-US" sz="2400" kern="0" dirty="0">
                <a:solidFill>
                  <a:srgbClr val="5E5E5E"/>
                </a:solidFill>
                <a:latin typeface="Avenir Next LT Pro" panose="020B0504020202020204" pitchFamily="34" charset="0"/>
                <a:sym typeface="Helvetica Neue"/>
              </a:rPr>
              <a:t>	</a:t>
            </a:r>
          </a:p>
          <a:p>
            <a:pPr defTabSz="1219169" hangingPunct="0"/>
            <a:endParaRPr lang="en-US" sz="2400" kern="0" dirty="0">
              <a:solidFill>
                <a:srgbClr val="5E5E5E"/>
              </a:solidFill>
              <a:latin typeface="Avenir Next LT Pro" panose="020B0504020202020204" pitchFamily="34" charset="0"/>
              <a:sym typeface="Helvetica Neue"/>
            </a:endParaRPr>
          </a:p>
        </p:txBody>
      </p:sp>
      <p:pic>
        <p:nvPicPr>
          <p:cNvPr id="7" name="Picture 6" descr="A white paper with yellow text&#10;&#10;Description automatically generated">
            <a:extLst>
              <a:ext uri="{FF2B5EF4-FFF2-40B4-BE49-F238E27FC236}">
                <a16:creationId xmlns:a16="http://schemas.microsoft.com/office/drawing/2014/main" id="{A626AE4F-7EBB-B79A-8324-5102728E6D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4978" y="0"/>
            <a:ext cx="4927022" cy="6858000"/>
          </a:xfrm>
          <a:prstGeom prst="rect">
            <a:avLst/>
          </a:prstGeom>
        </p:spPr>
      </p:pic>
      <p:sp>
        <p:nvSpPr>
          <p:cNvPr id="8" name="TextBox 7">
            <a:extLst>
              <a:ext uri="{FF2B5EF4-FFF2-40B4-BE49-F238E27FC236}">
                <a16:creationId xmlns:a16="http://schemas.microsoft.com/office/drawing/2014/main" id="{6F79050D-02A9-FA2F-B0C1-3FC48EA7FD02}"/>
              </a:ext>
            </a:extLst>
          </p:cNvPr>
          <p:cNvSpPr txBox="1"/>
          <p:nvPr/>
        </p:nvSpPr>
        <p:spPr>
          <a:xfrm>
            <a:off x="749205" y="1346379"/>
            <a:ext cx="6086148" cy="41652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2438338"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5E5E5E"/>
                </a:solidFill>
                <a:effectLst/>
                <a:uFillTx/>
                <a:latin typeface="+mn-lt"/>
                <a:ea typeface="+mn-ea"/>
                <a:cs typeface="+mn-cs"/>
                <a:sym typeface="Helvetica Neue"/>
              </a:rPr>
              <a:t>Background</a:t>
            </a:r>
          </a:p>
          <a:p>
            <a:pPr marL="342900" marR="0" indent="-342900" defTabSz="2438338" rtl="0" fontAlgn="auto" latinLnBrk="0" hangingPunct="0">
              <a:lnSpc>
                <a:spcPct val="100000"/>
              </a:lnSpc>
              <a:spcBef>
                <a:spcPts val="0"/>
              </a:spcBef>
              <a:spcAft>
                <a:spcPts val="0"/>
              </a:spcAft>
              <a:buClrTx/>
              <a:buSzTx/>
              <a:buFont typeface="Arial" panose="020B0604020202020204" pitchFamily="34" charset="0"/>
              <a:buChar char="•"/>
              <a:tabLst/>
            </a:pPr>
            <a:r>
              <a:rPr lang="en-US" sz="2000" dirty="0">
                <a:solidFill>
                  <a:srgbClr val="5E5E5E"/>
                </a:solidFill>
                <a:sym typeface="Helvetica Neue"/>
              </a:rPr>
              <a:t>41 Confederate Lane (Transylvania County Board of Education: Owner)</a:t>
            </a:r>
          </a:p>
          <a:p>
            <a:pPr marL="342900" marR="0" indent="-342900" defTabSz="2438338" rtl="0" fontAlgn="auto" latinLnBrk="0" hangingPunct="0">
              <a:lnSpc>
                <a:spcPct val="100000"/>
              </a:lnSpc>
              <a:spcBef>
                <a:spcPts val="0"/>
              </a:spcBef>
              <a:spcAft>
                <a:spcPts val="0"/>
              </a:spcAft>
              <a:buClrTx/>
              <a:buSzTx/>
              <a:buFont typeface="Arial" panose="020B0604020202020204" pitchFamily="34" charset="0"/>
              <a:buChar char="•"/>
              <a:tabLst/>
            </a:pPr>
            <a:r>
              <a:rPr lang="en-US" sz="2000" dirty="0">
                <a:solidFill>
                  <a:srgbClr val="5E5E5E"/>
                </a:solidFill>
                <a:sym typeface="Helvetica Neue"/>
              </a:rPr>
              <a:t>.48 Acre Property</a:t>
            </a:r>
          </a:p>
          <a:p>
            <a:pPr marL="342900" marR="0" indent="-342900" defTabSz="2438338"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000" b="0" i="0" u="none" strike="noStrike" cap="none" spc="0" normalizeH="0" baseline="0" dirty="0">
                <a:ln>
                  <a:noFill/>
                </a:ln>
                <a:solidFill>
                  <a:srgbClr val="5E5E5E"/>
                </a:solidFill>
                <a:effectLst/>
                <a:uFillTx/>
                <a:latin typeface="+mn-lt"/>
                <a:ea typeface="+mn-ea"/>
                <a:cs typeface="+mn-cs"/>
                <a:sym typeface="Helvetica Neue"/>
              </a:rPr>
              <a:t>Visible from Little Egypt </a:t>
            </a:r>
            <a:r>
              <a:rPr lang="en-US" sz="2000" dirty="0">
                <a:solidFill>
                  <a:srgbClr val="5E5E5E"/>
                </a:solidFill>
                <a:sym typeface="Helvetica Neue"/>
              </a:rPr>
              <a:t>(SR-1185)</a:t>
            </a:r>
          </a:p>
          <a:p>
            <a:pPr marL="342900" marR="0" indent="-342900" defTabSz="2438338"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000" b="0" i="0" u="none" strike="noStrike" cap="none" spc="0" normalizeH="0" baseline="0" dirty="0">
                <a:ln>
                  <a:noFill/>
                </a:ln>
                <a:solidFill>
                  <a:srgbClr val="5E5E5E"/>
                </a:solidFill>
                <a:effectLst/>
                <a:uFillTx/>
                <a:latin typeface="+mn-lt"/>
                <a:ea typeface="+mn-ea"/>
                <a:cs typeface="+mn-cs"/>
                <a:sym typeface="Helvetica Neue"/>
              </a:rPr>
              <a:t>November 12, 2024, Site Vi</a:t>
            </a:r>
            <a:r>
              <a:rPr lang="en-US" sz="2000" dirty="0">
                <a:solidFill>
                  <a:srgbClr val="5E5E5E"/>
                </a:solidFill>
                <a:sym typeface="Helvetica Neue"/>
              </a:rPr>
              <a:t>sit</a:t>
            </a:r>
          </a:p>
          <a:p>
            <a:pPr marL="342900" marR="0" indent="-342900" defTabSz="2438338" rtl="0" fontAlgn="auto" latinLnBrk="0" hangingPunct="0">
              <a:lnSpc>
                <a:spcPct val="100000"/>
              </a:lnSpc>
              <a:spcBef>
                <a:spcPts val="0"/>
              </a:spcBef>
              <a:spcAft>
                <a:spcPts val="0"/>
              </a:spcAft>
              <a:buClrTx/>
              <a:buSzTx/>
              <a:buFont typeface="Arial" panose="020B0604020202020204" pitchFamily="34" charset="0"/>
              <a:buChar char="•"/>
              <a:tabLst/>
            </a:pPr>
            <a:r>
              <a:rPr lang="en-US" sz="2000" dirty="0">
                <a:solidFill>
                  <a:srgbClr val="5E5E5E"/>
                </a:solidFill>
                <a:sym typeface="Helvetica Neue"/>
              </a:rPr>
              <a:t>Aging mobile home, trashed, junk collected, with hazard materials</a:t>
            </a:r>
          </a:p>
          <a:p>
            <a:pPr marL="342900" marR="0" indent="-342900" defTabSz="2438338" rtl="0" fontAlgn="auto" latinLnBrk="0" hangingPunct="0">
              <a:lnSpc>
                <a:spcPct val="100000"/>
              </a:lnSpc>
              <a:spcBef>
                <a:spcPts val="0"/>
              </a:spcBef>
              <a:spcAft>
                <a:spcPts val="0"/>
              </a:spcAft>
              <a:buClrTx/>
              <a:buSzTx/>
              <a:buFont typeface="Arial" panose="020B0604020202020204" pitchFamily="34" charset="0"/>
              <a:buChar char="•"/>
              <a:tabLst/>
            </a:pPr>
            <a:r>
              <a:rPr lang="en-US" sz="2000" dirty="0">
                <a:solidFill>
                  <a:srgbClr val="5E5E5E"/>
                </a:solidFill>
                <a:sym typeface="Helvetica Neue"/>
              </a:rPr>
              <a:t>Declared a nuisance property</a:t>
            </a:r>
          </a:p>
          <a:p>
            <a:pPr marL="342900" marR="0" indent="-342900" defTabSz="2438338" rtl="0" fontAlgn="auto" latinLnBrk="0" hangingPunct="0">
              <a:lnSpc>
                <a:spcPct val="100000"/>
              </a:lnSpc>
              <a:spcBef>
                <a:spcPts val="0"/>
              </a:spcBef>
              <a:spcAft>
                <a:spcPts val="0"/>
              </a:spcAft>
              <a:buClrTx/>
              <a:buSzTx/>
              <a:buFont typeface="Arial" panose="020B0604020202020204" pitchFamily="34" charset="0"/>
              <a:buChar char="•"/>
              <a:tabLst/>
            </a:pPr>
            <a:r>
              <a:rPr lang="en-US" sz="2000" dirty="0">
                <a:solidFill>
                  <a:srgbClr val="5E5E5E"/>
                </a:solidFill>
                <a:sym typeface="Helvetica Neue"/>
              </a:rPr>
              <a:t>Signs of illegal drug production and confirmed by Sheriff’s Department</a:t>
            </a:r>
          </a:p>
          <a:p>
            <a:pPr marL="342900" marR="0" indent="-342900" defTabSz="2438338" rtl="0" fontAlgn="auto" latinLnBrk="0" hangingPunct="0">
              <a:lnSpc>
                <a:spcPct val="100000"/>
              </a:lnSpc>
              <a:spcBef>
                <a:spcPts val="0"/>
              </a:spcBef>
              <a:spcAft>
                <a:spcPts val="0"/>
              </a:spcAft>
              <a:buClrTx/>
              <a:buSzTx/>
              <a:buFont typeface="Arial" panose="020B0604020202020204" pitchFamily="34" charset="0"/>
              <a:buChar char="•"/>
              <a:tabLst/>
            </a:pPr>
            <a:r>
              <a:rPr lang="en-US" sz="2000" dirty="0">
                <a:solidFill>
                  <a:srgbClr val="5E5E5E"/>
                </a:solidFill>
                <a:sym typeface="Helvetica Neue"/>
              </a:rPr>
              <a:t>Proposed site for Teacher and Workforce Housing</a:t>
            </a:r>
          </a:p>
          <a:p>
            <a:pPr marL="0" marR="0" indent="0" defTabSz="2438338" rtl="0" fontAlgn="auto" latinLnBrk="0" hangingPunct="0">
              <a:lnSpc>
                <a:spcPct val="100000"/>
              </a:lnSpc>
              <a:spcBef>
                <a:spcPts val="0"/>
              </a:spcBef>
              <a:spcAft>
                <a:spcPts val="0"/>
              </a:spcAft>
              <a:buClrTx/>
              <a:buSzTx/>
              <a:buFontTx/>
              <a:buNone/>
              <a:tabLst/>
            </a:pPr>
            <a:endParaRPr lang="en-US" sz="2000" dirty="0">
              <a:solidFill>
                <a:srgbClr val="5E5E5E"/>
              </a:solidFill>
              <a:sym typeface="Helvetica Neue"/>
            </a:endParaRPr>
          </a:p>
        </p:txBody>
      </p:sp>
    </p:spTree>
    <p:extLst>
      <p:ext uri="{BB962C8B-B14F-4D97-AF65-F5344CB8AC3E}">
        <p14:creationId xmlns:p14="http://schemas.microsoft.com/office/powerpoint/2010/main" val="19643502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4BD7B1-15FC-C618-BE2E-5AD607F4E3B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809010E-610A-5E55-13D1-E45263C09350}"/>
              </a:ext>
            </a:extLst>
          </p:cNvPr>
          <p:cNvPicPr>
            <a:picLocks noChangeAspect="1"/>
          </p:cNvPicPr>
          <p:nvPr/>
        </p:nvPicPr>
        <p:blipFill>
          <a:blip r:embed="rId2"/>
          <a:stretch>
            <a:fillRect/>
          </a:stretch>
        </p:blipFill>
        <p:spPr>
          <a:xfrm>
            <a:off x="293964" y="5758493"/>
            <a:ext cx="1427260" cy="938143"/>
          </a:xfrm>
          <a:prstGeom prst="rect">
            <a:avLst/>
          </a:prstGeom>
        </p:spPr>
      </p:pic>
      <p:sp>
        <p:nvSpPr>
          <p:cNvPr id="4" name="TextBox 3">
            <a:extLst>
              <a:ext uri="{FF2B5EF4-FFF2-40B4-BE49-F238E27FC236}">
                <a16:creationId xmlns:a16="http://schemas.microsoft.com/office/drawing/2014/main" id="{A9092319-61CF-6803-AA4F-1718D41C7689}"/>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CAI# 24-07 Fletcher</a:t>
            </a:r>
          </a:p>
        </p:txBody>
      </p:sp>
      <p:sp>
        <p:nvSpPr>
          <p:cNvPr id="2" name="TextBox 1">
            <a:extLst>
              <a:ext uri="{FF2B5EF4-FFF2-40B4-BE49-F238E27FC236}">
                <a16:creationId xmlns:a16="http://schemas.microsoft.com/office/drawing/2014/main" id="{6A0C3728-3B42-968D-66B5-C913E9BD745A}"/>
              </a:ext>
            </a:extLst>
          </p:cNvPr>
          <p:cNvSpPr txBox="1"/>
          <p:nvPr/>
        </p:nvSpPr>
        <p:spPr>
          <a:xfrm>
            <a:off x="979019" y="434370"/>
            <a:ext cx="10051676" cy="1569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219169" hangingPunct="0"/>
            <a:r>
              <a:rPr lang="en-US" sz="2400" b="1" kern="0" dirty="0">
                <a:solidFill>
                  <a:srgbClr val="5E5E5E"/>
                </a:solidFill>
                <a:latin typeface="Avenir Next LT Pro" panose="020B0504020202020204" pitchFamily="34" charset="0"/>
                <a:sym typeface="Helvetica Neue"/>
              </a:rPr>
              <a:t>Staff Report</a:t>
            </a:r>
          </a:p>
          <a:p>
            <a:pPr defTabSz="1219169" hangingPunct="0"/>
            <a:endParaRPr lang="en-US" sz="2400" kern="0" dirty="0">
              <a:solidFill>
                <a:srgbClr val="5E5E5E"/>
              </a:solidFill>
              <a:latin typeface="Avenir Next LT Pro" panose="020B0504020202020204" pitchFamily="34" charset="0"/>
              <a:sym typeface="Helvetica Neue"/>
            </a:endParaRPr>
          </a:p>
          <a:p>
            <a:pPr defTabSz="1219169" hangingPunct="0"/>
            <a:r>
              <a:rPr lang="en-US" sz="2400" kern="0" dirty="0">
                <a:solidFill>
                  <a:srgbClr val="5E5E5E"/>
                </a:solidFill>
                <a:latin typeface="Avenir Next LT Pro" panose="020B0504020202020204" pitchFamily="34" charset="0"/>
                <a:sym typeface="Helvetica Neue"/>
              </a:rPr>
              <a:t>	</a:t>
            </a:r>
          </a:p>
          <a:p>
            <a:pPr defTabSz="1219169" hangingPunct="0"/>
            <a:endParaRPr lang="en-US" sz="2400" kern="0" dirty="0">
              <a:solidFill>
                <a:srgbClr val="5E5E5E"/>
              </a:solidFill>
              <a:latin typeface="Avenir Next LT Pro" panose="020B0504020202020204" pitchFamily="34" charset="0"/>
              <a:sym typeface="Helvetica Neue"/>
            </a:endParaRPr>
          </a:p>
        </p:txBody>
      </p:sp>
      <p:pic>
        <p:nvPicPr>
          <p:cNvPr id="6" name="Picture 5">
            <a:extLst>
              <a:ext uri="{FF2B5EF4-FFF2-40B4-BE49-F238E27FC236}">
                <a16:creationId xmlns:a16="http://schemas.microsoft.com/office/drawing/2014/main" id="{387CBA28-60DA-666B-B593-167BCEFDBE3D}"/>
              </a:ext>
            </a:extLst>
          </p:cNvPr>
          <p:cNvPicPr>
            <a:picLocks noChangeAspect="1"/>
          </p:cNvPicPr>
          <p:nvPr/>
        </p:nvPicPr>
        <p:blipFill>
          <a:blip r:embed="rId3"/>
          <a:stretch>
            <a:fillRect/>
          </a:stretch>
        </p:blipFill>
        <p:spPr>
          <a:xfrm>
            <a:off x="6844966" y="0"/>
            <a:ext cx="5143500" cy="6858000"/>
          </a:xfrm>
          <a:prstGeom prst="rect">
            <a:avLst/>
          </a:prstGeom>
        </p:spPr>
      </p:pic>
    </p:spTree>
    <p:extLst>
      <p:ext uri="{BB962C8B-B14F-4D97-AF65-F5344CB8AC3E}">
        <p14:creationId xmlns:p14="http://schemas.microsoft.com/office/powerpoint/2010/main" val="38694493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543CE0-228A-88E3-DC67-134C8F73D82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9319693-251D-1019-6347-A97192994DA4}"/>
              </a:ext>
            </a:extLst>
          </p:cNvPr>
          <p:cNvPicPr>
            <a:picLocks noChangeAspect="1"/>
          </p:cNvPicPr>
          <p:nvPr/>
        </p:nvPicPr>
        <p:blipFill>
          <a:blip r:embed="rId2"/>
          <a:stretch>
            <a:fillRect/>
          </a:stretch>
        </p:blipFill>
        <p:spPr>
          <a:xfrm>
            <a:off x="293964" y="5758493"/>
            <a:ext cx="1427260" cy="938143"/>
          </a:xfrm>
          <a:prstGeom prst="rect">
            <a:avLst/>
          </a:prstGeom>
        </p:spPr>
      </p:pic>
      <p:sp>
        <p:nvSpPr>
          <p:cNvPr id="4" name="TextBox 3">
            <a:extLst>
              <a:ext uri="{FF2B5EF4-FFF2-40B4-BE49-F238E27FC236}">
                <a16:creationId xmlns:a16="http://schemas.microsoft.com/office/drawing/2014/main" id="{66A9D661-7E08-9589-7919-C60E713A86B2}"/>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CAI# 24-07 Fletcher</a:t>
            </a:r>
          </a:p>
        </p:txBody>
      </p:sp>
      <p:sp>
        <p:nvSpPr>
          <p:cNvPr id="2" name="TextBox 1">
            <a:extLst>
              <a:ext uri="{FF2B5EF4-FFF2-40B4-BE49-F238E27FC236}">
                <a16:creationId xmlns:a16="http://schemas.microsoft.com/office/drawing/2014/main" id="{CFE4A24F-F8EF-F723-E0EF-95D68523D33D}"/>
              </a:ext>
            </a:extLst>
          </p:cNvPr>
          <p:cNvSpPr txBox="1"/>
          <p:nvPr/>
        </p:nvSpPr>
        <p:spPr>
          <a:xfrm>
            <a:off x="979019" y="434370"/>
            <a:ext cx="10051676" cy="1569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219169" hangingPunct="0"/>
            <a:r>
              <a:rPr lang="en-US" sz="2400" b="1" kern="0" dirty="0">
                <a:solidFill>
                  <a:srgbClr val="5E5E5E"/>
                </a:solidFill>
                <a:latin typeface="Avenir Next LT Pro" panose="020B0504020202020204" pitchFamily="34" charset="0"/>
                <a:sym typeface="Helvetica Neue"/>
              </a:rPr>
              <a:t>Staff Report</a:t>
            </a:r>
          </a:p>
          <a:p>
            <a:pPr defTabSz="1219169" hangingPunct="0"/>
            <a:endParaRPr lang="en-US" sz="2400" kern="0" dirty="0">
              <a:solidFill>
                <a:srgbClr val="5E5E5E"/>
              </a:solidFill>
              <a:latin typeface="Avenir Next LT Pro" panose="020B0504020202020204" pitchFamily="34" charset="0"/>
              <a:sym typeface="Helvetica Neue"/>
            </a:endParaRPr>
          </a:p>
          <a:p>
            <a:pPr defTabSz="1219169" hangingPunct="0"/>
            <a:r>
              <a:rPr lang="en-US" sz="2400" kern="0" dirty="0">
                <a:solidFill>
                  <a:srgbClr val="5E5E5E"/>
                </a:solidFill>
                <a:latin typeface="Avenir Next LT Pro" panose="020B0504020202020204" pitchFamily="34" charset="0"/>
                <a:sym typeface="Helvetica Neue"/>
              </a:rPr>
              <a:t>	</a:t>
            </a:r>
          </a:p>
          <a:p>
            <a:pPr defTabSz="1219169" hangingPunct="0"/>
            <a:endParaRPr lang="en-US" sz="2400" kern="0" dirty="0">
              <a:solidFill>
                <a:srgbClr val="5E5E5E"/>
              </a:solidFill>
              <a:latin typeface="Avenir Next LT Pro" panose="020B0504020202020204" pitchFamily="34" charset="0"/>
              <a:sym typeface="Helvetica Neue"/>
            </a:endParaRPr>
          </a:p>
        </p:txBody>
      </p:sp>
      <p:pic>
        <p:nvPicPr>
          <p:cNvPr id="7" name="Picture 6">
            <a:extLst>
              <a:ext uri="{FF2B5EF4-FFF2-40B4-BE49-F238E27FC236}">
                <a16:creationId xmlns:a16="http://schemas.microsoft.com/office/drawing/2014/main" id="{6DF5864F-697E-7E70-662E-9653350A7012}"/>
              </a:ext>
            </a:extLst>
          </p:cNvPr>
          <p:cNvPicPr>
            <a:picLocks noChangeAspect="1"/>
          </p:cNvPicPr>
          <p:nvPr/>
        </p:nvPicPr>
        <p:blipFill>
          <a:blip r:embed="rId3"/>
          <a:stretch>
            <a:fillRect/>
          </a:stretch>
        </p:blipFill>
        <p:spPr>
          <a:xfrm>
            <a:off x="298906" y="1053246"/>
            <a:ext cx="5074511" cy="3800726"/>
          </a:xfrm>
          <a:prstGeom prst="rect">
            <a:avLst/>
          </a:prstGeom>
        </p:spPr>
      </p:pic>
      <p:pic>
        <p:nvPicPr>
          <p:cNvPr id="9" name="Picture 8">
            <a:extLst>
              <a:ext uri="{FF2B5EF4-FFF2-40B4-BE49-F238E27FC236}">
                <a16:creationId xmlns:a16="http://schemas.microsoft.com/office/drawing/2014/main" id="{CFC3AAF0-DBC5-C728-C2C0-F59265B0A3A4}"/>
              </a:ext>
            </a:extLst>
          </p:cNvPr>
          <p:cNvPicPr>
            <a:picLocks noChangeAspect="1"/>
          </p:cNvPicPr>
          <p:nvPr/>
        </p:nvPicPr>
        <p:blipFill>
          <a:blip r:embed="rId4"/>
          <a:stretch>
            <a:fillRect/>
          </a:stretch>
        </p:blipFill>
        <p:spPr>
          <a:xfrm>
            <a:off x="5373417" y="1058885"/>
            <a:ext cx="5074511" cy="3795086"/>
          </a:xfrm>
          <a:prstGeom prst="rect">
            <a:avLst/>
          </a:prstGeom>
        </p:spPr>
      </p:pic>
    </p:spTree>
    <p:extLst>
      <p:ext uri="{BB962C8B-B14F-4D97-AF65-F5344CB8AC3E}">
        <p14:creationId xmlns:p14="http://schemas.microsoft.com/office/powerpoint/2010/main" val="11784821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E76A6A-BF7F-E84C-FD7E-0E11C857168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852233F-2E1F-C510-85BC-7ED38713E9AB}"/>
              </a:ext>
            </a:extLst>
          </p:cNvPr>
          <p:cNvPicPr>
            <a:picLocks noChangeAspect="1"/>
          </p:cNvPicPr>
          <p:nvPr/>
        </p:nvPicPr>
        <p:blipFill>
          <a:blip r:embed="rId2"/>
          <a:stretch>
            <a:fillRect/>
          </a:stretch>
        </p:blipFill>
        <p:spPr>
          <a:xfrm>
            <a:off x="293964" y="5758493"/>
            <a:ext cx="1427260" cy="938143"/>
          </a:xfrm>
          <a:prstGeom prst="rect">
            <a:avLst/>
          </a:prstGeom>
        </p:spPr>
      </p:pic>
      <p:sp>
        <p:nvSpPr>
          <p:cNvPr id="4" name="TextBox 3">
            <a:extLst>
              <a:ext uri="{FF2B5EF4-FFF2-40B4-BE49-F238E27FC236}">
                <a16:creationId xmlns:a16="http://schemas.microsoft.com/office/drawing/2014/main" id="{EAAD39C7-3002-2021-2E2B-235394200EC4}"/>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CAI# 24-07 Fletcher</a:t>
            </a:r>
          </a:p>
        </p:txBody>
      </p:sp>
      <p:sp>
        <p:nvSpPr>
          <p:cNvPr id="2" name="TextBox 1">
            <a:extLst>
              <a:ext uri="{FF2B5EF4-FFF2-40B4-BE49-F238E27FC236}">
                <a16:creationId xmlns:a16="http://schemas.microsoft.com/office/drawing/2014/main" id="{2E79B721-2000-0477-34D5-264B0C55FCB9}"/>
              </a:ext>
            </a:extLst>
          </p:cNvPr>
          <p:cNvSpPr txBox="1"/>
          <p:nvPr/>
        </p:nvSpPr>
        <p:spPr>
          <a:xfrm>
            <a:off x="979019" y="434370"/>
            <a:ext cx="10051676" cy="1569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219169" hangingPunct="0"/>
            <a:r>
              <a:rPr lang="en-US" sz="2400" b="1" kern="0" dirty="0">
                <a:solidFill>
                  <a:srgbClr val="5E5E5E"/>
                </a:solidFill>
                <a:latin typeface="Avenir Next LT Pro" panose="020B0504020202020204" pitchFamily="34" charset="0"/>
                <a:sym typeface="Helvetica Neue"/>
              </a:rPr>
              <a:t>Staff Report</a:t>
            </a:r>
          </a:p>
          <a:p>
            <a:pPr defTabSz="1219169" hangingPunct="0"/>
            <a:endParaRPr lang="en-US" sz="2400" kern="0" dirty="0">
              <a:solidFill>
                <a:srgbClr val="5E5E5E"/>
              </a:solidFill>
              <a:latin typeface="Avenir Next LT Pro" panose="020B0504020202020204" pitchFamily="34" charset="0"/>
              <a:sym typeface="Helvetica Neue"/>
            </a:endParaRPr>
          </a:p>
          <a:p>
            <a:pPr defTabSz="1219169" hangingPunct="0"/>
            <a:r>
              <a:rPr lang="en-US" sz="2400" kern="0" dirty="0">
                <a:solidFill>
                  <a:srgbClr val="5E5E5E"/>
                </a:solidFill>
                <a:latin typeface="Avenir Next LT Pro" panose="020B0504020202020204" pitchFamily="34" charset="0"/>
                <a:sym typeface="Helvetica Neue"/>
              </a:rPr>
              <a:t>	</a:t>
            </a:r>
          </a:p>
          <a:p>
            <a:pPr defTabSz="1219169" hangingPunct="0"/>
            <a:endParaRPr lang="en-US" sz="2400" kern="0" dirty="0">
              <a:solidFill>
                <a:srgbClr val="5E5E5E"/>
              </a:solidFill>
              <a:latin typeface="Avenir Next LT Pro" panose="020B0504020202020204" pitchFamily="34" charset="0"/>
              <a:sym typeface="Helvetica Neue"/>
            </a:endParaRPr>
          </a:p>
        </p:txBody>
      </p:sp>
      <p:pic>
        <p:nvPicPr>
          <p:cNvPr id="6" name="Picture 5">
            <a:extLst>
              <a:ext uri="{FF2B5EF4-FFF2-40B4-BE49-F238E27FC236}">
                <a16:creationId xmlns:a16="http://schemas.microsoft.com/office/drawing/2014/main" id="{7A81C0F5-A14D-070C-AF9D-2BC1C5EB3DDA}"/>
              </a:ext>
            </a:extLst>
          </p:cNvPr>
          <p:cNvPicPr>
            <a:picLocks noChangeAspect="1"/>
          </p:cNvPicPr>
          <p:nvPr/>
        </p:nvPicPr>
        <p:blipFill>
          <a:blip r:embed="rId3"/>
          <a:stretch>
            <a:fillRect/>
          </a:stretch>
        </p:blipFill>
        <p:spPr>
          <a:xfrm>
            <a:off x="293964" y="1058885"/>
            <a:ext cx="5074511" cy="3801219"/>
          </a:xfrm>
          <a:prstGeom prst="rect">
            <a:avLst/>
          </a:prstGeom>
        </p:spPr>
      </p:pic>
      <p:pic>
        <p:nvPicPr>
          <p:cNvPr id="10" name="Picture 9">
            <a:extLst>
              <a:ext uri="{FF2B5EF4-FFF2-40B4-BE49-F238E27FC236}">
                <a16:creationId xmlns:a16="http://schemas.microsoft.com/office/drawing/2014/main" id="{28E56306-62BC-8071-A33E-330A6D81C819}"/>
              </a:ext>
            </a:extLst>
          </p:cNvPr>
          <p:cNvPicPr>
            <a:picLocks noChangeAspect="1"/>
          </p:cNvPicPr>
          <p:nvPr/>
        </p:nvPicPr>
        <p:blipFill>
          <a:blip r:embed="rId4"/>
          <a:stretch>
            <a:fillRect/>
          </a:stretch>
        </p:blipFill>
        <p:spPr>
          <a:xfrm>
            <a:off x="5368475" y="1052751"/>
            <a:ext cx="5074512" cy="3801220"/>
          </a:xfrm>
          <a:prstGeom prst="rect">
            <a:avLst/>
          </a:prstGeom>
        </p:spPr>
      </p:pic>
    </p:spTree>
    <p:extLst>
      <p:ext uri="{BB962C8B-B14F-4D97-AF65-F5344CB8AC3E}">
        <p14:creationId xmlns:p14="http://schemas.microsoft.com/office/powerpoint/2010/main" val="22336807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71B56-B554-B0D7-F506-8ACCAD45B1A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0689246-A744-A395-8E10-3FF20075E5C5}"/>
              </a:ext>
            </a:extLst>
          </p:cNvPr>
          <p:cNvPicPr>
            <a:picLocks noChangeAspect="1"/>
          </p:cNvPicPr>
          <p:nvPr/>
        </p:nvPicPr>
        <p:blipFill>
          <a:blip r:embed="rId2"/>
          <a:stretch>
            <a:fillRect/>
          </a:stretch>
        </p:blipFill>
        <p:spPr>
          <a:xfrm>
            <a:off x="293964" y="5758493"/>
            <a:ext cx="1427260" cy="938143"/>
          </a:xfrm>
          <a:prstGeom prst="rect">
            <a:avLst/>
          </a:prstGeom>
        </p:spPr>
      </p:pic>
      <p:sp>
        <p:nvSpPr>
          <p:cNvPr id="4" name="TextBox 3">
            <a:extLst>
              <a:ext uri="{FF2B5EF4-FFF2-40B4-BE49-F238E27FC236}">
                <a16:creationId xmlns:a16="http://schemas.microsoft.com/office/drawing/2014/main" id="{131759B7-628F-0BC6-63D8-17D24BA1C3D9}"/>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CAI# 24-07 Fletcher</a:t>
            </a:r>
          </a:p>
        </p:txBody>
      </p:sp>
      <p:sp>
        <p:nvSpPr>
          <p:cNvPr id="2" name="TextBox 1">
            <a:extLst>
              <a:ext uri="{FF2B5EF4-FFF2-40B4-BE49-F238E27FC236}">
                <a16:creationId xmlns:a16="http://schemas.microsoft.com/office/drawing/2014/main" id="{690B452E-EE1D-8EBE-EADC-10302A14089F}"/>
              </a:ext>
            </a:extLst>
          </p:cNvPr>
          <p:cNvSpPr txBox="1"/>
          <p:nvPr/>
        </p:nvSpPr>
        <p:spPr>
          <a:xfrm>
            <a:off x="979019" y="434370"/>
            <a:ext cx="10051676" cy="1569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219169" hangingPunct="0"/>
            <a:r>
              <a:rPr lang="en-US" sz="2400" b="1" kern="0" dirty="0">
                <a:solidFill>
                  <a:srgbClr val="5E5E5E"/>
                </a:solidFill>
                <a:latin typeface="Avenir Next LT Pro" panose="020B0504020202020204" pitchFamily="34" charset="0"/>
                <a:sym typeface="Helvetica Neue"/>
              </a:rPr>
              <a:t>Staff Report</a:t>
            </a:r>
          </a:p>
          <a:p>
            <a:pPr defTabSz="1219169" hangingPunct="0"/>
            <a:endParaRPr lang="en-US" sz="2400" kern="0" dirty="0">
              <a:solidFill>
                <a:srgbClr val="5E5E5E"/>
              </a:solidFill>
              <a:latin typeface="Avenir Next LT Pro" panose="020B0504020202020204" pitchFamily="34" charset="0"/>
              <a:sym typeface="Helvetica Neue"/>
            </a:endParaRPr>
          </a:p>
          <a:p>
            <a:pPr defTabSz="1219169" hangingPunct="0"/>
            <a:r>
              <a:rPr lang="en-US" sz="2400" kern="0" dirty="0">
                <a:solidFill>
                  <a:srgbClr val="5E5E5E"/>
                </a:solidFill>
                <a:latin typeface="Avenir Next LT Pro" panose="020B0504020202020204" pitchFamily="34" charset="0"/>
                <a:sym typeface="Helvetica Neue"/>
              </a:rPr>
              <a:t>	</a:t>
            </a:r>
          </a:p>
          <a:p>
            <a:pPr defTabSz="1219169" hangingPunct="0"/>
            <a:endParaRPr lang="en-US" sz="2400" kern="0" dirty="0">
              <a:solidFill>
                <a:srgbClr val="5E5E5E"/>
              </a:solidFill>
              <a:latin typeface="Avenir Next LT Pro" panose="020B0504020202020204" pitchFamily="34" charset="0"/>
              <a:sym typeface="Helvetica Neue"/>
            </a:endParaRPr>
          </a:p>
        </p:txBody>
      </p:sp>
      <p:pic>
        <p:nvPicPr>
          <p:cNvPr id="7" name="Picture 6">
            <a:extLst>
              <a:ext uri="{FF2B5EF4-FFF2-40B4-BE49-F238E27FC236}">
                <a16:creationId xmlns:a16="http://schemas.microsoft.com/office/drawing/2014/main" id="{35DD2D5E-59C5-F00D-7347-4A5DCD04163C}"/>
              </a:ext>
            </a:extLst>
          </p:cNvPr>
          <p:cNvPicPr>
            <a:picLocks noChangeAspect="1"/>
          </p:cNvPicPr>
          <p:nvPr/>
        </p:nvPicPr>
        <p:blipFill>
          <a:blip r:embed="rId3"/>
          <a:stretch>
            <a:fillRect/>
          </a:stretch>
        </p:blipFill>
        <p:spPr>
          <a:xfrm>
            <a:off x="293964" y="1058036"/>
            <a:ext cx="5074513" cy="3795935"/>
          </a:xfrm>
          <a:prstGeom prst="rect">
            <a:avLst/>
          </a:prstGeom>
        </p:spPr>
      </p:pic>
      <p:pic>
        <p:nvPicPr>
          <p:cNvPr id="9" name="Picture 8">
            <a:extLst>
              <a:ext uri="{FF2B5EF4-FFF2-40B4-BE49-F238E27FC236}">
                <a16:creationId xmlns:a16="http://schemas.microsoft.com/office/drawing/2014/main" id="{C4B5F1EC-602E-7DCF-7AB5-D765E4D2D9DC}"/>
              </a:ext>
            </a:extLst>
          </p:cNvPr>
          <p:cNvPicPr>
            <a:picLocks noChangeAspect="1"/>
          </p:cNvPicPr>
          <p:nvPr/>
        </p:nvPicPr>
        <p:blipFill>
          <a:blip r:embed="rId4"/>
          <a:stretch>
            <a:fillRect/>
          </a:stretch>
        </p:blipFill>
        <p:spPr>
          <a:xfrm>
            <a:off x="5368477" y="1052838"/>
            <a:ext cx="5074513" cy="3801133"/>
          </a:xfrm>
          <a:prstGeom prst="rect">
            <a:avLst/>
          </a:prstGeom>
        </p:spPr>
      </p:pic>
    </p:spTree>
    <p:extLst>
      <p:ext uri="{BB962C8B-B14F-4D97-AF65-F5344CB8AC3E}">
        <p14:creationId xmlns:p14="http://schemas.microsoft.com/office/powerpoint/2010/main" val="37356876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F6B984-BBD7-7A18-6AEE-C52C158A27F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D5E0BBF-F87C-DDF7-DB3D-326E40B925EB}"/>
              </a:ext>
            </a:extLst>
          </p:cNvPr>
          <p:cNvPicPr>
            <a:picLocks noChangeAspect="1"/>
          </p:cNvPicPr>
          <p:nvPr/>
        </p:nvPicPr>
        <p:blipFill>
          <a:blip r:embed="rId2"/>
          <a:stretch>
            <a:fillRect/>
          </a:stretch>
        </p:blipFill>
        <p:spPr>
          <a:xfrm>
            <a:off x="293964" y="5758493"/>
            <a:ext cx="1427260" cy="938143"/>
          </a:xfrm>
          <a:prstGeom prst="rect">
            <a:avLst/>
          </a:prstGeom>
        </p:spPr>
      </p:pic>
      <p:sp>
        <p:nvSpPr>
          <p:cNvPr id="4" name="TextBox 3">
            <a:extLst>
              <a:ext uri="{FF2B5EF4-FFF2-40B4-BE49-F238E27FC236}">
                <a16:creationId xmlns:a16="http://schemas.microsoft.com/office/drawing/2014/main" id="{03370F53-A1D3-864E-B3B1-2CC78E0A2DC4}"/>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CAI# 24-07 Fletcher</a:t>
            </a:r>
          </a:p>
        </p:txBody>
      </p:sp>
      <p:sp>
        <p:nvSpPr>
          <p:cNvPr id="2" name="TextBox 1">
            <a:extLst>
              <a:ext uri="{FF2B5EF4-FFF2-40B4-BE49-F238E27FC236}">
                <a16:creationId xmlns:a16="http://schemas.microsoft.com/office/drawing/2014/main" id="{419D73BE-EBC4-4DC5-CBC2-4A42DA002325}"/>
              </a:ext>
            </a:extLst>
          </p:cNvPr>
          <p:cNvSpPr txBox="1"/>
          <p:nvPr/>
        </p:nvSpPr>
        <p:spPr>
          <a:xfrm>
            <a:off x="979019" y="434370"/>
            <a:ext cx="10051676" cy="1569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219169" hangingPunct="0"/>
            <a:r>
              <a:rPr lang="en-US" sz="2400" b="1" kern="0" dirty="0">
                <a:solidFill>
                  <a:srgbClr val="5E5E5E"/>
                </a:solidFill>
                <a:latin typeface="Avenir Next LT Pro" panose="020B0504020202020204" pitchFamily="34" charset="0"/>
                <a:sym typeface="Helvetica Neue"/>
              </a:rPr>
              <a:t>Staff Report</a:t>
            </a:r>
          </a:p>
          <a:p>
            <a:pPr defTabSz="1219169" hangingPunct="0"/>
            <a:endParaRPr lang="en-US" sz="2400" kern="0" dirty="0">
              <a:solidFill>
                <a:srgbClr val="5E5E5E"/>
              </a:solidFill>
              <a:latin typeface="Avenir Next LT Pro" panose="020B0504020202020204" pitchFamily="34" charset="0"/>
              <a:sym typeface="Helvetica Neue"/>
            </a:endParaRPr>
          </a:p>
          <a:p>
            <a:pPr defTabSz="1219169" hangingPunct="0"/>
            <a:r>
              <a:rPr lang="en-US" sz="2400" kern="0" dirty="0">
                <a:solidFill>
                  <a:srgbClr val="5E5E5E"/>
                </a:solidFill>
                <a:latin typeface="Avenir Next LT Pro" panose="020B0504020202020204" pitchFamily="34" charset="0"/>
                <a:sym typeface="Helvetica Neue"/>
              </a:rPr>
              <a:t>	</a:t>
            </a:r>
          </a:p>
          <a:p>
            <a:pPr defTabSz="1219169" hangingPunct="0"/>
            <a:endParaRPr lang="en-US" sz="2400" kern="0" dirty="0">
              <a:solidFill>
                <a:srgbClr val="5E5E5E"/>
              </a:solidFill>
              <a:latin typeface="Avenir Next LT Pro" panose="020B0504020202020204" pitchFamily="34" charset="0"/>
              <a:sym typeface="Helvetica Neue"/>
            </a:endParaRPr>
          </a:p>
        </p:txBody>
      </p:sp>
      <p:pic>
        <p:nvPicPr>
          <p:cNvPr id="6" name="Picture 5" descr="A white background with black text&#10;&#10;Description automatically generated">
            <a:extLst>
              <a:ext uri="{FF2B5EF4-FFF2-40B4-BE49-F238E27FC236}">
                <a16:creationId xmlns:a16="http://schemas.microsoft.com/office/drawing/2014/main" id="{AE1DE12A-49BB-5CA8-E48B-DD16B25FD3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8302" y="434370"/>
            <a:ext cx="4997946" cy="2222644"/>
          </a:xfrm>
          <a:prstGeom prst="rect">
            <a:avLst/>
          </a:prstGeom>
        </p:spPr>
      </p:pic>
      <p:pic>
        <p:nvPicPr>
          <p:cNvPr id="8" name="Picture 7" descr="A white background with black text&#10;&#10;Description automatically generated">
            <a:extLst>
              <a:ext uri="{FF2B5EF4-FFF2-40B4-BE49-F238E27FC236}">
                <a16:creationId xmlns:a16="http://schemas.microsoft.com/office/drawing/2014/main" id="{BE6745CC-FF8B-6A8E-EBAA-4DA3BE0FB5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5852" y="2536698"/>
            <a:ext cx="6330289" cy="1543973"/>
          </a:xfrm>
          <a:prstGeom prst="rect">
            <a:avLst/>
          </a:prstGeom>
        </p:spPr>
      </p:pic>
    </p:spTree>
    <p:extLst>
      <p:ext uri="{BB962C8B-B14F-4D97-AF65-F5344CB8AC3E}">
        <p14:creationId xmlns:p14="http://schemas.microsoft.com/office/powerpoint/2010/main" val="17679006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92419-26C2-0CA0-53A9-2579CD7C71A8}"/>
              </a:ext>
            </a:extLst>
          </p:cNvPr>
          <p:cNvPicPr>
            <a:picLocks noChangeAspect="1"/>
          </p:cNvPicPr>
          <p:nvPr/>
        </p:nvPicPr>
        <p:blipFill>
          <a:blip r:embed="rId2"/>
          <a:stretch>
            <a:fillRect/>
          </a:stretch>
        </p:blipFill>
        <p:spPr>
          <a:xfrm>
            <a:off x="0" y="3467178"/>
            <a:ext cx="12192000" cy="3390822"/>
          </a:xfrm>
          <a:prstGeom prst="rect">
            <a:avLst/>
          </a:prstGeom>
          <a:ln>
            <a:noFill/>
          </a:ln>
        </p:spPr>
      </p:pic>
      <p:sp>
        <p:nvSpPr>
          <p:cNvPr id="152" name="Transylvania County"/>
          <p:cNvSpPr txBox="1">
            <a:spLocks noGrp="1"/>
          </p:cNvSpPr>
          <p:nvPr>
            <p:ph type="ctrTitle"/>
          </p:nvPr>
        </p:nvSpPr>
        <p:spPr>
          <a:xfrm>
            <a:off x="374647" y="2753225"/>
            <a:ext cx="10985502" cy="952501"/>
          </a:xfrm>
          <a:prstGeom prst="rect">
            <a:avLst/>
          </a:prstGeom>
        </p:spPr>
        <p:txBody>
          <a:bodyPr/>
          <a:lstStyle/>
          <a:p>
            <a:pPr algn="r"/>
            <a:r>
              <a:rPr lang="en-US" dirty="0">
                <a:solidFill>
                  <a:srgbClr val="003E38"/>
                </a:solidFill>
                <a:latin typeface="Avenir Next LT Pro Demi" panose="020B0704020202020204" pitchFamily="34" charset="0"/>
              </a:rPr>
              <a:t>Public Comment</a:t>
            </a:r>
            <a:endParaRPr dirty="0">
              <a:solidFill>
                <a:srgbClr val="003E38"/>
              </a:solidFill>
              <a:latin typeface="Avenir Next LT Pro Demi" panose="020B0704020202020204" pitchFamily="34" charset="0"/>
            </a:endParaRPr>
          </a:p>
        </p:txBody>
      </p:sp>
      <p:pic>
        <p:nvPicPr>
          <p:cNvPr id="2" name="Picture 1">
            <a:extLst>
              <a:ext uri="{FF2B5EF4-FFF2-40B4-BE49-F238E27FC236}">
                <a16:creationId xmlns:a16="http://schemas.microsoft.com/office/drawing/2014/main" id="{DF25D406-976B-A9F6-0321-5D04CA0E2FDF}"/>
              </a:ext>
            </a:extLst>
          </p:cNvPr>
          <p:cNvPicPr>
            <a:picLocks noChangeAspect="1"/>
          </p:cNvPicPr>
          <p:nvPr/>
        </p:nvPicPr>
        <p:blipFill>
          <a:blip r:embed="rId3"/>
          <a:stretch>
            <a:fillRect/>
          </a:stretch>
        </p:blipFill>
        <p:spPr>
          <a:xfrm>
            <a:off x="374647" y="4383681"/>
            <a:ext cx="3048321" cy="2003672"/>
          </a:xfrm>
          <a:prstGeom prst="rect">
            <a:avLst/>
          </a:prstGeom>
        </p:spPr>
      </p:pic>
    </p:spTree>
    <p:extLst>
      <p:ext uri="{BB962C8B-B14F-4D97-AF65-F5344CB8AC3E}">
        <p14:creationId xmlns:p14="http://schemas.microsoft.com/office/powerpoint/2010/main" val="3442575425"/>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27CF0F-D5A8-EFC3-01C9-93DD11B5A5D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7CFC9ED-BB30-B78B-90F1-94148825187B}"/>
              </a:ext>
            </a:extLst>
          </p:cNvPr>
          <p:cNvPicPr>
            <a:picLocks noChangeAspect="1"/>
          </p:cNvPicPr>
          <p:nvPr/>
        </p:nvPicPr>
        <p:blipFill>
          <a:blip r:embed="rId2"/>
          <a:stretch>
            <a:fillRect/>
          </a:stretch>
        </p:blipFill>
        <p:spPr>
          <a:xfrm>
            <a:off x="293964" y="5758493"/>
            <a:ext cx="1427260" cy="938143"/>
          </a:xfrm>
          <a:prstGeom prst="rect">
            <a:avLst/>
          </a:prstGeom>
        </p:spPr>
      </p:pic>
      <p:sp>
        <p:nvSpPr>
          <p:cNvPr id="4" name="TextBox 3">
            <a:extLst>
              <a:ext uri="{FF2B5EF4-FFF2-40B4-BE49-F238E27FC236}">
                <a16:creationId xmlns:a16="http://schemas.microsoft.com/office/drawing/2014/main" id="{D43018E3-E6CC-92B9-47CC-3F5822B35103}"/>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CAI# 24-07 Fletcher</a:t>
            </a:r>
          </a:p>
        </p:txBody>
      </p:sp>
      <p:sp>
        <p:nvSpPr>
          <p:cNvPr id="2" name="TextBox 1">
            <a:extLst>
              <a:ext uri="{FF2B5EF4-FFF2-40B4-BE49-F238E27FC236}">
                <a16:creationId xmlns:a16="http://schemas.microsoft.com/office/drawing/2014/main" id="{AAA614F2-0586-A29A-7A37-3B564E7C3DA7}"/>
              </a:ext>
            </a:extLst>
          </p:cNvPr>
          <p:cNvSpPr txBox="1"/>
          <p:nvPr/>
        </p:nvSpPr>
        <p:spPr>
          <a:xfrm>
            <a:off x="979019" y="434370"/>
            <a:ext cx="10051676" cy="1569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219169" hangingPunct="0"/>
            <a:r>
              <a:rPr lang="en-US" sz="2400" b="1" kern="0" dirty="0">
                <a:solidFill>
                  <a:srgbClr val="5E5E5E"/>
                </a:solidFill>
                <a:latin typeface="Avenir Next LT Pro" panose="020B0504020202020204" pitchFamily="34" charset="0"/>
                <a:sym typeface="Helvetica Neue"/>
              </a:rPr>
              <a:t>Staff Report</a:t>
            </a:r>
          </a:p>
          <a:p>
            <a:pPr defTabSz="1219169" hangingPunct="0"/>
            <a:endParaRPr lang="en-US" sz="2400" kern="0" dirty="0">
              <a:solidFill>
                <a:srgbClr val="5E5E5E"/>
              </a:solidFill>
              <a:latin typeface="Avenir Next LT Pro" panose="020B0504020202020204" pitchFamily="34" charset="0"/>
              <a:sym typeface="Helvetica Neue"/>
            </a:endParaRPr>
          </a:p>
          <a:p>
            <a:pPr defTabSz="1219169" hangingPunct="0"/>
            <a:r>
              <a:rPr lang="en-US" sz="2400" kern="0" dirty="0">
                <a:solidFill>
                  <a:srgbClr val="5E5E5E"/>
                </a:solidFill>
                <a:latin typeface="Avenir Next LT Pro" panose="020B0504020202020204" pitchFamily="34" charset="0"/>
                <a:sym typeface="Helvetica Neue"/>
              </a:rPr>
              <a:t>	</a:t>
            </a:r>
          </a:p>
          <a:p>
            <a:pPr defTabSz="1219169" hangingPunct="0"/>
            <a:endParaRPr lang="en-US" sz="2400" kern="0" dirty="0">
              <a:solidFill>
                <a:srgbClr val="5E5E5E"/>
              </a:solidFill>
              <a:latin typeface="Avenir Next LT Pro" panose="020B0504020202020204" pitchFamily="34" charset="0"/>
              <a:sym typeface="Helvetica Neue"/>
            </a:endParaRPr>
          </a:p>
        </p:txBody>
      </p:sp>
      <p:pic>
        <p:nvPicPr>
          <p:cNvPr id="7" name="Picture 6" descr="A email with a message&#10;&#10;Description automatically generated with medium confidence">
            <a:extLst>
              <a:ext uri="{FF2B5EF4-FFF2-40B4-BE49-F238E27FC236}">
                <a16:creationId xmlns:a16="http://schemas.microsoft.com/office/drawing/2014/main" id="{B1CF613F-52BA-20CF-6961-9CE20AFF9A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964" y="1014074"/>
            <a:ext cx="5867514" cy="4604999"/>
          </a:xfrm>
          <a:prstGeom prst="rect">
            <a:avLst/>
          </a:prstGeom>
        </p:spPr>
      </p:pic>
      <p:pic>
        <p:nvPicPr>
          <p:cNvPr id="10" name="Picture 9" descr="A close-up of a letter&#10;&#10;Description automatically generated">
            <a:extLst>
              <a:ext uri="{FF2B5EF4-FFF2-40B4-BE49-F238E27FC236}">
                <a16:creationId xmlns:a16="http://schemas.microsoft.com/office/drawing/2014/main" id="{C3397E33-0EC7-8A7B-0A02-618AC39E60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7943" y="434370"/>
            <a:ext cx="5520093" cy="3545893"/>
          </a:xfrm>
          <a:prstGeom prst="rect">
            <a:avLst/>
          </a:prstGeom>
        </p:spPr>
      </p:pic>
      <p:pic>
        <p:nvPicPr>
          <p:cNvPr id="12" name="Picture 11" descr="A graph paper with writing on it&#10;&#10;Description automatically generated">
            <a:extLst>
              <a:ext uri="{FF2B5EF4-FFF2-40B4-BE49-F238E27FC236}">
                <a16:creationId xmlns:a16="http://schemas.microsoft.com/office/drawing/2014/main" id="{7DFDD7AB-7426-7A8F-BF56-32A04B3C03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5216" y="3460552"/>
            <a:ext cx="3512820" cy="2976966"/>
          </a:xfrm>
          <a:prstGeom prst="rect">
            <a:avLst/>
          </a:prstGeom>
        </p:spPr>
      </p:pic>
    </p:spTree>
    <p:extLst>
      <p:ext uri="{BB962C8B-B14F-4D97-AF65-F5344CB8AC3E}">
        <p14:creationId xmlns:p14="http://schemas.microsoft.com/office/powerpoint/2010/main" val="42554512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47D020-C65A-147F-EA9C-E5F6D9D16D8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B963E3E-B107-C9A5-DD53-4BE178FEE9A7}"/>
              </a:ext>
            </a:extLst>
          </p:cNvPr>
          <p:cNvPicPr>
            <a:picLocks noChangeAspect="1"/>
          </p:cNvPicPr>
          <p:nvPr/>
        </p:nvPicPr>
        <p:blipFill>
          <a:blip r:embed="rId2"/>
          <a:stretch>
            <a:fillRect/>
          </a:stretch>
        </p:blipFill>
        <p:spPr>
          <a:xfrm>
            <a:off x="293964" y="5758493"/>
            <a:ext cx="1427260" cy="938143"/>
          </a:xfrm>
          <a:prstGeom prst="rect">
            <a:avLst/>
          </a:prstGeom>
        </p:spPr>
      </p:pic>
      <p:sp>
        <p:nvSpPr>
          <p:cNvPr id="4" name="TextBox 3">
            <a:extLst>
              <a:ext uri="{FF2B5EF4-FFF2-40B4-BE49-F238E27FC236}">
                <a16:creationId xmlns:a16="http://schemas.microsoft.com/office/drawing/2014/main" id="{5CD80F26-220C-EDD0-E826-961F28EFF505}"/>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CAI# 24-07 Fletcher</a:t>
            </a:r>
          </a:p>
        </p:txBody>
      </p:sp>
      <p:sp>
        <p:nvSpPr>
          <p:cNvPr id="2" name="TextBox 1">
            <a:extLst>
              <a:ext uri="{FF2B5EF4-FFF2-40B4-BE49-F238E27FC236}">
                <a16:creationId xmlns:a16="http://schemas.microsoft.com/office/drawing/2014/main" id="{A86C40A4-9B96-B9B1-7CDB-555B5BDBB2EE}"/>
              </a:ext>
            </a:extLst>
          </p:cNvPr>
          <p:cNvSpPr txBox="1"/>
          <p:nvPr/>
        </p:nvSpPr>
        <p:spPr>
          <a:xfrm>
            <a:off x="979019" y="434370"/>
            <a:ext cx="10051676" cy="1569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219169" hangingPunct="0"/>
            <a:r>
              <a:rPr lang="en-US" sz="2400" b="1" kern="0" dirty="0">
                <a:solidFill>
                  <a:srgbClr val="5E5E5E"/>
                </a:solidFill>
                <a:latin typeface="Avenir Next LT Pro" panose="020B0504020202020204" pitchFamily="34" charset="0"/>
                <a:sym typeface="Helvetica Neue"/>
              </a:rPr>
              <a:t>Staff Report</a:t>
            </a:r>
          </a:p>
          <a:p>
            <a:pPr defTabSz="1219169" hangingPunct="0"/>
            <a:endParaRPr lang="en-US" sz="2400" kern="0" dirty="0">
              <a:solidFill>
                <a:srgbClr val="5E5E5E"/>
              </a:solidFill>
              <a:latin typeface="Avenir Next LT Pro" panose="020B0504020202020204" pitchFamily="34" charset="0"/>
              <a:sym typeface="Helvetica Neue"/>
            </a:endParaRPr>
          </a:p>
          <a:p>
            <a:pPr defTabSz="1219169" hangingPunct="0"/>
            <a:r>
              <a:rPr lang="en-US" sz="2400" kern="0" dirty="0">
                <a:solidFill>
                  <a:srgbClr val="5E5E5E"/>
                </a:solidFill>
                <a:latin typeface="Avenir Next LT Pro" panose="020B0504020202020204" pitchFamily="34" charset="0"/>
                <a:sym typeface="Helvetica Neue"/>
              </a:rPr>
              <a:t>	</a:t>
            </a:r>
          </a:p>
          <a:p>
            <a:pPr defTabSz="1219169" hangingPunct="0"/>
            <a:endParaRPr lang="en-US" sz="2400" kern="0" dirty="0">
              <a:solidFill>
                <a:srgbClr val="5E5E5E"/>
              </a:solidFill>
              <a:latin typeface="Avenir Next LT Pro" panose="020B0504020202020204" pitchFamily="34" charset="0"/>
              <a:sym typeface="Helvetica Neue"/>
            </a:endParaRPr>
          </a:p>
        </p:txBody>
      </p:sp>
      <p:pic>
        <p:nvPicPr>
          <p:cNvPr id="6" name="Picture 5" descr="A white background with black text&#10;&#10;Description automatically generated">
            <a:extLst>
              <a:ext uri="{FF2B5EF4-FFF2-40B4-BE49-F238E27FC236}">
                <a16:creationId xmlns:a16="http://schemas.microsoft.com/office/drawing/2014/main" id="{AE76B4C2-B1A9-81DB-8828-F33593E268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4022" y="434370"/>
            <a:ext cx="6254461" cy="1803504"/>
          </a:xfrm>
          <a:prstGeom prst="rect">
            <a:avLst/>
          </a:prstGeom>
        </p:spPr>
      </p:pic>
      <p:pic>
        <p:nvPicPr>
          <p:cNvPr id="13" name="Picture 12" descr="A white background with black text&#10;&#10;Description automatically generated">
            <a:extLst>
              <a:ext uri="{FF2B5EF4-FFF2-40B4-BE49-F238E27FC236}">
                <a16:creationId xmlns:a16="http://schemas.microsoft.com/office/drawing/2014/main" id="{F70C356B-DA63-52C5-BE38-6BF96EAAED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3862" y="2247735"/>
            <a:ext cx="6357687" cy="2805528"/>
          </a:xfrm>
          <a:prstGeom prst="rect">
            <a:avLst/>
          </a:prstGeom>
        </p:spPr>
      </p:pic>
    </p:spTree>
    <p:extLst>
      <p:ext uri="{BB962C8B-B14F-4D97-AF65-F5344CB8AC3E}">
        <p14:creationId xmlns:p14="http://schemas.microsoft.com/office/powerpoint/2010/main" val="11340865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92419-26C2-0CA0-53A9-2579CD7C71A8}"/>
              </a:ext>
            </a:extLst>
          </p:cNvPr>
          <p:cNvPicPr>
            <a:picLocks noChangeAspect="1"/>
          </p:cNvPicPr>
          <p:nvPr/>
        </p:nvPicPr>
        <p:blipFill>
          <a:blip r:embed="rId2"/>
          <a:stretch>
            <a:fillRect/>
          </a:stretch>
        </p:blipFill>
        <p:spPr>
          <a:xfrm>
            <a:off x="0" y="3467178"/>
            <a:ext cx="12192000" cy="3390822"/>
          </a:xfrm>
          <a:prstGeom prst="rect">
            <a:avLst/>
          </a:prstGeom>
          <a:ln>
            <a:noFill/>
          </a:ln>
        </p:spPr>
      </p:pic>
      <p:sp>
        <p:nvSpPr>
          <p:cNvPr id="152" name="Transylvania County"/>
          <p:cNvSpPr txBox="1">
            <a:spLocks noGrp="1"/>
          </p:cNvSpPr>
          <p:nvPr>
            <p:ph type="ctrTitle"/>
          </p:nvPr>
        </p:nvSpPr>
        <p:spPr>
          <a:xfrm>
            <a:off x="374647" y="2753225"/>
            <a:ext cx="10985502" cy="952501"/>
          </a:xfrm>
          <a:prstGeom prst="rect">
            <a:avLst/>
          </a:prstGeom>
        </p:spPr>
        <p:txBody>
          <a:bodyPr/>
          <a:lstStyle/>
          <a:p>
            <a:pPr algn="r"/>
            <a:r>
              <a:rPr lang="en-US" dirty="0">
                <a:solidFill>
                  <a:srgbClr val="003E38"/>
                </a:solidFill>
                <a:latin typeface="Avenir Next LT Pro Demi" panose="020B0704020202020204" pitchFamily="34" charset="0"/>
              </a:rPr>
              <a:t>Informational &amp; Discussion Items</a:t>
            </a:r>
            <a:endParaRPr dirty="0">
              <a:solidFill>
                <a:srgbClr val="003E38"/>
              </a:solidFill>
              <a:latin typeface="Avenir Next LT Pro Demi" panose="020B0704020202020204" pitchFamily="34" charset="0"/>
            </a:endParaRPr>
          </a:p>
        </p:txBody>
      </p:sp>
      <p:pic>
        <p:nvPicPr>
          <p:cNvPr id="2" name="Picture 1">
            <a:extLst>
              <a:ext uri="{FF2B5EF4-FFF2-40B4-BE49-F238E27FC236}">
                <a16:creationId xmlns:a16="http://schemas.microsoft.com/office/drawing/2014/main" id="{DF25D406-976B-A9F6-0321-5D04CA0E2FDF}"/>
              </a:ext>
            </a:extLst>
          </p:cNvPr>
          <p:cNvPicPr>
            <a:picLocks noChangeAspect="1"/>
          </p:cNvPicPr>
          <p:nvPr/>
        </p:nvPicPr>
        <p:blipFill>
          <a:blip r:embed="rId3"/>
          <a:stretch>
            <a:fillRect/>
          </a:stretch>
        </p:blipFill>
        <p:spPr>
          <a:xfrm>
            <a:off x="374647" y="4383681"/>
            <a:ext cx="3048321" cy="2003672"/>
          </a:xfrm>
          <a:prstGeom prst="rect">
            <a:avLst/>
          </a:prstGeom>
        </p:spPr>
      </p:pic>
    </p:spTree>
    <p:extLst>
      <p:ext uri="{BB962C8B-B14F-4D97-AF65-F5344CB8AC3E}">
        <p14:creationId xmlns:p14="http://schemas.microsoft.com/office/powerpoint/2010/main" val="3704485003"/>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D8F4BC-1F7E-EDD0-2029-CCC90C841013}"/>
              </a:ext>
            </a:extLst>
          </p:cNvPr>
          <p:cNvPicPr>
            <a:picLocks noChangeAspect="1"/>
          </p:cNvPicPr>
          <p:nvPr/>
        </p:nvPicPr>
        <p:blipFill>
          <a:blip r:embed="rId2"/>
          <a:stretch>
            <a:fillRect/>
          </a:stretch>
        </p:blipFill>
        <p:spPr>
          <a:xfrm>
            <a:off x="293964" y="5758493"/>
            <a:ext cx="1427260" cy="938143"/>
          </a:xfrm>
          <a:prstGeom prst="rect">
            <a:avLst/>
          </a:prstGeom>
        </p:spPr>
      </p:pic>
      <p:sp>
        <p:nvSpPr>
          <p:cNvPr id="4" name="TextBox 3">
            <a:extLst>
              <a:ext uri="{FF2B5EF4-FFF2-40B4-BE49-F238E27FC236}">
                <a16:creationId xmlns:a16="http://schemas.microsoft.com/office/drawing/2014/main" id="{B442913A-BACB-FC4D-FB6B-E57FE3DA041E}"/>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Subdivisions &amp; Exemptions Update</a:t>
            </a:r>
          </a:p>
        </p:txBody>
      </p:sp>
      <p:sp>
        <p:nvSpPr>
          <p:cNvPr id="5" name="TextBox 4">
            <a:extLst>
              <a:ext uri="{FF2B5EF4-FFF2-40B4-BE49-F238E27FC236}">
                <a16:creationId xmlns:a16="http://schemas.microsoft.com/office/drawing/2014/main" id="{C7F12A75-A3E4-0623-3B1E-147541BF86A6}"/>
              </a:ext>
            </a:extLst>
          </p:cNvPr>
          <p:cNvSpPr txBox="1"/>
          <p:nvPr/>
        </p:nvSpPr>
        <p:spPr>
          <a:xfrm>
            <a:off x="1506838" y="428319"/>
            <a:ext cx="9925344" cy="830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219169" hangingPunct="0"/>
            <a:r>
              <a:rPr lang="en-US" sz="2400" b="1" kern="0" dirty="0">
                <a:solidFill>
                  <a:srgbClr val="5E5E5E"/>
                </a:solidFill>
                <a:latin typeface="Avenir Next LT Pro" panose="020B0504020202020204" pitchFamily="34" charset="0"/>
                <a:sym typeface="Helvetica Neue"/>
              </a:rPr>
              <a:t>A. Subdivision Approval &amp; Update</a:t>
            </a:r>
          </a:p>
          <a:p>
            <a:pPr defTabSz="1219169" hangingPunct="0"/>
            <a:r>
              <a:rPr lang="en-US" sz="2400" kern="0" dirty="0">
                <a:solidFill>
                  <a:srgbClr val="5E5E5E"/>
                </a:solidFill>
                <a:latin typeface="Avenir Next LT Pro" panose="020B0504020202020204" pitchFamily="34" charset="0"/>
                <a:sym typeface="Helvetica Neue"/>
              </a:rPr>
              <a:t>	</a:t>
            </a:r>
          </a:p>
        </p:txBody>
      </p:sp>
      <p:pic>
        <p:nvPicPr>
          <p:cNvPr id="7" name="Picture 6">
            <a:extLst>
              <a:ext uri="{FF2B5EF4-FFF2-40B4-BE49-F238E27FC236}">
                <a16:creationId xmlns:a16="http://schemas.microsoft.com/office/drawing/2014/main" id="{58EC5C6B-1000-178F-D0BE-78AA821AEA4D}"/>
              </a:ext>
            </a:extLst>
          </p:cNvPr>
          <p:cNvPicPr>
            <a:picLocks noChangeAspect="1"/>
          </p:cNvPicPr>
          <p:nvPr/>
        </p:nvPicPr>
        <p:blipFill>
          <a:blip r:embed="rId3"/>
          <a:stretch>
            <a:fillRect/>
          </a:stretch>
        </p:blipFill>
        <p:spPr>
          <a:xfrm>
            <a:off x="1721224" y="1071011"/>
            <a:ext cx="7098685" cy="4900650"/>
          </a:xfrm>
          <a:prstGeom prst="rect">
            <a:avLst/>
          </a:prstGeom>
        </p:spPr>
      </p:pic>
    </p:spTree>
    <p:extLst>
      <p:ext uri="{BB962C8B-B14F-4D97-AF65-F5344CB8AC3E}">
        <p14:creationId xmlns:p14="http://schemas.microsoft.com/office/powerpoint/2010/main" val="7544430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D8F4BC-1F7E-EDD0-2029-CCC90C841013}"/>
              </a:ext>
            </a:extLst>
          </p:cNvPr>
          <p:cNvPicPr>
            <a:picLocks noChangeAspect="1"/>
          </p:cNvPicPr>
          <p:nvPr/>
        </p:nvPicPr>
        <p:blipFill>
          <a:blip r:embed="rId2"/>
          <a:stretch>
            <a:fillRect/>
          </a:stretch>
        </p:blipFill>
        <p:spPr>
          <a:xfrm>
            <a:off x="293964" y="5758493"/>
            <a:ext cx="1427260" cy="938143"/>
          </a:xfrm>
          <a:prstGeom prst="rect">
            <a:avLst/>
          </a:prstGeom>
        </p:spPr>
      </p:pic>
      <p:sp>
        <p:nvSpPr>
          <p:cNvPr id="4" name="TextBox 3">
            <a:extLst>
              <a:ext uri="{FF2B5EF4-FFF2-40B4-BE49-F238E27FC236}">
                <a16:creationId xmlns:a16="http://schemas.microsoft.com/office/drawing/2014/main" id="{B442913A-BACB-FC4D-FB6B-E57FE3DA041E}"/>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Transportation Update</a:t>
            </a:r>
          </a:p>
        </p:txBody>
      </p:sp>
      <p:sp>
        <p:nvSpPr>
          <p:cNvPr id="5" name="TextBox 4">
            <a:extLst>
              <a:ext uri="{FF2B5EF4-FFF2-40B4-BE49-F238E27FC236}">
                <a16:creationId xmlns:a16="http://schemas.microsoft.com/office/drawing/2014/main" id="{C7F12A75-A3E4-0623-3B1E-147541BF86A6}"/>
              </a:ext>
            </a:extLst>
          </p:cNvPr>
          <p:cNvSpPr txBox="1"/>
          <p:nvPr/>
        </p:nvSpPr>
        <p:spPr>
          <a:xfrm>
            <a:off x="1721224" y="161364"/>
            <a:ext cx="9925344" cy="1200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219169" hangingPunct="0"/>
            <a:r>
              <a:rPr lang="en-US" sz="2400" b="1" kern="0" dirty="0">
                <a:solidFill>
                  <a:srgbClr val="5E5E5E"/>
                </a:solidFill>
                <a:latin typeface="Avenir Next LT Pro" panose="020B0504020202020204" pitchFamily="34" charset="0"/>
                <a:sym typeface="Helvetica Neue"/>
              </a:rPr>
              <a:t>B. Transportation Update</a:t>
            </a:r>
          </a:p>
          <a:p>
            <a:pPr defTabSz="1219169" hangingPunct="0"/>
            <a:r>
              <a:rPr lang="en-US" sz="2400" kern="0" dirty="0">
                <a:solidFill>
                  <a:srgbClr val="5E5E5E"/>
                </a:solidFill>
                <a:latin typeface="Avenir Next LT Pro" panose="020B0504020202020204" pitchFamily="34" charset="0"/>
                <a:sym typeface="Helvetica Neue"/>
              </a:rPr>
              <a:t>	</a:t>
            </a:r>
          </a:p>
          <a:p>
            <a:pPr defTabSz="1219169" hangingPunct="0"/>
            <a:endParaRPr lang="en-US" sz="2400" kern="0" dirty="0">
              <a:solidFill>
                <a:srgbClr val="5E5E5E"/>
              </a:solidFill>
              <a:latin typeface="Avenir Next LT Pro" panose="020B0504020202020204" pitchFamily="34" charset="0"/>
              <a:sym typeface="Helvetica Neue"/>
            </a:endParaRPr>
          </a:p>
        </p:txBody>
      </p:sp>
      <p:graphicFrame>
        <p:nvGraphicFramePr>
          <p:cNvPr id="7" name="Object 6">
            <a:extLst>
              <a:ext uri="{FF2B5EF4-FFF2-40B4-BE49-F238E27FC236}">
                <a16:creationId xmlns:a16="http://schemas.microsoft.com/office/drawing/2014/main" id="{7E697EB3-B07A-EB8F-EEAA-7F18FF66B524}"/>
              </a:ext>
            </a:extLst>
          </p:cNvPr>
          <p:cNvGraphicFramePr>
            <a:graphicFrameLocks noChangeAspect="1"/>
          </p:cNvGraphicFramePr>
          <p:nvPr>
            <p:extLst>
              <p:ext uri="{D42A27DB-BD31-4B8C-83A1-F6EECF244321}">
                <p14:modId xmlns:p14="http://schemas.microsoft.com/office/powerpoint/2010/main" val="139640531"/>
              </p:ext>
            </p:extLst>
          </p:nvPr>
        </p:nvGraphicFramePr>
        <p:xfrm>
          <a:off x="9117784" y="451227"/>
          <a:ext cx="2852468" cy="5703265"/>
        </p:xfrm>
        <a:graphic>
          <a:graphicData uri="http://schemas.openxmlformats.org/presentationml/2006/ole">
            <mc:AlternateContent xmlns:mc="http://schemas.openxmlformats.org/markup-compatibility/2006">
              <mc:Choice xmlns:v="urn:schemas-microsoft-com:vml" Requires="v">
                <p:oleObj name="Acrobat Document" r:id="rId3" imgW="24688800" imgH="49377600" progId="Acrobat.Document.DC">
                  <p:embed/>
                </p:oleObj>
              </mc:Choice>
              <mc:Fallback>
                <p:oleObj name="Acrobat Document" r:id="rId3" imgW="24688800" imgH="49377600" progId="Acrobat.Document.DC">
                  <p:embed/>
                  <p:pic>
                    <p:nvPicPr>
                      <p:cNvPr id="3" name="Object 2">
                        <a:extLst>
                          <a:ext uri="{FF2B5EF4-FFF2-40B4-BE49-F238E27FC236}">
                            <a16:creationId xmlns:a16="http://schemas.microsoft.com/office/drawing/2014/main" id="{6BC15DD8-46E9-72E4-AFD4-27F2C2317BBC}"/>
                          </a:ext>
                        </a:extLst>
                      </p:cNvPr>
                      <p:cNvPicPr/>
                      <p:nvPr/>
                    </p:nvPicPr>
                    <p:blipFill>
                      <a:blip r:embed="rId4"/>
                      <a:stretch>
                        <a:fillRect/>
                      </a:stretch>
                    </p:blipFill>
                    <p:spPr>
                      <a:xfrm>
                        <a:off x="9117784" y="451227"/>
                        <a:ext cx="2852468" cy="5703265"/>
                      </a:xfrm>
                      <a:prstGeom prst="rect">
                        <a:avLst/>
                      </a:prstGeom>
                      <a:ln w="28575">
                        <a:solidFill>
                          <a:schemeClr val="accent6"/>
                        </a:solidFill>
                      </a:ln>
                    </p:spPr>
                  </p:pic>
                </p:oleObj>
              </mc:Fallback>
            </mc:AlternateContent>
          </a:graphicData>
        </a:graphic>
      </p:graphicFrame>
      <p:pic>
        <p:nvPicPr>
          <p:cNvPr id="11" name="Picture 10" descr="A graph of a bus&#10;&#10;Description automatically generated">
            <a:extLst>
              <a:ext uri="{FF2B5EF4-FFF2-40B4-BE49-F238E27FC236}">
                <a16:creationId xmlns:a16="http://schemas.microsoft.com/office/drawing/2014/main" id="{248B2CCA-2CAA-293C-0073-89DB352881E0}"/>
              </a:ext>
            </a:extLst>
          </p:cNvPr>
          <p:cNvPicPr>
            <a:picLocks noChangeAspect="1"/>
          </p:cNvPicPr>
          <p:nvPr/>
        </p:nvPicPr>
        <p:blipFill>
          <a:blip r:embed="rId5">
            <a:extLst>
              <a:ext uri="{28A0092B-C50C-407E-A947-70E740481C1C}">
                <a14:useLocalDpi xmlns:a14="http://schemas.microsoft.com/office/drawing/2010/main" val="0"/>
              </a:ext>
            </a:extLst>
          </a:blip>
          <a:srcRect l="21812" t="12925" r="21556" b="13197"/>
          <a:stretch/>
        </p:blipFill>
        <p:spPr>
          <a:xfrm>
            <a:off x="293964" y="611526"/>
            <a:ext cx="4412368" cy="32377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descr="A graph of a bus&#10;&#10;Description automatically generated with medium confidence">
            <a:extLst>
              <a:ext uri="{FF2B5EF4-FFF2-40B4-BE49-F238E27FC236}">
                <a16:creationId xmlns:a16="http://schemas.microsoft.com/office/drawing/2014/main" id="{AD63A9E0-6620-3E7A-3C57-3A51399A4666}"/>
              </a:ext>
            </a:extLst>
          </p:cNvPr>
          <p:cNvPicPr>
            <a:picLocks noChangeAspect="1"/>
          </p:cNvPicPr>
          <p:nvPr/>
        </p:nvPicPr>
        <p:blipFill>
          <a:blip r:embed="rId6">
            <a:extLst>
              <a:ext uri="{28A0092B-C50C-407E-A947-70E740481C1C}">
                <a14:useLocalDpi xmlns:a14="http://schemas.microsoft.com/office/drawing/2010/main" val="0"/>
              </a:ext>
            </a:extLst>
          </a:blip>
          <a:srcRect l="27015" t="16837" r="26759" b="17007"/>
          <a:stretch/>
        </p:blipFill>
        <p:spPr>
          <a:xfrm>
            <a:off x="4907601" y="2453950"/>
            <a:ext cx="4021924" cy="3237723"/>
          </a:xfrm>
          <a:prstGeom prst="rect">
            <a:avLst/>
          </a:prstGeom>
          <a:ln w="38100" cap="sq">
            <a:solidFill>
              <a:schemeClr val="accent6">
                <a:lumMod val="60000"/>
                <a:lumOff val="40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592155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92419-26C2-0CA0-53A9-2579CD7C71A8}"/>
              </a:ext>
            </a:extLst>
          </p:cNvPr>
          <p:cNvPicPr>
            <a:picLocks noChangeAspect="1"/>
          </p:cNvPicPr>
          <p:nvPr/>
        </p:nvPicPr>
        <p:blipFill>
          <a:blip r:embed="rId2"/>
          <a:stretch>
            <a:fillRect/>
          </a:stretch>
        </p:blipFill>
        <p:spPr>
          <a:xfrm>
            <a:off x="0" y="3467178"/>
            <a:ext cx="12192000" cy="3390822"/>
          </a:xfrm>
          <a:prstGeom prst="rect">
            <a:avLst/>
          </a:prstGeom>
          <a:ln>
            <a:noFill/>
          </a:ln>
        </p:spPr>
      </p:pic>
      <p:sp>
        <p:nvSpPr>
          <p:cNvPr id="152" name="Transylvania County"/>
          <p:cNvSpPr txBox="1">
            <a:spLocks noGrp="1"/>
          </p:cNvSpPr>
          <p:nvPr>
            <p:ph type="ctrTitle"/>
          </p:nvPr>
        </p:nvSpPr>
        <p:spPr>
          <a:xfrm>
            <a:off x="374647" y="2753225"/>
            <a:ext cx="10985502" cy="952501"/>
          </a:xfrm>
          <a:prstGeom prst="rect">
            <a:avLst/>
          </a:prstGeom>
        </p:spPr>
        <p:txBody>
          <a:bodyPr>
            <a:normAutofit/>
          </a:bodyPr>
          <a:lstStyle/>
          <a:p>
            <a:pPr algn="r"/>
            <a:r>
              <a:rPr lang="en-US" sz="4000" dirty="0">
                <a:solidFill>
                  <a:srgbClr val="003E38"/>
                </a:solidFill>
                <a:latin typeface="Avenir Next LT Pro Demi" panose="020B0704020202020204" pitchFamily="34" charset="0"/>
              </a:rPr>
              <a:t>C. Housing Study Update</a:t>
            </a:r>
            <a:endParaRPr sz="4000" dirty="0">
              <a:solidFill>
                <a:srgbClr val="003E38"/>
              </a:solidFill>
              <a:latin typeface="Avenir Next LT Pro Demi" panose="020B0704020202020204" pitchFamily="34" charset="0"/>
            </a:endParaRPr>
          </a:p>
        </p:txBody>
      </p:sp>
      <p:pic>
        <p:nvPicPr>
          <p:cNvPr id="2" name="Picture 1">
            <a:extLst>
              <a:ext uri="{FF2B5EF4-FFF2-40B4-BE49-F238E27FC236}">
                <a16:creationId xmlns:a16="http://schemas.microsoft.com/office/drawing/2014/main" id="{DF25D406-976B-A9F6-0321-5D04CA0E2FDF}"/>
              </a:ext>
            </a:extLst>
          </p:cNvPr>
          <p:cNvPicPr>
            <a:picLocks noChangeAspect="1"/>
          </p:cNvPicPr>
          <p:nvPr/>
        </p:nvPicPr>
        <p:blipFill>
          <a:blip r:embed="rId3"/>
          <a:stretch>
            <a:fillRect/>
          </a:stretch>
        </p:blipFill>
        <p:spPr>
          <a:xfrm>
            <a:off x="374647" y="4383681"/>
            <a:ext cx="3048321" cy="2003672"/>
          </a:xfrm>
          <a:prstGeom prst="rect">
            <a:avLst/>
          </a:prstGeom>
        </p:spPr>
      </p:pic>
    </p:spTree>
    <p:extLst>
      <p:ext uri="{BB962C8B-B14F-4D97-AF65-F5344CB8AC3E}">
        <p14:creationId xmlns:p14="http://schemas.microsoft.com/office/powerpoint/2010/main" val="3821170063"/>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D8F4BC-1F7E-EDD0-2029-CCC90C841013}"/>
              </a:ext>
            </a:extLst>
          </p:cNvPr>
          <p:cNvPicPr>
            <a:picLocks noChangeAspect="1"/>
          </p:cNvPicPr>
          <p:nvPr/>
        </p:nvPicPr>
        <p:blipFill>
          <a:blip r:embed="rId2"/>
          <a:stretch>
            <a:fillRect/>
          </a:stretch>
        </p:blipFill>
        <p:spPr>
          <a:xfrm>
            <a:off x="293964" y="5758493"/>
            <a:ext cx="1427260" cy="938143"/>
          </a:xfrm>
          <a:prstGeom prst="rect">
            <a:avLst/>
          </a:prstGeom>
        </p:spPr>
      </p:pic>
      <p:sp>
        <p:nvSpPr>
          <p:cNvPr id="4" name="TextBox 3">
            <a:extLst>
              <a:ext uri="{FF2B5EF4-FFF2-40B4-BE49-F238E27FC236}">
                <a16:creationId xmlns:a16="http://schemas.microsoft.com/office/drawing/2014/main" id="{B442913A-BACB-FC4D-FB6B-E57FE3DA041E}"/>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Housing Study Update</a:t>
            </a:r>
          </a:p>
        </p:txBody>
      </p:sp>
      <p:pic>
        <p:nvPicPr>
          <p:cNvPr id="7" name="Picture 6" descr="A map of a county&#10;&#10;Description automatically generated">
            <a:extLst>
              <a:ext uri="{FF2B5EF4-FFF2-40B4-BE49-F238E27FC236}">
                <a16:creationId xmlns:a16="http://schemas.microsoft.com/office/drawing/2014/main" id="{FC225BB2-1C22-FDFA-D237-968A44E143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3553" y="161365"/>
            <a:ext cx="7928885" cy="5937161"/>
          </a:xfrm>
          <a:prstGeom prst="rect">
            <a:avLst/>
          </a:prstGeom>
        </p:spPr>
      </p:pic>
    </p:spTree>
    <p:extLst>
      <p:ext uri="{BB962C8B-B14F-4D97-AF65-F5344CB8AC3E}">
        <p14:creationId xmlns:p14="http://schemas.microsoft.com/office/powerpoint/2010/main" val="7246980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92419-26C2-0CA0-53A9-2579CD7C71A8}"/>
              </a:ext>
            </a:extLst>
          </p:cNvPr>
          <p:cNvPicPr>
            <a:picLocks noChangeAspect="1"/>
          </p:cNvPicPr>
          <p:nvPr/>
        </p:nvPicPr>
        <p:blipFill>
          <a:blip r:embed="rId2"/>
          <a:stretch>
            <a:fillRect/>
          </a:stretch>
        </p:blipFill>
        <p:spPr>
          <a:xfrm>
            <a:off x="0" y="3467178"/>
            <a:ext cx="12192000" cy="3390822"/>
          </a:xfrm>
          <a:prstGeom prst="rect">
            <a:avLst/>
          </a:prstGeom>
          <a:ln>
            <a:noFill/>
          </a:ln>
        </p:spPr>
      </p:pic>
      <p:sp>
        <p:nvSpPr>
          <p:cNvPr id="152" name="Transylvania County"/>
          <p:cNvSpPr txBox="1">
            <a:spLocks noGrp="1"/>
          </p:cNvSpPr>
          <p:nvPr>
            <p:ph type="ctrTitle"/>
          </p:nvPr>
        </p:nvSpPr>
        <p:spPr>
          <a:xfrm>
            <a:off x="736154" y="2657532"/>
            <a:ext cx="10985502" cy="952501"/>
          </a:xfrm>
          <a:prstGeom prst="rect">
            <a:avLst/>
          </a:prstGeom>
        </p:spPr>
        <p:txBody>
          <a:bodyPr>
            <a:normAutofit/>
          </a:bodyPr>
          <a:lstStyle/>
          <a:p>
            <a:pPr algn="r"/>
            <a:r>
              <a:rPr lang="en-US" sz="2800" dirty="0">
                <a:solidFill>
                  <a:srgbClr val="003E38"/>
                </a:solidFill>
                <a:latin typeface="Avenir Next LT Pro Demi" panose="020B0704020202020204" pitchFamily="34" charset="0"/>
              </a:rPr>
              <a:t>D. Community Appearance Initiative Update</a:t>
            </a:r>
            <a:endParaRPr sz="2800" dirty="0">
              <a:solidFill>
                <a:srgbClr val="003E38"/>
              </a:solidFill>
              <a:latin typeface="Avenir Next LT Pro Demi" panose="020B0704020202020204" pitchFamily="34" charset="0"/>
            </a:endParaRPr>
          </a:p>
        </p:txBody>
      </p:sp>
      <p:pic>
        <p:nvPicPr>
          <p:cNvPr id="2" name="Picture 1">
            <a:extLst>
              <a:ext uri="{FF2B5EF4-FFF2-40B4-BE49-F238E27FC236}">
                <a16:creationId xmlns:a16="http://schemas.microsoft.com/office/drawing/2014/main" id="{DF25D406-976B-A9F6-0321-5D04CA0E2FDF}"/>
              </a:ext>
            </a:extLst>
          </p:cNvPr>
          <p:cNvPicPr>
            <a:picLocks noChangeAspect="1"/>
          </p:cNvPicPr>
          <p:nvPr/>
        </p:nvPicPr>
        <p:blipFill>
          <a:blip r:embed="rId3"/>
          <a:stretch>
            <a:fillRect/>
          </a:stretch>
        </p:blipFill>
        <p:spPr>
          <a:xfrm>
            <a:off x="374647" y="4383681"/>
            <a:ext cx="3048321" cy="2003672"/>
          </a:xfrm>
          <a:prstGeom prst="rect">
            <a:avLst/>
          </a:prstGeom>
        </p:spPr>
      </p:pic>
    </p:spTree>
    <p:extLst>
      <p:ext uri="{BB962C8B-B14F-4D97-AF65-F5344CB8AC3E}">
        <p14:creationId xmlns:p14="http://schemas.microsoft.com/office/powerpoint/2010/main" val="1078744563"/>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D8F4BC-1F7E-EDD0-2029-CCC90C841013}"/>
              </a:ext>
            </a:extLst>
          </p:cNvPr>
          <p:cNvPicPr>
            <a:picLocks noChangeAspect="1"/>
          </p:cNvPicPr>
          <p:nvPr/>
        </p:nvPicPr>
        <p:blipFill>
          <a:blip r:embed="rId2"/>
          <a:stretch>
            <a:fillRect/>
          </a:stretch>
        </p:blipFill>
        <p:spPr>
          <a:xfrm>
            <a:off x="293964" y="5758493"/>
            <a:ext cx="1427260" cy="938143"/>
          </a:xfrm>
          <a:prstGeom prst="rect">
            <a:avLst/>
          </a:prstGeom>
        </p:spPr>
      </p:pic>
      <p:sp>
        <p:nvSpPr>
          <p:cNvPr id="4" name="TextBox 3">
            <a:extLst>
              <a:ext uri="{FF2B5EF4-FFF2-40B4-BE49-F238E27FC236}">
                <a16:creationId xmlns:a16="http://schemas.microsoft.com/office/drawing/2014/main" id="{B442913A-BACB-FC4D-FB6B-E57FE3DA041E}"/>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CAI Update</a:t>
            </a:r>
          </a:p>
        </p:txBody>
      </p:sp>
    </p:spTree>
    <p:extLst>
      <p:ext uri="{BB962C8B-B14F-4D97-AF65-F5344CB8AC3E}">
        <p14:creationId xmlns:p14="http://schemas.microsoft.com/office/powerpoint/2010/main" val="35808915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C39869-5FD4-E705-2224-CF9E8BF2E4C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40AE474-831F-0883-E4F8-59F6286E7C76}"/>
              </a:ext>
            </a:extLst>
          </p:cNvPr>
          <p:cNvPicPr>
            <a:picLocks noChangeAspect="1"/>
          </p:cNvPicPr>
          <p:nvPr/>
        </p:nvPicPr>
        <p:blipFill>
          <a:blip r:embed="rId2"/>
          <a:stretch>
            <a:fillRect/>
          </a:stretch>
        </p:blipFill>
        <p:spPr>
          <a:xfrm>
            <a:off x="293964" y="5758493"/>
            <a:ext cx="1427260" cy="938143"/>
          </a:xfrm>
          <a:prstGeom prst="rect">
            <a:avLst/>
          </a:prstGeom>
        </p:spPr>
      </p:pic>
      <p:sp>
        <p:nvSpPr>
          <p:cNvPr id="4" name="TextBox 3">
            <a:extLst>
              <a:ext uri="{FF2B5EF4-FFF2-40B4-BE49-F238E27FC236}">
                <a16:creationId xmlns:a16="http://schemas.microsoft.com/office/drawing/2014/main" id="{664A6AB0-E63B-6BE2-E31F-4AECDFA96876}"/>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CAI Update</a:t>
            </a:r>
          </a:p>
        </p:txBody>
      </p:sp>
      <p:sp>
        <p:nvSpPr>
          <p:cNvPr id="2" name="TextBox 1">
            <a:extLst>
              <a:ext uri="{FF2B5EF4-FFF2-40B4-BE49-F238E27FC236}">
                <a16:creationId xmlns:a16="http://schemas.microsoft.com/office/drawing/2014/main" id="{56F9766F-642A-09CD-36B6-9FAB9B17CB8B}"/>
              </a:ext>
            </a:extLst>
          </p:cNvPr>
          <p:cNvSpPr txBox="1"/>
          <p:nvPr/>
        </p:nvSpPr>
        <p:spPr>
          <a:xfrm>
            <a:off x="979019" y="434370"/>
            <a:ext cx="10051676" cy="1569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219169" hangingPunct="0"/>
            <a:r>
              <a:rPr lang="en-US" sz="2400" b="1" kern="0" dirty="0">
                <a:solidFill>
                  <a:srgbClr val="5E5E5E"/>
                </a:solidFill>
                <a:latin typeface="Avenir Next LT Pro" panose="020B0504020202020204" pitchFamily="34" charset="0"/>
                <a:sym typeface="Helvetica Neue"/>
              </a:rPr>
              <a:t>CAI BUDGET</a:t>
            </a:r>
          </a:p>
          <a:p>
            <a:pPr defTabSz="1219169" hangingPunct="0"/>
            <a:endParaRPr lang="en-US" sz="2400" kern="0" dirty="0">
              <a:solidFill>
                <a:srgbClr val="5E5E5E"/>
              </a:solidFill>
              <a:latin typeface="Avenir Next LT Pro" panose="020B0504020202020204" pitchFamily="34" charset="0"/>
              <a:sym typeface="Helvetica Neue"/>
            </a:endParaRPr>
          </a:p>
          <a:p>
            <a:pPr defTabSz="1219169" hangingPunct="0"/>
            <a:r>
              <a:rPr lang="en-US" sz="2400" kern="0" dirty="0">
                <a:solidFill>
                  <a:srgbClr val="5E5E5E"/>
                </a:solidFill>
                <a:latin typeface="Avenir Next LT Pro" panose="020B0504020202020204" pitchFamily="34" charset="0"/>
                <a:sym typeface="Helvetica Neue"/>
              </a:rPr>
              <a:t>	</a:t>
            </a:r>
          </a:p>
          <a:p>
            <a:pPr defTabSz="1219169" hangingPunct="0"/>
            <a:endParaRPr lang="en-US" sz="2400" kern="0" dirty="0">
              <a:solidFill>
                <a:srgbClr val="5E5E5E"/>
              </a:solidFill>
              <a:latin typeface="Avenir Next LT Pro" panose="020B0504020202020204" pitchFamily="34" charset="0"/>
              <a:sym typeface="Helvetica Neue"/>
            </a:endParaRPr>
          </a:p>
        </p:txBody>
      </p:sp>
      <p:sp>
        <p:nvSpPr>
          <p:cNvPr id="5" name="TextBox 4">
            <a:extLst>
              <a:ext uri="{FF2B5EF4-FFF2-40B4-BE49-F238E27FC236}">
                <a16:creationId xmlns:a16="http://schemas.microsoft.com/office/drawing/2014/main" id="{74F46A92-A3BD-FD22-87BB-AB6676580857}"/>
              </a:ext>
            </a:extLst>
          </p:cNvPr>
          <p:cNvSpPr txBox="1"/>
          <p:nvPr/>
        </p:nvSpPr>
        <p:spPr>
          <a:xfrm>
            <a:off x="1555820" y="767266"/>
            <a:ext cx="10174055" cy="49039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5E5E5E"/>
                </a:solidFill>
                <a:effectLst/>
                <a:uFillTx/>
                <a:latin typeface="+mn-lt"/>
                <a:ea typeface="+mn-ea"/>
                <a:cs typeface="+mn-cs"/>
                <a:sym typeface="Helvetica Neue"/>
              </a:rPr>
              <a:t>Approved Expenditures:</a:t>
            </a:r>
            <a:endParaRPr lang="en-US" sz="2400" dirty="0">
              <a:solidFill>
                <a:srgbClr val="5E5E5E"/>
              </a:solidFill>
              <a:sym typeface="Helvetica Neue"/>
            </a:endParaRPr>
          </a:p>
          <a:p>
            <a:pPr marL="0" marR="0" indent="0"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5E5E5E"/>
                </a:solidFill>
                <a:effectLst/>
                <a:uFillTx/>
                <a:latin typeface="+mn-lt"/>
                <a:ea typeface="+mn-ea"/>
                <a:cs typeface="+mn-cs"/>
                <a:sym typeface="Helvetica Neue"/>
              </a:rPr>
              <a:t>CAI# 23-01	December 2023	FY23/24	$1,000</a:t>
            </a:r>
          </a:p>
          <a:p>
            <a:pPr marL="0" marR="0" indent="0" defTabSz="2438338" rtl="0" fontAlgn="auto" latinLnBrk="0" hangingPunct="0">
              <a:lnSpc>
                <a:spcPct val="100000"/>
              </a:lnSpc>
              <a:spcBef>
                <a:spcPts val="0"/>
              </a:spcBef>
              <a:spcAft>
                <a:spcPts val="0"/>
              </a:spcAft>
              <a:buClrTx/>
              <a:buSzTx/>
              <a:buFontTx/>
              <a:buNone/>
              <a:tabLst/>
            </a:pPr>
            <a:r>
              <a:rPr lang="en-US" sz="2400" dirty="0">
                <a:solidFill>
                  <a:srgbClr val="5E5E5E"/>
                </a:solidFill>
                <a:sym typeface="Helvetica Neue"/>
              </a:rPr>
              <a:t>CAI# 24-03	July 2024	FY24/25	$5,250</a:t>
            </a:r>
          </a:p>
          <a:p>
            <a:pPr marL="0" marR="0" indent="0"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5E5E5E"/>
                </a:solidFill>
                <a:effectLst/>
                <a:uFillTx/>
                <a:latin typeface="+mn-lt"/>
                <a:ea typeface="+mn-ea"/>
                <a:cs typeface="+mn-cs"/>
                <a:sym typeface="Helvetica Neue"/>
              </a:rPr>
              <a:t>CAI# 24-04	July 2024	FY24/25	$6,700</a:t>
            </a:r>
          </a:p>
          <a:p>
            <a:pPr marL="0" marR="0" indent="0" defTabSz="2438338"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5E5E5E"/>
              </a:solidFill>
              <a:effectLst/>
              <a:uFillTx/>
              <a:latin typeface="+mn-lt"/>
              <a:ea typeface="+mn-ea"/>
              <a:cs typeface="+mn-cs"/>
              <a:sym typeface="Helvetica Neue"/>
            </a:endParaRPr>
          </a:p>
          <a:p>
            <a:pPr marL="0" marR="0" indent="0" defTabSz="2438338" rtl="0" fontAlgn="auto" latinLnBrk="0" hangingPunct="0">
              <a:lnSpc>
                <a:spcPct val="100000"/>
              </a:lnSpc>
              <a:spcBef>
                <a:spcPts val="0"/>
              </a:spcBef>
              <a:spcAft>
                <a:spcPts val="0"/>
              </a:spcAft>
              <a:buClrTx/>
              <a:buSzTx/>
              <a:buFontTx/>
              <a:buNone/>
              <a:tabLst/>
            </a:pPr>
            <a:r>
              <a:rPr lang="en-US" sz="2400" dirty="0">
                <a:solidFill>
                  <a:srgbClr val="5E5E5E"/>
                </a:solidFill>
                <a:sym typeface="Helvetica Neue"/>
              </a:rPr>
              <a:t>Actual Expenditures:</a:t>
            </a:r>
          </a:p>
          <a:p>
            <a:pPr marL="0" marR="0" indent="0"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5E5E5E"/>
                </a:solidFill>
                <a:effectLst/>
                <a:uFillTx/>
                <a:latin typeface="+mn-lt"/>
                <a:ea typeface="+mn-ea"/>
                <a:cs typeface="+mn-cs"/>
                <a:sym typeface="Helvetica Neue"/>
              </a:rPr>
              <a:t>CAI# 24-03	July 2024	FY24/25	$2,445.90</a:t>
            </a:r>
          </a:p>
          <a:p>
            <a:pPr marL="0" marR="0" indent="0"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5E5E5E"/>
                </a:solidFill>
                <a:effectLst/>
                <a:uFillTx/>
                <a:latin typeface="+mn-lt"/>
                <a:ea typeface="+mn-ea"/>
                <a:cs typeface="+mn-cs"/>
                <a:sym typeface="Helvetica Neue"/>
              </a:rPr>
              <a:t>	</a:t>
            </a:r>
          </a:p>
          <a:p>
            <a:pPr marL="0" marR="0" indent="0" defTabSz="2438338" rtl="0" fontAlgn="auto" latinLnBrk="0" hangingPunct="0">
              <a:lnSpc>
                <a:spcPct val="100000"/>
              </a:lnSpc>
              <a:spcBef>
                <a:spcPts val="0"/>
              </a:spcBef>
              <a:spcAft>
                <a:spcPts val="0"/>
              </a:spcAft>
              <a:buClrTx/>
              <a:buSzTx/>
              <a:buFontTx/>
              <a:buNone/>
              <a:tabLst/>
            </a:pPr>
            <a:r>
              <a:rPr lang="en-US" sz="2400" dirty="0">
                <a:solidFill>
                  <a:srgbClr val="5E5E5E"/>
                </a:solidFill>
                <a:sym typeface="Helvetica Neue"/>
              </a:rPr>
              <a:t>FY 24/25 Available:</a:t>
            </a:r>
          </a:p>
          <a:p>
            <a:pPr marL="0" marR="0" indent="0"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5E5E5E"/>
                </a:solidFill>
                <a:effectLst/>
                <a:uFillTx/>
                <a:latin typeface="+mn-lt"/>
                <a:ea typeface="+mn-ea"/>
                <a:cs typeface="+mn-cs"/>
                <a:sym typeface="Helvetica Neue"/>
              </a:rPr>
              <a:t>Budgeted		$20,000.00	</a:t>
            </a:r>
          </a:p>
          <a:p>
            <a:pPr marL="0" marR="0" indent="0" defTabSz="2438338" rtl="0" fontAlgn="auto" latinLnBrk="0" hangingPunct="0">
              <a:lnSpc>
                <a:spcPct val="100000"/>
              </a:lnSpc>
              <a:spcBef>
                <a:spcPts val="0"/>
              </a:spcBef>
              <a:spcAft>
                <a:spcPts val="0"/>
              </a:spcAft>
              <a:buClrTx/>
              <a:buSzTx/>
              <a:buFontTx/>
              <a:buNone/>
              <a:tabLst/>
            </a:pPr>
            <a:r>
              <a:rPr lang="en-US" sz="2400" dirty="0">
                <a:solidFill>
                  <a:srgbClr val="5E5E5E"/>
                </a:solidFill>
                <a:sym typeface="Helvetica Neue"/>
              </a:rPr>
              <a:t>Approved		$11,950.00</a:t>
            </a:r>
          </a:p>
          <a:p>
            <a:pPr marL="0" marR="0" indent="0"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5E5E5E"/>
                </a:solidFill>
                <a:effectLst/>
                <a:uFillTx/>
                <a:latin typeface="+mn-lt"/>
                <a:ea typeface="+mn-ea"/>
                <a:cs typeface="+mn-cs"/>
                <a:sym typeface="Helvetica Neue"/>
              </a:rPr>
              <a:t>Expended</a:t>
            </a:r>
            <a:r>
              <a:rPr lang="en-US" sz="2400" dirty="0">
                <a:solidFill>
                  <a:srgbClr val="5E5E5E"/>
                </a:solidFill>
                <a:sym typeface="Helvetica Neue"/>
              </a:rPr>
              <a:t> + Pending</a:t>
            </a:r>
            <a:r>
              <a:rPr kumimoji="0" lang="en-US" sz="2400" b="0" i="0" u="none" strike="noStrike" cap="none" spc="0" normalizeH="0" baseline="0" dirty="0">
                <a:ln>
                  <a:noFill/>
                </a:ln>
                <a:solidFill>
                  <a:srgbClr val="5E5E5E"/>
                </a:solidFill>
                <a:effectLst/>
                <a:uFillTx/>
                <a:latin typeface="+mn-lt"/>
                <a:ea typeface="+mn-ea"/>
                <a:cs typeface="+mn-cs"/>
                <a:sym typeface="Helvetica Neue"/>
              </a:rPr>
              <a:t>	$9,145.90</a:t>
            </a:r>
          </a:p>
          <a:p>
            <a:pPr marL="0" marR="0" indent="0" defTabSz="2438338" rtl="0" fontAlgn="auto" latinLnBrk="0" hangingPunct="0">
              <a:lnSpc>
                <a:spcPct val="100000"/>
              </a:lnSpc>
              <a:spcBef>
                <a:spcPts val="0"/>
              </a:spcBef>
              <a:spcAft>
                <a:spcPts val="0"/>
              </a:spcAft>
              <a:buClrTx/>
              <a:buSzTx/>
              <a:buFontTx/>
              <a:buNone/>
              <a:tabLst/>
            </a:pPr>
            <a:r>
              <a:rPr lang="en-US" sz="2400" dirty="0">
                <a:solidFill>
                  <a:srgbClr val="5E5E5E"/>
                </a:solidFill>
                <a:sym typeface="Helvetica Neue"/>
              </a:rPr>
              <a:t>Pending Available		$10,854.10</a:t>
            </a:r>
            <a:endParaRPr kumimoji="0" lang="en-US" sz="2400" b="0" i="0" u="none" strike="noStrike" cap="none" spc="0" normalizeH="0" baseline="0" dirty="0">
              <a:ln>
                <a:noFill/>
              </a:ln>
              <a:solidFill>
                <a:srgbClr val="5E5E5E"/>
              </a:solidFill>
              <a:effectLst/>
              <a:uFillTx/>
              <a:latin typeface="+mn-lt"/>
              <a:ea typeface="+mn-ea"/>
              <a:cs typeface="+mn-cs"/>
              <a:sym typeface="Helvetica Neue"/>
            </a:endParaRPr>
          </a:p>
        </p:txBody>
      </p:sp>
    </p:spTree>
    <p:extLst>
      <p:ext uri="{BB962C8B-B14F-4D97-AF65-F5344CB8AC3E}">
        <p14:creationId xmlns:p14="http://schemas.microsoft.com/office/powerpoint/2010/main" val="28272356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92419-26C2-0CA0-53A9-2579CD7C71A8}"/>
              </a:ext>
            </a:extLst>
          </p:cNvPr>
          <p:cNvPicPr>
            <a:picLocks noChangeAspect="1"/>
          </p:cNvPicPr>
          <p:nvPr/>
        </p:nvPicPr>
        <p:blipFill>
          <a:blip r:embed="rId2"/>
          <a:stretch>
            <a:fillRect/>
          </a:stretch>
        </p:blipFill>
        <p:spPr>
          <a:xfrm>
            <a:off x="0" y="3467178"/>
            <a:ext cx="12192000" cy="3390822"/>
          </a:xfrm>
          <a:prstGeom prst="rect">
            <a:avLst/>
          </a:prstGeom>
          <a:ln>
            <a:noFill/>
          </a:ln>
        </p:spPr>
      </p:pic>
      <p:sp>
        <p:nvSpPr>
          <p:cNvPr id="152" name="Transylvania County"/>
          <p:cNvSpPr txBox="1">
            <a:spLocks noGrp="1"/>
          </p:cNvSpPr>
          <p:nvPr>
            <p:ph type="ctrTitle"/>
          </p:nvPr>
        </p:nvSpPr>
        <p:spPr>
          <a:xfrm>
            <a:off x="374647" y="2753225"/>
            <a:ext cx="10985502" cy="952501"/>
          </a:xfrm>
          <a:prstGeom prst="rect">
            <a:avLst/>
          </a:prstGeom>
        </p:spPr>
        <p:txBody>
          <a:bodyPr>
            <a:normAutofit/>
          </a:bodyPr>
          <a:lstStyle/>
          <a:p>
            <a:pPr algn="r"/>
            <a:r>
              <a:rPr lang="en-US" dirty="0">
                <a:solidFill>
                  <a:srgbClr val="003E38"/>
                </a:solidFill>
                <a:latin typeface="Avenir Next LT Pro Demi" panose="020B0704020202020204" pitchFamily="34" charset="0"/>
              </a:rPr>
              <a:t>Agenda Modifications</a:t>
            </a:r>
            <a:endParaRPr dirty="0">
              <a:solidFill>
                <a:srgbClr val="003E38"/>
              </a:solidFill>
              <a:latin typeface="Avenir Next LT Pro Demi" panose="020B0704020202020204" pitchFamily="34" charset="0"/>
            </a:endParaRPr>
          </a:p>
        </p:txBody>
      </p:sp>
      <p:pic>
        <p:nvPicPr>
          <p:cNvPr id="2" name="Picture 1">
            <a:extLst>
              <a:ext uri="{FF2B5EF4-FFF2-40B4-BE49-F238E27FC236}">
                <a16:creationId xmlns:a16="http://schemas.microsoft.com/office/drawing/2014/main" id="{DF25D406-976B-A9F6-0321-5D04CA0E2FDF}"/>
              </a:ext>
            </a:extLst>
          </p:cNvPr>
          <p:cNvPicPr>
            <a:picLocks noChangeAspect="1"/>
          </p:cNvPicPr>
          <p:nvPr/>
        </p:nvPicPr>
        <p:blipFill>
          <a:blip r:embed="rId3"/>
          <a:stretch>
            <a:fillRect/>
          </a:stretch>
        </p:blipFill>
        <p:spPr>
          <a:xfrm>
            <a:off x="374647" y="4383681"/>
            <a:ext cx="3048321" cy="2003672"/>
          </a:xfrm>
          <a:prstGeom prst="rect">
            <a:avLst/>
          </a:prstGeom>
        </p:spPr>
      </p:pic>
    </p:spTree>
    <p:extLst>
      <p:ext uri="{BB962C8B-B14F-4D97-AF65-F5344CB8AC3E}">
        <p14:creationId xmlns:p14="http://schemas.microsoft.com/office/powerpoint/2010/main" val="78224837"/>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ountain with trees and mountains in the background&#10;&#10;Description automatically generated">
            <a:extLst>
              <a:ext uri="{FF2B5EF4-FFF2-40B4-BE49-F238E27FC236}">
                <a16:creationId xmlns:a16="http://schemas.microsoft.com/office/drawing/2014/main" id="{ED7C8F61-208A-1A8B-9B61-BC69D1F556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22" y="2753225"/>
            <a:ext cx="12314324" cy="4104775"/>
          </a:xfrm>
          <a:prstGeom prst="rect">
            <a:avLst/>
          </a:prstGeom>
        </p:spPr>
      </p:pic>
      <p:sp>
        <p:nvSpPr>
          <p:cNvPr id="152" name="Transylvania County"/>
          <p:cNvSpPr txBox="1">
            <a:spLocks noGrp="1"/>
          </p:cNvSpPr>
          <p:nvPr>
            <p:ph type="ctrTitle"/>
          </p:nvPr>
        </p:nvSpPr>
        <p:spPr>
          <a:xfrm>
            <a:off x="386523" y="2476499"/>
            <a:ext cx="10985502" cy="952501"/>
          </a:xfrm>
          <a:prstGeom prst="rect">
            <a:avLst/>
          </a:prstGeom>
        </p:spPr>
        <p:txBody>
          <a:bodyPr>
            <a:normAutofit/>
          </a:bodyPr>
          <a:lstStyle/>
          <a:p>
            <a:pPr algn="r"/>
            <a:r>
              <a:rPr lang="en-US" sz="4000" dirty="0">
                <a:solidFill>
                  <a:srgbClr val="003E38"/>
                </a:solidFill>
                <a:latin typeface="Avenir Next LT Pro Demi" panose="020B0704020202020204" pitchFamily="34" charset="0"/>
              </a:rPr>
              <a:t>D. Comprehensive Plan Update</a:t>
            </a:r>
            <a:endParaRPr sz="4000" dirty="0">
              <a:solidFill>
                <a:srgbClr val="003E38"/>
              </a:solidFill>
              <a:latin typeface="Avenir Next LT Pro Demi" panose="020B0704020202020204" pitchFamily="34" charset="0"/>
            </a:endParaRPr>
          </a:p>
        </p:txBody>
      </p:sp>
    </p:spTree>
    <p:extLst>
      <p:ext uri="{BB962C8B-B14F-4D97-AF65-F5344CB8AC3E}">
        <p14:creationId xmlns:p14="http://schemas.microsoft.com/office/powerpoint/2010/main" val="1272673364"/>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442913A-BACB-FC4D-FB6B-E57FE3DA041E}"/>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l" defTabSz="1219169" rtl="0" eaLnBrk="1" fontAlgn="auto" latinLnBrk="0" hangingPunct="0">
              <a:lnSpc>
                <a:spcPct val="100000"/>
              </a:lnSpc>
              <a:spcBef>
                <a:spcPts val="0"/>
              </a:spcBef>
              <a:spcAft>
                <a:spcPts val="0"/>
              </a:spcAft>
              <a:buClrTx/>
              <a:buSzTx/>
              <a:buFontTx/>
              <a:buNone/>
              <a:tabLst/>
              <a:defRPr/>
            </a:pPr>
            <a:r>
              <a:rPr lang="en-US" sz="3300" kern="0" dirty="0">
                <a:solidFill>
                  <a:srgbClr val="5E5E5E"/>
                </a:solidFill>
                <a:latin typeface="Helvetica Neue"/>
                <a:sym typeface="Helvetica Neue"/>
              </a:rPr>
              <a:t>Comprehensive Plan: Outreach</a:t>
            </a:r>
            <a:endParaRPr kumimoji="0" lang="en-US" sz="3300" b="0" i="0" u="none" strike="noStrike" kern="0" cap="none" spc="0" normalizeH="0" baseline="0" noProof="0" dirty="0">
              <a:ln>
                <a:noFill/>
              </a:ln>
              <a:solidFill>
                <a:srgbClr val="5E5E5E"/>
              </a:solidFill>
              <a:effectLst/>
              <a:uLnTx/>
              <a:uFillTx/>
              <a:latin typeface="Helvetica Neue"/>
              <a:ea typeface="+mn-ea"/>
              <a:cs typeface="+mn-cs"/>
              <a:sym typeface="Helvetica Neue"/>
            </a:endParaRPr>
          </a:p>
        </p:txBody>
      </p:sp>
      <p:pic>
        <p:nvPicPr>
          <p:cNvPr id="2" name="Picture 1" descr="A pink and black logo&#10;&#10;Description automatically generated">
            <a:extLst>
              <a:ext uri="{FF2B5EF4-FFF2-40B4-BE49-F238E27FC236}">
                <a16:creationId xmlns:a16="http://schemas.microsoft.com/office/drawing/2014/main" id="{B7424FFC-39E0-C711-146A-1EE017E642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13" y="5471886"/>
            <a:ext cx="1426920" cy="1426920"/>
          </a:xfrm>
          <a:prstGeom prst="rect">
            <a:avLst/>
          </a:prstGeom>
        </p:spPr>
      </p:pic>
      <p:pic>
        <p:nvPicPr>
          <p:cNvPr id="5" name="Picture 4" descr="A chart with multiple colors&#10;&#10;Description automatically generated with medium confidence">
            <a:extLst>
              <a:ext uri="{FF2B5EF4-FFF2-40B4-BE49-F238E27FC236}">
                <a16:creationId xmlns:a16="http://schemas.microsoft.com/office/drawing/2014/main" id="{F1A6551B-562F-CACD-B3D1-FA009BE5FB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7072" y="485949"/>
            <a:ext cx="9897856" cy="5439534"/>
          </a:xfrm>
          <a:prstGeom prst="rect">
            <a:avLst/>
          </a:prstGeom>
        </p:spPr>
      </p:pic>
    </p:spTree>
    <p:extLst>
      <p:ext uri="{BB962C8B-B14F-4D97-AF65-F5344CB8AC3E}">
        <p14:creationId xmlns:p14="http://schemas.microsoft.com/office/powerpoint/2010/main" val="18195541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a:extLst>
              <a:ext uri="{FF2B5EF4-FFF2-40B4-BE49-F238E27FC236}">
                <a16:creationId xmlns:a16="http://schemas.microsoft.com/office/drawing/2014/main" id="{7E930C12-C53D-5CD6-4836-F1E4A3F254FC}"/>
              </a:ext>
            </a:extLst>
          </p:cNvPr>
          <p:cNvPicPr>
            <a:picLocks noChangeAspect="1"/>
          </p:cNvPicPr>
          <p:nvPr/>
        </p:nvPicPr>
        <p:blipFill>
          <a:blip r:embed="rId2"/>
          <a:stretch>
            <a:fillRect/>
          </a:stretch>
        </p:blipFill>
        <p:spPr>
          <a:xfrm>
            <a:off x="0" y="0"/>
            <a:ext cx="12191998" cy="6857999"/>
          </a:xfrm>
          <a:prstGeom prst="rect">
            <a:avLst/>
          </a:prstGeom>
        </p:spPr>
      </p:pic>
    </p:spTree>
    <p:extLst>
      <p:ext uri="{BB962C8B-B14F-4D97-AF65-F5344CB8AC3E}">
        <p14:creationId xmlns:p14="http://schemas.microsoft.com/office/powerpoint/2010/main" val="20481197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442913A-BACB-FC4D-FB6B-E57FE3DA041E}"/>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l" defTabSz="1219169" rtl="0" eaLnBrk="1" fontAlgn="auto" latinLnBrk="0" hangingPunct="0">
              <a:lnSpc>
                <a:spcPct val="100000"/>
              </a:lnSpc>
              <a:spcBef>
                <a:spcPts val="0"/>
              </a:spcBef>
              <a:spcAft>
                <a:spcPts val="0"/>
              </a:spcAft>
              <a:buClrTx/>
              <a:buSzTx/>
              <a:buFontTx/>
              <a:buNone/>
              <a:tabLst/>
              <a:defRPr/>
            </a:pPr>
            <a:r>
              <a:rPr lang="en-US" sz="3300" kern="0" dirty="0">
                <a:solidFill>
                  <a:srgbClr val="5E5E5E"/>
                </a:solidFill>
                <a:latin typeface="Helvetica Neue"/>
                <a:sym typeface="Helvetica Neue"/>
              </a:rPr>
              <a:t>Comprehensive Plan: Survey</a:t>
            </a:r>
            <a:endParaRPr kumimoji="0" lang="en-US" sz="3300" b="0" i="0" u="none" strike="noStrike" kern="0" cap="none" spc="0" normalizeH="0" baseline="0" noProof="0" dirty="0">
              <a:ln>
                <a:noFill/>
              </a:ln>
              <a:solidFill>
                <a:srgbClr val="5E5E5E"/>
              </a:solidFill>
              <a:effectLst/>
              <a:uLnTx/>
              <a:uFillTx/>
              <a:latin typeface="Helvetica Neue"/>
              <a:ea typeface="+mn-ea"/>
              <a:cs typeface="+mn-cs"/>
              <a:sym typeface="Helvetica Neue"/>
            </a:endParaRPr>
          </a:p>
        </p:txBody>
      </p:sp>
      <p:pic>
        <p:nvPicPr>
          <p:cNvPr id="6" name="Picture 5" descr="A document with text and numbers&#10;&#10;Description automatically generated with medium confidence">
            <a:extLst>
              <a:ext uri="{FF2B5EF4-FFF2-40B4-BE49-F238E27FC236}">
                <a16:creationId xmlns:a16="http://schemas.microsoft.com/office/drawing/2014/main" id="{332D1516-7D33-E4C2-C54F-EB06ABD966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2239" y="0"/>
            <a:ext cx="8370101" cy="6137508"/>
          </a:xfrm>
          <a:prstGeom prst="rect">
            <a:avLst/>
          </a:prstGeom>
        </p:spPr>
      </p:pic>
      <p:sp>
        <p:nvSpPr>
          <p:cNvPr id="7" name="TextBox 6">
            <a:extLst>
              <a:ext uri="{FF2B5EF4-FFF2-40B4-BE49-F238E27FC236}">
                <a16:creationId xmlns:a16="http://schemas.microsoft.com/office/drawing/2014/main" id="{0094487C-BBF6-4E3D-405D-566509CDBCB3}"/>
              </a:ext>
            </a:extLst>
          </p:cNvPr>
          <p:cNvSpPr txBox="1"/>
          <p:nvPr/>
        </p:nvSpPr>
        <p:spPr>
          <a:xfrm rot="19748382">
            <a:off x="4898620" y="2495423"/>
            <a:ext cx="3488455" cy="1569660"/>
          </a:xfrm>
          <a:prstGeom prst="rect">
            <a:avLst/>
          </a:prstGeom>
          <a:noFill/>
        </p:spPr>
        <p:txBody>
          <a:bodyPr wrap="none" rtlCol="0">
            <a:spAutoFit/>
          </a:bodyPr>
          <a:lstStyle/>
          <a:p>
            <a:r>
              <a:rPr lang="en-US" sz="9600" dirty="0">
                <a:solidFill>
                  <a:srgbClr val="FF0000"/>
                </a:solidFill>
              </a:rPr>
              <a:t>DRAFT</a:t>
            </a:r>
          </a:p>
        </p:txBody>
      </p:sp>
      <p:pic>
        <p:nvPicPr>
          <p:cNvPr id="2" name="Picture 1" descr="A pink and black logo&#10;&#10;Description automatically generated">
            <a:extLst>
              <a:ext uri="{FF2B5EF4-FFF2-40B4-BE49-F238E27FC236}">
                <a16:creationId xmlns:a16="http://schemas.microsoft.com/office/drawing/2014/main" id="{0F623A22-4D2D-D505-9750-0BA92CBB51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13" y="5471886"/>
            <a:ext cx="1426920" cy="1426920"/>
          </a:xfrm>
          <a:prstGeom prst="rect">
            <a:avLst/>
          </a:prstGeom>
        </p:spPr>
      </p:pic>
    </p:spTree>
    <p:extLst>
      <p:ext uri="{BB962C8B-B14F-4D97-AF65-F5344CB8AC3E}">
        <p14:creationId xmlns:p14="http://schemas.microsoft.com/office/powerpoint/2010/main" val="13664159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442913A-BACB-FC4D-FB6B-E57FE3DA041E}"/>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l" defTabSz="1219169" rtl="0" eaLnBrk="1" fontAlgn="auto" latinLnBrk="0" hangingPunct="0">
              <a:lnSpc>
                <a:spcPct val="100000"/>
              </a:lnSpc>
              <a:spcBef>
                <a:spcPts val="0"/>
              </a:spcBef>
              <a:spcAft>
                <a:spcPts val="0"/>
              </a:spcAft>
              <a:buClrTx/>
              <a:buSzTx/>
              <a:buFontTx/>
              <a:buNone/>
              <a:tabLst/>
              <a:defRPr/>
            </a:pPr>
            <a:r>
              <a:rPr lang="en-US" sz="3300" kern="0" dirty="0">
                <a:solidFill>
                  <a:srgbClr val="5E5E5E"/>
                </a:solidFill>
                <a:latin typeface="Helvetica Neue"/>
                <a:sym typeface="Helvetica Neue"/>
              </a:rPr>
              <a:t>Comprehensive Plan Update: Feedback Loops</a:t>
            </a:r>
            <a:endParaRPr kumimoji="0" lang="en-US" sz="3300" b="0" i="0" u="none" strike="noStrike" kern="0" cap="none" spc="0" normalizeH="0" baseline="0" noProof="0" dirty="0">
              <a:ln>
                <a:noFill/>
              </a:ln>
              <a:solidFill>
                <a:srgbClr val="5E5E5E"/>
              </a:solidFill>
              <a:effectLst/>
              <a:uLnTx/>
              <a:uFillTx/>
              <a:latin typeface="Helvetica Neue"/>
              <a:ea typeface="+mn-ea"/>
              <a:cs typeface="+mn-cs"/>
              <a:sym typeface="Helvetica Neue"/>
            </a:endParaRPr>
          </a:p>
        </p:txBody>
      </p:sp>
      <p:pic>
        <p:nvPicPr>
          <p:cNvPr id="2" name="Picture 1" descr="A pink and black logo&#10;&#10;Description automatically generated">
            <a:extLst>
              <a:ext uri="{FF2B5EF4-FFF2-40B4-BE49-F238E27FC236}">
                <a16:creationId xmlns:a16="http://schemas.microsoft.com/office/drawing/2014/main" id="{0F623A22-4D2D-D505-9750-0BA92CBB51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13" y="5471886"/>
            <a:ext cx="1426920" cy="1426920"/>
          </a:xfrm>
          <a:prstGeom prst="rect">
            <a:avLst/>
          </a:prstGeom>
        </p:spPr>
      </p:pic>
      <p:sp>
        <p:nvSpPr>
          <p:cNvPr id="5" name="TextBox 4">
            <a:extLst>
              <a:ext uri="{FF2B5EF4-FFF2-40B4-BE49-F238E27FC236}">
                <a16:creationId xmlns:a16="http://schemas.microsoft.com/office/drawing/2014/main" id="{8D532F0F-3982-E2E4-E4B7-8B40CB4A94FE}"/>
              </a:ext>
            </a:extLst>
          </p:cNvPr>
          <p:cNvSpPr txBox="1"/>
          <p:nvPr/>
        </p:nvSpPr>
        <p:spPr>
          <a:xfrm>
            <a:off x="1823711" y="1049608"/>
            <a:ext cx="8830111" cy="4524315"/>
          </a:xfrm>
          <a:prstGeom prst="rect">
            <a:avLst/>
          </a:prstGeom>
          <a:noFill/>
        </p:spPr>
        <p:txBody>
          <a:bodyPr wrap="square">
            <a:spAutoFit/>
          </a:bodyPr>
          <a:lstStyle/>
          <a:p>
            <a:r>
              <a:rPr lang="en-US" dirty="0"/>
              <a:t>"Feedback loops are the engines of growth and change. They’re the mechanisms by which the output of a system influences its own input.</a:t>
            </a:r>
          </a:p>
          <a:p>
            <a:endParaRPr lang="en-US" dirty="0"/>
          </a:p>
          <a:p>
            <a:r>
              <a:rPr lang="en-US" dirty="0"/>
              <a:t>Complex systems often have many feedback loops, and it can be hard to appreciate how adjusting to feedback in one part of the system will affect the rest.</a:t>
            </a:r>
          </a:p>
          <a:p>
            <a:endParaRPr lang="en-US" dirty="0"/>
          </a:p>
          <a:p>
            <a:r>
              <a:rPr lang="en-US" dirty="0"/>
              <a:t>Using feedback loops as a mental model begins with noticing the feedback you give and respond to every day. The model also gives insight into the value of iterations in adjusting based on the feedback you receive. With this lens, you gain insight into where to direct system changes based on feedback and the pace at which you need to go to monitor the impacts.</a:t>
            </a:r>
          </a:p>
          <a:p>
            <a:endParaRPr lang="en-US" dirty="0"/>
          </a:p>
          <a:p>
            <a:r>
              <a:rPr lang="en-US" dirty="0"/>
              <a:t>Feedback loops are what make systems dynamic. Without feedback, a system just does the same thing over and over. Understand them, respect them, and use them wisely.”</a:t>
            </a:r>
          </a:p>
          <a:p>
            <a:endParaRPr lang="en-US" dirty="0"/>
          </a:p>
          <a:p>
            <a:r>
              <a:rPr lang="en-US" i="1" dirty="0"/>
              <a:t>— </a:t>
            </a:r>
            <a:r>
              <a:rPr lang="en-US" sz="1200" i="1" dirty="0"/>
              <a:t>Source: The *Updated* Great Mental Models v3: Systems and Mathematics</a:t>
            </a:r>
          </a:p>
        </p:txBody>
      </p:sp>
    </p:spTree>
    <p:extLst>
      <p:ext uri="{BB962C8B-B14F-4D97-AF65-F5344CB8AC3E}">
        <p14:creationId xmlns:p14="http://schemas.microsoft.com/office/powerpoint/2010/main" val="14519783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92419-26C2-0CA0-53A9-2579CD7C71A8}"/>
              </a:ext>
            </a:extLst>
          </p:cNvPr>
          <p:cNvPicPr>
            <a:picLocks noChangeAspect="1"/>
          </p:cNvPicPr>
          <p:nvPr/>
        </p:nvPicPr>
        <p:blipFill>
          <a:blip r:embed="rId2"/>
          <a:stretch>
            <a:fillRect/>
          </a:stretch>
        </p:blipFill>
        <p:spPr>
          <a:xfrm>
            <a:off x="0" y="3467178"/>
            <a:ext cx="12192000" cy="3390822"/>
          </a:xfrm>
          <a:prstGeom prst="rect">
            <a:avLst/>
          </a:prstGeom>
          <a:ln>
            <a:noFill/>
          </a:ln>
        </p:spPr>
      </p:pic>
      <p:sp>
        <p:nvSpPr>
          <p:cNvPr id="152" name="Transylvania County"/>
          <p:cNvSpPr txBox="1">
            <a:spLocks noGrp="1"/>
          </p:cNvSpPr>
          <p:nvPr>
            <p:ph type="ctrTitle"/>
          </p:nvPr>
        </p:nvSpPr>
        <p:spPr>
          <a:xfrm>
            <a:off x="374647" y="2753225"/>
            <a:ext cx="10985502" cy="952501"/>
          </a:xfrm>
          <a:prstGeom prst="rect">
            <a:avLst/>
          </a:prstGeom>
        </p:spPr>
        <p:txBody>
          <a:bodyPr/>
          <a:lstStyle/>
          <a:p>
            <a:pPr algn="r"/>
            <a:r>
              <a:rPr lang="en-US" dirty="0">
                <a:solidFill>
                  <a:srgbClr val="003E38"/>
                </a:solidFill>
                <a:latin typeface="Avenir Next LT Pro Demi" panose="020B0704020202020204" pitchFamily="34" charset="0"/>
              </a:rPr>
              <a:t>Public Comment</a:t>
            </a:r>
            <a:endParaRPr dirty="0">
              <a:solidFill>
                <a:srgbClr val="003E38"/>
              </a:solidFill>
              <a:latin typeface="Avenir Next LT Pro Demi" panose="020B0704020202020204" pitchFamily="34" charset="0"/>
            </a:endParaRPr>
          </a:p>
        </p:txBody>
      </p:sp>
      <p:pic>
        <p:nvPicPr>
          <p:cNvPr id="2" name="Picture 1">
            <a:extLst>
              <a:ext uri="{FF2B5EF4-FFF2-40B4-BE49-F238E27FC236}">
                <a16:creationId xmlns:a16="http://schemas.microsoft.com/office/drawing/2014/main" id="{DF25D406-976B-A9F6-0321-5D04CA0E2FDF}"/>
              </a:ext>
            </a:extLst>
          </p:cNvPr>
          <p:cNvPicPr>
            <a:picLocks noChangeAspect="1"/>
          </p:cNvPicPr>
          <p:nvPr/>
        </p:nvPicPr>
        <p:blipFill>
          <a:blip r:embed="rId3"/>
          <a:stretch>
            <a:fillRect/>
          </a:stretch>
        </p:blipFill>
        <p:spPr>
          <a:xfrm>
            <a:off x="374647" y="4383681"/>
            <a:ext cx="3048321" cy="2003672"/>
          </a:xfrm>
          <a:prstGeom prst="rect">
            <a:avLst/>
          </a:prstGeom>
        </p:spPr>
      </p:pic>
    </p:spTree>
    <p:extLst>
      <p:ext uri="{BB962C8B-B14F-4D97-AF65-F5344CB8AC3E}">
        <p14:creationId xmlns:p14="http://schemas.microsoft.com/office/powerpoint/2010/main" val="2596797092"/>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92419-26C2-0CA0-53A9-2579CD7C71A8}"/>
              </a:ext>
            </a:extLst>
          </p:cNvPr>
          <p:cNvPicPr>
            <a:picLocks noChangeAspect="1"/>
          </p:cNvPicPr>
          <p:nvPr/>
        </p:nvPicPr>
        <p:blipFill>
          <a:blip r:embed="rId2"/>
          <a:stretch>
            <a:fillRect/>
          </a:stretch>
        </p:blipFill>
        <p:spPr>
          <a:xfrm>
            <a:off x="0" y="3467178"/>
            <a:ext cx="12192000" cy="3390822"/>
          </a:xfrm>
          <a:prstGeom prst="rect">
            <a:avLst/>
          </a:prstGeom>
          <a:ln>
            <a:noFill/>
          </a:ln>
        </p:spPr>
      </p:pic>
      <p:sp>
        <p:nvSpPr>
          <p:cNvPr id="152" name="Transylvania County"/>
          <p:cNvSpPr txBox="1">
            <a:spLocks noGrp="1"/>
          </p:cNvSpPr>
          <p:nvPr>
            <p:ph type="ctrTitle"/>
          </p:nvPr>
        </p:nvSpPr>
        <p:spPr>
          <a:xfrm>
            <a:off x="374647" y="2753225"/>
            <a:ext cx="10985502" cy="952501"/>
          </a:xfrm>
          <a:prstGeom prst="rect">
            <a:avLst/>
          </a:prstGeom>
        </p:spPr>
        <p:txBody>
          <a:bodyPr/>
          <a:lstStyle/>
          <a:p>
            <a:pPr algn="r"/>
            <a:r>
              <a:rPr lang="en-US" dirty="0">
                <a:solidFill>
                  <a:srgbClr val="003E38"/>
                </a:solidFill>
                <a:latin typeface="Avenir Next LT Pro Demi" panose="020B0704020202020204" pitchFamily="34" charset="0"/>
              </a:rPr>
              <a:t>Board Members’ Comments</a:t>
            </a:r>
            <a:endParaRPr dirty="0">
              <a:solidFill>
                <a:srgbClr val="003E38"/>
              </a:solidFill>
              <a:latin typeface="Avenir Next LT Pro Demi" panose="020B0704020202020204" pitchFamily="34" charset="0"/>
            </a:endParaRPr>
          </a:p>
        </p:txBody>
      </p:sp>
      <p:pic>
        <p:nvPicPr>
          <p:cNvPr id="2" name="Picture 1">
            <a:extLst>
              <a:ext uri="{FF2B5EF4-FFF2-40B4-BE49-F238E27FC236}">
                <a16:creationId xmlns:a16="http://schemas.microsoft.com/office/drawing/2014/main" id="{DF25D406-976B-A9F6-0321-5D04CA0E2FDF}"/>
              </a:ext>
            </a:extLst>
          </p:cNvPr>
          <p:cNvPicPr>
            <a:picLocks noChangeAspect="1"/>
          </p:cNvPicPr>
          <p:nvPr/>
        </p:nvPicPr>
        <p:blipFill>
          <a:blip r:embed="rId3"/>
          <a:stretch>
            <a:fillRect/>
          </a:stretch>
        </p:blipFill>
        <p:spPr>
          <a:xfrm>
            <a:off x="374647" y="4383681"/>
            <a:ext cx="3048321" cy="2003672"/>
          </a:xfrm>
          <a:prstGeom prst="rect">
            <a:avLst/>
          </a:prstGeom>
        </p:spPr>
      </p:pic>
    </p:spTree>
    <p:extLst>
      <p:ext uri="{BB962C8B-B14F-4D97-AF65-F5344CB8AC3E}">
        <p14:creationId xmlns:p14="http://schemas.microsoft.com/office/powerpoint/2010/main" val="420122484"/>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92419-26C2-0CA0-53A9-2579CD7C71A8}"/>
              </a:ext>
            </a:extLst>
          </p:cNvPr>
          <p:cNvPicPr>
            <a:picLocks noChangeAspect="1"/>
          </p:cNvPicPr>
          <p:nvPr/>
        </p:nvPicPr>
        <p:blipFill>
          <a:blip r:embed="rId2">
            <a:extLst>
              <a:ext uri="{BEBA8EAE-BF5A-486C-A8C5-ECC9F3942E4B}">
                <a14:imgProps xmlns:a14="http://schemas.microsoft.com/office/drawing/2010/main">
                  <a14:imgLayer r:embed="rId3">
                    <a14:imgEffect>
                      <a14:artisticPhotocopy/>
                    </a14:imgEffect>
                  </a14:imgLayer>
                </a14:imgProps>
              </a:ext>
            </a:extLst>
          </a:blip>
          <a:stretch>
            <a:fillRect/>
          </a:stretch>
        </p:blipFill>
        <p:spPr>
          <a:xfrm>
            <a:off x="0" y="3467178"/>
            <a:ext cx="12192000" cy="3390822"/>
          </a:xfrm>
          <a:prstGeom prst="rect">
            <a:avLst/>
          </a:prstGeom>
          <a:ln>
            <a:noFill/>
          </a:ln>
        </p:spPr>
      </p:pic>
      <p:sp>
        <p:nvSpPr>
          <p:cNvPr id="152" name="Transylvania County"/>
          <p:cNvSpPr txBox="1">
            <a:spLocks noGrp="1"/>
          </p:cNvSpPr>
          <p:nvPr>
            <p:ph type="ctrTitle"/>
          </p:nvPr>
        </p:nvSpPr>
        <p:spPr>
          <a:xfrm>
            <a:off x="374647" y="2753225"/>
            <a:ext cx="10985502" cy="952501"/>
          </a:xfrm>
          <a:prstGeom prst="rect">
            <a:avLst/>
          </a:prstGeom>
        </p:spPr>
        <p:txBody>
          <a:bodyPr/>
          <a:lstStyle/>
          <a:p>
            <a:pPr algn="r"/>
            <a:r>
              <a:rPr lang="en-US" dirty="0">
                <a:solidFill>
                  <a:srgbClr val="003E38"/>
                </a:solidFill>
                <a:latin typeface="Avenir Next LT Pro Demi" panose="020B0704020202020204" pitchFamily="34" charset="0"/>
              </a:rPr>
              <a:t>Adjournment</a:t>
            </a:r>
            <a:endParaRPr dirty="0">
              <a:solidFill>
                <a:srgbClr val="003E38"/>
              </a:solidFill>
              <a:latin typeface="Avenir Next LT Pro Demi" panose="020B0704020202020204" pitchFamily="34" charset="0"/>
            </a:endParaRPr>
          </a:p>
        </p:txBody>
      </p:sp>
      <p:pic>
        <p:nvPicPr>
          <p:cNvPr id="2" name="Picture 1">
            <a:extLst>
              <a:ext uri="{FF2B5EF4-FFF2-40B4-BE49-F238E27FC236}">
                <a16:creationId xmlns:a16="http://schemas.microsoft.com/office/drawing/2014/main" id="{DF25D406-976B-A9F6-0321-5D04CA0E2FDF}"/>
              </a:ext>
            </a:extLst>
          </p:cNvPr>
          <p:cNvPicPr>
            <a:picLocks noChangeAspect="1"/>
          </p:cNvPicPr>
          <p:nvPr/>
        </p:nvPicPr>
        <p:blipFill>
          <a:blip r:embed="rId4"/>
          <a:stretch>
            <a:fillRect/>
          </a:stretch>
        </p:blipFill>
        <p:spPr>
          <a:xfrm>
            <a:off x="374647" y="4383681"/>
            <a:ext cx="3048321" cy="2003672"/>
          </a:xfrm>
          <a:prstGeom prst="rect">
            <a:avLst/>
          </a:prstGeom>
        </p:spPr>
      </p:pic>
    </p:spTree>
    <p:extLst>
      <p:ext uri="{BB962C8B-B14F-4D97-AF65-F5344CB8AC3E}">
        <p14:creationId xmlns:p14="http://schemas.microsoft.com/office/powerpoint/2010/main" val="4253601601"/>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92419-26C2-0CA0-53A9-2579CD7C71A8}"/>
              </a:ext>
            </a:extLst>
          </p:cNvPr>
          <p:cNvPicPr>
            <a:picLocks noChangeAspect="1"/>
          </p:cNvPicPr>
          <p:nvPr/>
        </p:nvPicPr>
        <p:blipFill>
          <a:blip r:embed="rId2"/>
          <a:stretch>
            <a:fillRect/>
          </a:stretch>
        </p:blipFill>
        <p:spPr>
          <a:xfrm>
            <a:off x="0" y="3467178"/>
            <a:ext cx="12192000" cy="3390822"/>
          </a:xfrm>
          <a:prstGeom prst="rect">
            <a:avLst/>
          </a:prstGeom>
          <a:ln>
            <a:noFill/>
          </a:ln>
        </p:spPr>
      </p:pic>
      <p:sp>
        <p:nvSpPr>
          <p:cNvPr id="152" name="Transylvania County"/>
          <p:cNvSpPr txBox="1">
            <a:spLocks noGrp="1"/>
          </p:cNvSpPr>
          <p:nvPr>
            <p:ph type="ctrTitle"/>
          </p:nvPr>
        </p:nvSpPr>
        <p:spPr>
          <a:xfrm>
            <a:off x="374647" y="2753225"/>
            <a:ext cx="10985502" cy="952501"/>
          </a:xfrm>
          <a:prstGeom prst="rect">
            <a:avLst/>
          </a:prstGeom>
        </p:spPr>
        <p:txBody>
          <a:bodyPr>
            <a:normAutofit/>
          </a:bodyPr>
          <a:lstStyle/>
          <a:p>
            <a:pPr algn="r"/>
            <a:r>
              <a:rPr lang="en-US" dirty="0">
                <a:solidFill>
                  <a:srgbClr val="003E38"/>
                </a:solidFill>
                <a:latin typeface="Avenir Next LT Pro Demi" panose="020B0704020202020204" pitchFamily="34" charset="0"/>
              </a:rPr>
              <a:t>Consent Agenda</a:t>
            </a:r>
            <a:endParaRPr dirty="0">
              <a:solidFill>
                <a:srgbClr val="003E38"/>
              </a:solidFill>
              <a:latin typeface="Avenir Next LT Pro Demi" panose="020B0704020202020204" pitchFamily="34" charset="0"/>
            </a:endParaRPr>
          </a:p>
        </p:txBody>
      </p:sp>
      <p:pic>
        <p:nvPicPr>
          <p:cNvPr id="2" name="Picture 1">
            <a:extLst>
              <a:ext uri="{FF2B5EF4-FFF2-40B4-BE49-F238E27FC236}">
                <a16:creationId xmlns:a16="http://schemas.microsoft.com/office/drawing/2014/main" id="{DF25D406-976B-A9F6-0321-5D04CA0E2FDF}"/>
              </a:ext>
            </a:extLst>
          </p:cNvPr>
          <p:cNvPicPr>
            <a:picLocks noChangeAspect="1"/>
          </p:cNvPicPr>
          <p:nvPr/>
        </p:nvPicPr>
        <p:blipFill>
          <a:blip r:embed="rId3"/>
          <a:stretch>
            <a:fillRect/>
          </a:stretch>
        </p:blipFill>
        <p:spPr>
          <a:xfrm>
            <a:off x="374647" y="4383681"/>
            <a:ext cx="3048321" cy="2003672"/>
          </a:xfrm>
          <a:prstGeom prst="rect">
            <a:avLst/>
          </a:prstGeom>
        </p:spPr>
      </p:pic>
    </p:spTree>
    <p:extLst>
      <p:ext uri="{BB962C8B-B14F-4D97-AF65-F5344CB8AC3E}">
        <p14:creationId xmlns:p14="http://schemas.microsoft.com/office/powerpoint/2010/main" val="556567562"/>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D8F4BC-1F7E-EDD0-2029-CCC90C841013}"/>
              </a:ext>
            </a:extLst>
          </p:cNvPr>
          <p:cNvPicPr>
            <a:picLocks noChangeAspect="1"/>
          </p:cNvPicPr>
          <p:nvPr/>
        </p:nvPicPr>
        <p:blipFill>
          <a:blip r:embed="rId2"/>
          <a:stretch>
            <a:fillRect/>
          </a:stretch>
        </p:blipFill>
        <p:spPr>
          <a:xfrm>
            <a:off x="293964" y="5758493"/>
            <a:ext cx="1427260" cy="938143"/>
          </a:xfrm>
          <a:prstGeom prst="rect">
            <a:avLst/>
          </a:prstGeom>
        </p:spPr>
      </p:pic>
      <p:sp>
        <p:nvSpPr>
          <p:cNvPr id="4" name="TextBox 3">
            <a:extLst>
              <a:ext uri="{FF2B5EF4-FFF2-40B4-BE49-F238E27FC236}">
                <a16:creationId xmlns:a16="http://schemas.microsoft.com/office/drawing/2014/main" id="{B442913A-BACB-FC4D-FB6B-E57FE3DA041E}"/>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Consent Agenda</a:t>
            </a:r>
          </a:p>
        </p:txBody>
      </p:sp>
      <p:sp>
        <p:nvSpPr>
          <p:cNvPr id="5" name="TextBox 4">
            <a:extLst>
              <a:ext uri="{FF2B5EF4-FFF2-40B4-BE49-F238E27FC236}">
                <a16:creationId xmlns:a16="http://schemas.microsoft.com/office/drawing/2014/main" id="{C7F12A75-A3E4-0623-3B1E-147541BF86A6}"/>
              </a:ext>
            </a:extLst>
          </p:cNvPr>
          <p:cNvSpPr txBox="1"/>
          <p:nvPr/>
        </p:nvSpPr>
        <p:spPr>
          <a:xfrm>
            <a:off x="1721224" y="1698229"/>
            <a:ext cx="4711474" cy="19389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219169" hangingPunct="0"/>
            <a:r>
              <a:rPr lang="en-US" sz="2400" b="1" kern="0" dirty="0">
                <a:solidFill>
                  <a:srgbClr val="5E5E5E"/>
                </a:solidFill>
                <a:latin typeface="Avenir Next LT Pro" panose="020B0504020202020204" pitchFamily="34" charset="0"/>
                <a:sym typeface="Helvetica Neue"/>
              </a:rPr>
              <a:t>Minutes</a:t>
            </a:r>
          </a:p>
          <a:p>
            <a:pPr marL="342900" indent="-342900" defTabSz="1219169" hangingPunct="0">
              <a:buFont typeface="Arial" panose="020B0604020202020204" pitchFamily="34" charset="0"/>
              <a:buChar char="•"/>
            </a:pPr>
            <a:r>
              <a:rPr lang="en-US" sz="2400" kern="0" dirty="0">
                <a:solidFill>
                  <a:srgbClr val="5E5E5E"/>
                </a:solidFill>
                <a:latin typeface="Avenir Next LT Pro" panose="020B0504020202020204" pitchFamily="34" charset="0"/>
                <a:sym typeface="Helvetica Neue"/>
              </a:rPr>
              <a:t>August 15, 2024</a:t>
            </a:r>
          </a:p>
          <a:p>
            <a:pPr defTabSz="1219169" hangingPunct="0"/>
            <a:endParaRPr lang="en-US" sz="2400" kern="0" dirty="0">
              <a:solidFill>
                <a:srgbClr val="5E5E5E"/>
              </a:solidFill>
              <a:latin typeface="Avenir Next LT Pro" panose="020B0504020202020204" pitchFamily="34" charset="0"/>
              <a:sym typeface="Helvetica Neue"/>
            </a:endParaRPr>
          </a:p>
          <a:p>
            <a:pPr defTabSz="1219169" hangingPunct="0"/>
            <a:r>
              <a:rPr lang="en-US" sz="2400" kern="0" dirty="0">
                <a:solidFill>
                  <a:srgbClr val="5E5E5E"/>
                </a:solidFill>
                <a:latin typeface="Avenir Next LT Pro" panose="020B0504020202020204" pitchFamily="34" charset="0"/>
                <a:sym typeface="Helvetica Neue"/>
              </a:rPr>
              <a:t>	</a:t>
            </a:r>
          </a:p>
          <a:p>
            <a:pPr defTabSz="1219169" hangingPunct="0"/>
            <a:endParaRPr lang="en-US" sz="2400" kern="0" dirty="0">
              <a:solidFill>
                <a:srgbClr val="5E5E5E"/>
              </a:solidFill>
              <a:latin typeface="Avenir Next LT Pro" panose="020B0504020202020204" pitchFamily="34" charset="0"/>
              <a:sym typeface="Helvetica Neue"/>
            </a:endParaRPr>
          </a:p>
        </p:txBody>
      </p:sp>
      <p:pic>
        <p:nvPicPr>
          <p:cNvPr id="7" name="Picture 6" descr="A document with text on it&#10;&#10;Description automatically generated">
            <a:extLst>
              <a:ext uri="{FF2B5EF4-FFF2-40B4-BE49-F238E27FC236}">
                <a16:creationId xmlns:a16="http://schemas.microsoft.com/office/drawing/2014/main" id="{5D35A8BB-C24B-CBB2-76CE-846F6905A9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61365"/>
            <a:ext cx="4408830" cy="6095314"/>
          </a:xfrm>
          <a:prstGeom prst="rect">
            <a:avLst/>
          </a:prstGeom>
        </p:spPr>
      </p:pic>
    </p:spTree>
    <p:extLst>
      <p:ext uri="{BB962C8B-B14F-4D97-AF65-F5344CB8AC3E}">
        <p14:creationId xmlns:p14="http://schemas.microsoft.com/office/powerpoint/2010/main" val="21079064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92419-26C2-0CA0-53A9-2579CD7C71A8}"/>
              </a:ext>
            </a:extLst>
          </p:cNvPr>
          <p:cNvPicPr>
            <a:picLocks noChangeAspect="1"/>
          </p:cNvPicPr>
          <p:nvPr/>
        </p:nvPicPr>
        <p:blipFill>
          <a:blip r:embed="rId2"/>
          <a:stretch>
            <a:fillRect/>
          </a:stretch>
        </p:blipFill>
        <p:spPr>
          <a:xfrm>
            <a:off x="0" y="3467178"/>
            <a:ext cx="12192000" cy="3390822"/>
          </a:xfrm>
          <a:prstGeom prst="rect">
            <a:avLst/>
          </a:prstGeom>
          <a:ln>
            <a:noFill/>
          </a:ln>
        </p:spPr>
      </p:pic>
      <p:sp>
        <p:nvSpPr>
          <p:cNvPr id="152" name="Transylvania County"/>
          <p:cNvSpPr txBox="1">
            <a:spLocks noGrp="1"/>
          </p:cNvSpPr>
          <p:nvPr>
            <p:ph type="ctrTitle"/>
          </p:nvPr>
        </p:nvSpPr>
        <p:spPr>
          <a:xfrm>
            <a:off x="374647" y="2753225"/>
            <a:ext cx="10985502" cy="952501"/>
          </a:xfrm>
          <a:prstGeom prst="rect">
            <a:avLst/>
          </a:prstGeom>
        </p:spPr>
        <p:txBody>
          <a:bodyPr>
            <a:normAutofit/>
          </a:bodyPr>
          <a:lstStyle/>
          <a:p>
            <a:pPr algn="r"/>
            <a:r>
              <a:rPr lang="en-US" dirty="0">
                <a:solidFill>
                  <a:srgbClr val="003E38"/>
                </a:solidFill>
                <a:latin typeface="Avenir Next LT Pro Demi" panose="020B0704020202020204" pitchFamily="34" charset="0"/>
              </a:rPr>
              <a:t>Old Business</a:t>
            </a:r>
            <a:endParaRPr dirty="0">
              <a:solidFill>
                <a:srgbClr val="003E38"/>
              </a:solidFill>
              <a:latin typeface="Avenir Next LT Pro Demi" panose="020B0704020202020204" pitchFamily="34" charset="0"/>
            </a:endParaRPr>
          </a:p>
        </p:txBody>
      </p:sp>
      <p:pic>
        <p:nvPicPr>
          <p:cNvPr id="2" name="Picture 1">
            <a:extLst>
              <a:ext uri="{FF2B5EF4-FFF2-40B4-BE49-F238E27FC236}">
                <a16:creationId xmlns:a16="http://schemas.microsoft.com/office/drawing/2014/main" id="{DF25D406-976B-A9F6-0321-5D04CA0E2FDF}"/>
              </a:ext>
            </a:extLst>
          </p:cNvPr>
          <p:cNvPicPr>
            <a:picLocks noChangeAspect="1"/>
          </p:cNvPicPr>
          <p:nvPr/>
        </p:nvPicPr>
        <p:blipFill>
          <a:blip r:embed="rId3"/>
          <a:stretch>
            <a:fillRect/>
          </a:stretch>
        </p:blipFill>
        <p:spPr>
          <a:xfrm>
            <a:off x="374647" y="4383681"/>
            <a:ext cx="3048321" cy="2003672"/>
          </a:xfrm>
          <a:prstGeom prst="rect">
            <a:avLst/>
          </a:prstGeom>
        </p:spPr>
      </p:pic>
    </p:spTree>
    <p:extLst>
      <p:ext uri="{BB962C8B-B14F-4D97-AF65-F5344CB8AC3E}">
        <p14:creationId xmlns:p14="http://schemas.microsoft.com/office/powerpoint/2010/main" val="4049814966"/>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E461D2-2051-32D3-566E-B769EFCACF3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C4020BE-C8D4-F1CF-E93C-4148B52A30B7}"/>
              </a:ext>
            </a:extLst>
          </p:cNvPr>
          <p:cNvPicPr>
            <a:picLocks noChangeAspect="1"/>
          </p:cNvPicPr>
          <p:nvPr/>
        </p:nvPicPr>
        <p:blipFill>
          <a:blip r:embed="rId2"/>
          <a:stretch>
            <a:fillRect/>
          </a:stretch>
        </p:blipFill>
        <p:spPr>
          <a:xfrm>
            <a:off x="0" y="3467178"/>
            <a:ext cx="12192000" cy="3390822"/>
          </a:xfrm>
          <a:prstGeom prst="rect">
            <a:avLst/>
          </a:prstGeom>
          <a:ln>
            <a:noFill/>
          </a:ln>
        </p:spPr>
      </p:pic>
      <p:sp>
        <p:nvSpPr>
          <p:cNvPr id="152" name="Transylvania County">
            <a:extLst>
              <a:ext uri="{FF2B5EF4-FFF2-40B4-BE49-F238E27FC236}">
                <a16:creationId xmlns:a16="http://schemas.microsoft.com/office/drawing/2014/main" id="{FC422B5A-E5F7-58D9-6562-094DACA19932}"/>
              </a:ext>
            </a:extLst>
          </p:cNvPr>
          <p:cNvSpPr txBox="1">
            <a:spLocks noGrp="1"/>
          </p:cNvSpPr>
          <p:nvPr>
            <p:ph type="ctrTitle"/>
          </p:nvPr>
        </p:nvSpPr>
        <p:spPr>
          <a:xfrm>
            <a:off x="374647" y="2753225"/>
            <a:ext cx="10985502" cy="952501"/>
          </a:xfrm>
          <a:prstGeom prst="rect">
            <a:avLst/>
          </a:prstGeom>
        </p:spPr>
        <p:txBody>
          <a:bodyPr>
            <a:normAutofit fontScale="90000"/>
          </a:bodyPr>
          <a:lstStyle/>
          <a:p>
            <a:pPr algn="r"/>
            <a:r>
              <a:rPr lang="en-US" sz="4000" dirty="0">
                <a:solidFill>
                  <a:srgbClr val="003E38"/>
                </a:solidFill>
                <a:latin typeface="Avenir Next LT Pro Demi" panose="020B0704020202020204" pitchFamily="34" charset="0"/>
              </a:rPr>
              <a:t>A. Transylvania County Comprehensive Housing</a:t>
            </a:r>
            <a:br>
              <a:rPr lang="en-US" sz="4000" dirty="0">
                <a:solidFill>
                  <a:srgbClr val="003E38"/>
                </a:solidFill>
                <a:latin typeface="Avenir Next LT Pro Demi" panose="020B0704020202020204" pitchFamily="34" charset="0"/>
              </a:rPr>
            </a:br>
            <a:r>
              <a:rPr lang="en-US" sz="4000" dirty="0">
                <a:solidFill>
                  <a:srgbClr val="003E38"/>
                </a:solidFill>
                <a:latin typeface="Avenir Next LT Pro Demi" panose="020B0704020202020204" pitchFamily="34" charset="0"/>
              </a:rPr>
              <a:t> Study Community Engagement &amp; Survey Report</a:t>
            </a:r>
            <a:endParaRPr sz="4000" dirty="0">
              <a:solidFill>
                <a:srgbClr val="003E38"/>
              </a:solidFill>
              <a:latin typeface="Avenir Next LT Pro Demi" panose="020B0704020202020204" pitchFamily="34" charset="0"/>
            </a:endParaRPr>
          </a:p>
        </p:txBody>
      </p:sp>
      <p:pic>
        <p:nvPicPr>
          <p:cNvPr id="2" name="Picture 1">
            <a:extLst>
              <a:ext uri="{FF2B5EF4-FFF2-40B4-BE49-F238E27FC236}">
                <a16:creationId xmlns:a16="http://schemas.microsoft.com/office/drawing/2014/main" id="{DFDAEB1C-BC8F-F10D-9ABE-C64940A7E6E9}"/>
              </a:ext>
            </a:extLst>
          </p:cNvPr>
          <p:cNvPicPr>
            <a:picLocks noChangeAspect="1"/>
          </p:cNvPicPr>
          <p:nvPr/>
        </p:nvPicPr>
        <p:blipFill>
          <a:blip r:embed="rId3"/>
          <a:stretch>
            <a:fillRect/>
          </a:stretch>
        </p:blipFill>
        <p:spPr>
          <a:xfrm>
            <a:off x="374647" y="4383681"/>
            <a:ext cx="3048321" cy="2003672"/>
          </a:xfrm>
          <a:prstGeom prst="rect">
            <a:avLst/>
          </a:prstGeom>
        </p:spPr>
      </p:pic>
    </p:spTree>
    <p:extLst>
      <p:ext uri="{BB962C8B-B14F-4D97-AF65-F5344CB8AC3E}">
        <p14:creationId xmlns:p14="http://schemas.microsoft.com/office/powerpoint/2010/main" val="1811163966"/>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E4F28A-125C-6D3D-AF6F-435B550FF717}"/>
              </a:ext>
            </a:extLst>
          </p:cNvPr>
          <p:cNvPicPr>
            <a:picLocks noChangeAspect="1"/>
          </p:cNvPicPr>
          <p:nvPr/>
        </p:nvPicPr>
        <p:blipFill>
          <a:blip r:embed="rId2"/>
          <a:stretch>
            <a:fillRect/>
          </a:stretch>
        </p:blipFill>
        <p:spPr>
          <a:xfrm>
            <a:off x="293964" y="5758493"/>
            <a:ext cx="1427260" cy="938143"/>
          </a:xfrm>
          <a:prstGeom prst="rect">
            <a:avLst/>
          </a:prstGeom>
        </p:spPr>
      </p:pic>
      <p:sp>
        <p:nvSpPr>
          <p:cNvPr id="3" name="TextBox 2">
            <a:extLst>
              <a:ext uri="{FF2B5EF4-FFF2-40B4-BE49-F238E27FC236}">
                <a16:creationId xmlns:a16="http://schemas.microsoft.com/office/drawing/2014/main" id="{A4B095FC-1789-A915-5709-416E897BDAED}"/>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Housing Study Engagement Report</a:t>
            </a:r>
          </a:p>
        </p:txBody>
      </p:sp>
      <p:pic>
        <p:nvPicPr>
          <p:cNvPr id="5" name="Picture 4" descr="A screenshot of a web page&#10;&#10;Description automatically generated">
            <a:extLst>
              <a:ext uri="{FF2B5EF4-FFF2-40B4-BE49-F238E27FC236}">
                <a16:creationId xmlns:a16="http://schemas.microsoft.com/office/drawing/2014/main" id="{EE440E09-E061-6459-D09D-1D767BCBAB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6246" y="92932"/>
            <a:ext cx="6141260" cy="5878377"/>
          </a:xfrm>
          <a:prstGeom prst="rect">
            <a:avLst/>
          </a:prstGeom>
        </p:spPr>
      </p:pic>
      <p:pic>
        <p:nvPicPr>
          <p:cNvPr id="7" name="Picture 6" descr="A white text on a black background&#10;&#10;Description automatically generated">
            <a:extLst>
              <a:ext uri="{FF2B5EF4-FFF2-40B4-BE49-F238E27FC236}">
                <a16:creationId xmlns:a16="http://schemas.microsoft.com/office/drawing/2014/main" id="{5C62FE95-96B3-FA76-AF27-2AD8D39D2A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5582" y="1500563"/>
            <a:ext cx="8849088" cy="4257930"/>
          </a:xfrm>
          <a:prstGeom prst="rect">
            <a:avLst/>
          </a:prstGeom>
        </p:spPr>
      </p:pic>
    </p:spTree>
    <p:extLst>
      <p:ext uri="{BB962C8B-B14F-4D97-AF65-F5344CB8AC3E}">
        <p14:creationId xmlns:p14="http://schemas.microsoft.com/office/powerpoint/2010/main" val="3331568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70684</TotalTime>
  <Words>724</Words>
  <Application>Microsoft Office PowerPoint</Application>
  <PresentationFormat>Widescreen</PresentationFormat>
  <Paragraphs>161</Paragraphs>
  <Slides>47</Slides>
  <Notes>0</Notes>
  <HiddenSlides>3</HiddenSlides>
  <MMClips>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47</vt:i4>
      </vt:variant>
    </vt:vector>
  </HeadingPairs>
  <TitlesOfParts>
    <vt:vector size="57" baseType="lpstr">
      <vt:lpstr>Arial</vt:lpstr>
      <vt:lpstr>Avenir Next LT Pro</vt:lpstr>
      <vt:lpstr>Avenir Next LT Pro Demi</vt:lpstr>
      <vt:lpstr>Calibri</vt:lpstr>
      <vt:lpstr>Calibri Light</vt:lpstr>
      <vt:lpstr>Helvetica Neue</vt:lpstr>
      <vt:lpstr>Helvetica Neue Medium</vt:lpstr>
      <vt:lpstr>Office Theme</vt:lpstr>
      <vt:lpstr>21_BasicWhite</vt:lpstr>
      <vt:lpstr>Acrobat Document</vt:lpstr>
      <vt:lpstr>Transylvania County</vt:lpstr>
      <vt:lpstr>PowerPoint Presentation</vt:lpstr>
      <vt:lpstr>Public Comment</vt:lpstr>
      <vt:lpstr>Agenda Modifications</vt:lpstr>
      <vt:lpstr>Consent Agenda</vt:lpstr>
      <vt:lpstr>PowerPoint Presentation</vt:lpstr>
      <vt:lpstr>Old Business</vt:lpstr>
      <vt:lpstr>A. Transylvania County Comprehensive Housing  Study Community Engagement &amp; Survey Report</vt:lpstr>
      <vt:lpstr>PowerPoint Presentation</vt:lpstr>
      <vt:lpstr>A. 2050 Comprehensive Plan Update  Kick-Off &amp; Engagement Event Summary</vt:lpstr>
      <vt:lpstr>B. 2050 Comprehensive Plan Update   Draft Community Survey</vt:lpstr>
      <vt:lpstr>New Business</vt:lpstr>
      <vt:lpstr>A. Burdett/Garland Blythe CAI# 24-05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 Fletcher/Transylvania County Board of Education CAI# 24-07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Informational &amp; Discussion Items</vt:lpstr>
      <vt:lpstr>PowerPoint Presentation</vt:lpstr>
      <vt:lpstr>PowerPoint Presentation</vt:lpstr>
      <vt:lpstr>C. Housing Study Update</vt:lpstr>
      <vt:lpstr>PowerPoint Presentation</vt:lpstr>
      <vt:lpstr>D. Community Appearance Initiative Update</vt:lpstr>
      <vt:lpstr>PowerPoint Presentation</vt:lpstr>
      <vt:lpstr>PowerPoint Presentation</vt:lpstr>
      <vt:lpstr>D. Comprehensive Plan Update</vt:lpstr>
      <vt:lpstr>PowerPoint Presentation</vt:lpstr>
      <vt:lpstr>PowerPoint Presentation</vt:lpstr>
      <vt:lpstr>PowerPoint Presentation</vt:lpstr>
      <vt:lpstr>PowerPoint Presentation</vt:lpstr>
      <vt:lpstr>Public Comment</vt:lpstr>
      <vt:lpstr>Board Members’ Comments</vt:lpstr>
      <vt:lpstr>Adjournment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Jeffrey Adams</dc:creator>
  <cp:lastModifiedBy>Jeffrey Adams</cp:lastModifiedBy>
  <cp:revision>177</cp:revision>
  <cp:lastPrinted>2023-04-20T16:17:37Z</cp:lastPrinted>
  <dcterms:created xsi:type="dcterms:W3CDTF">2023-03-22T17:40:32Z</dcterms:created>
  <dcterms:modified xsi:type="dcterms:W3CDTF">2024-11-21T22:35:53Z</dcterms:modified>
</cp:coreProperties>
</file>