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5"/>
  </p:notesMasterIdLst>
  <p:sldIdLst>
    <p:sldId id="268" r:id="rId4"/>
    <p:sldId id="336" r:id="rId5"/>
    <p:sldId id="374" r:id="rId6"/>
    <p:sldId id="380" r:id="rId7"/>
    <p:sldId id="410" r:id="rId8"/>
    <p:sldId id="375" r:id="rId9"/>
    <p:sldId id="411" r:id="rId10"/>
    <p:sldId id="590" r:id="rId11"/>
    <p:sldId id="591" r:id="rId12"/>
    <p:sldId id="612" r:id="rId13"/>
    <p:sldId id="592" r:id="rId14"/>
    <p:sldId id="618" r:id="rId15"/>
    <p:sldId id="604" r:id="rId16"/>
    <p:sldId id="593" r:id="rId17"/>
    <p:sldId id="598" r:id="rId18"/>
    <p:sldId id="599" r:id="rId19"/>
    <p:sldId id="594" r:id="rId20"/>
    <p:sldId id="600" r:id="rId21"/>
    <p:sldId id="601" r:id="rId22"/>
    <p:sldId id="589" r:id="rId23"/>
    <p:sldId id="560" r:id="rId24"/>
    <p:sldId id="606" r:id="rId25"/>
    <p:sldId id="616" r:id="rId26"/>
    <p:sldId id="610" r:id="rId27"/>
    <p:sldId id="433" r:id="rId28"/>
    <p:sldId id="390" r:id="rId29"/>
    <p:sldId id="435" r:id="rId30"/>
    <p:sldId id="575" r:id="rId31"/>
    <p:sldId id="608" r:id="rId32"/>
    <p:sldId id="528" r:id="rId33"/>
    <p:sldId id="532" r:id="rId34"/>
    <p:sldId id="530" r:id="rId35"/>
    <p:sldId id="603" r:id="rId36"/>
    <p:sldId id="617" r:id="rId37"/>
    <p:sldId id="418" r:id="rId38"/>
    <p:sldId id="446" r:id="rId39"/>
    <p:sldId id="276" r:id="rId40"/>
    <p:sldId id="581" r:id="rId41"/>
    <p:sldId id="414" r:id="rId42"/>
    <p:sldId id="415" r:id="rId43"/>
    <p:sldId id="416"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CC00"/>
    <a:srgbClr val="9900FF"/>
    <a:srgbClr val="66FF33"/>
    <a:srgbClr val="00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82316" autoAdjust="0"/>
  </p:normalViewPr>
  <p:slideViewPr>
    <p:cSldViewPr snapToGrid="0">
      <p:cViewPr varScale="1">
        <p:scale>
          <a:sx n="71" d="100"/>
          <a:sy n="71" d="100"/>
        </p:scale>
        <p:origin x="10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E6620E-E85C-47D1-91AE-4CC1DA5B0DDB}" type="datetimeFigureOut">
              <a:rPr lang="en-US" smtClean="0"/>
              <a:t>1/16/2025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43365D1-459D-4CF7-B7A9-8FD94C972308}" type="slidenum">
              <a:rPr lang="en-US" smtClean="0"/>
              <a:t>‹#›</a:t>
            </a:fld>
            <a:endParaRPr lang="en-US"/>
          </a:p>
        </p:txBody>
      </p:sp>
    </p:spTree>
    <p:extLst>
      <p:ext uri="{BB962C8B-B14F-4D97-AF65-F5344CB8AC3E}">
        <p14:creationId xmlns:p14="http://schemas.microsoft.com/office/powerpoint/2010/main" val="373677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2024- 7 Exemptions and 5 Subdivisions</a:t>
            </a:r>
          </a:p>
        </p:txBody>
      </p:sp>
      <p:sp>
        <p:nvSpPr>
          <p:cNvPr id="4" name="Slide Number Placeholder 3"/>
          <p:cNvSpPr>
            <a:spLocks noGrp="1"/>
          </p:cNvSpPr>
          <p:nvPr>
            <p:ph type="sldNum" sz="quarter" idx="5"/>
          </p:nvPr>
        </p:nvSpPr>
        <p:spPr/>
        <p:txBody>
          <a:bodyPr/>
          <a:lstStyle/>
          <a:p>
            <a:fld id="{B43365D1-459D-4CF7-B7A9-8FD94C972308}" type="slidenum">
              <a:rPr lang="en-US" smtClean="0"/>
              <a:t>27</a:t>
            </a:fld>
            <a:endParaRPr lang="en-US"/>
          </a:p>
        </p:txBody>
      </p:sp>
    </p:spTree>
    <p:extLst>
      <p:ext uri="{BB962C8B-B14F-4D97-AF65-F5344CB8AC3E}">
        <p14:creationId xmlns:p14="http://schemas.microsoft.com/office/powerpoint/2010/main" val="173637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4958-50E8-076F-3DED-FD775FA14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104AF-D717-CA4B-EE2E-5E3716517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FA026-6761-FFDA-ABFF-54E43F369144}"/>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5" name="Footer Placeholder 4">
            <a:extLst>
              <a:ext uri="{FF2B5EF4-FFF2-40B4-BE49-F238E27FC236}">
                <a16:creationId xmlns:a16="http://schemas.microsoft.com/office/drawing/2014/main" id="{1F1F4C37-2763-5493-00C5-C3DF0F74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9D499-36BF-1BEA-2CBD-818FC9F3ED6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351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880-29C4-FE14-A2AD-0774CD403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CA851-F94E-06DD-6CAA-5CDD2F5FC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57219-1E87-E160-0D20-E49AEE2F4660}"/>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5" name="Footer Placeholder 4">
            <a:extLst>
              <a:ext uri="{FF2B5EF4-FFF2-40B4-BE49-F238E27FC236}">
                <a16:creationId xmlns:a16="http://schemas.microsoft.com/office/drawing/2014/main" id="{D4EC97CE-2EC3-8AD8-D97D-BAD811DA8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F56BF-BF55-5F05-4B04-268BE3CCD177}"/>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85786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7C209-2EFF-9D58-DF9D-2B3A1FB16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D824CA-9123-6386-9180-797737805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D72F4-5566-47E0-CF36-50E154AB849B}"/>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5" name="Footer Placeholder 4">
            <a:extLst>
              <a:ext uri="{FF2B5EF4-FFF2-40B4-BE49-F238E27FC236}">
                <a16:creationId xmlns:a16="http://schemas.microsoft.com/office/drawing/2014/main" id="{4E488F52-95F0-F394-46A6-9E964AB01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9638-6262-BAEC-969D-FEF39ECAC83D}"/>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2184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txBox="1">
            <a:spLocks noGrp="1"/>
          </p:cNvSpPr>
          <p:nvPr>
            <p:ph type="body" sz="quarter" idx="13"/>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2" name="Title Text"/>
          <p:cNvSpPr txBox="1">
            <a:spLocks noGrp="1"/>
          </p:cNvSpPr>
          <p:nvPr>
            <p:ph type="title"/>
          </p:nvPr>
        </p:nvSpPr>
        <p:spPr>
          <a:xfrm>
            <a:off x="603248" y="1287496"/>
            <a:ext cx="10985502" cy="2324101"/>
          </a:xfrm>
          <a:prstGeom prst="rect">
            <a:avLst/>
          </a:prstGeom>
        </p:spPr>
        <p:txBody>
          <a:bodyPr anchor="b"/>
          <a:lstStyle>
            <a:lvl1pPr>
              <a:defRPr sz="5800" spc="-116"/>
            </a:lvl1pPr>
          </a:lstStyle>
          <a:p>
            <a:r>
              <a:t>Title Text</a:t>
            </a:r>
          </a:p>
        </p:txBody>
      </p:sp>
      <p:sp>
        <p:nvSpPr>
          <p:cNvPr id="13" name="Body Level One…"/>
          <p:cNvSpPr txBox="1">
            <a:spLocks noGrp="1"/>
          </p:cNvSpPr>
          <p:nvPr>
            <p:ph type="body" sz="quarter" idx="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943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13"/>
          </p:nvPr>
        </p:nvSpPr>
        <p:spPr>
          <a:xfrm>
            <a:off x="-577850" y="-647700"/>
            <a:ext cx="13373100" cy="8009467"/>
          </a:xfrm>
          <a:prstGeom prst="rect">
            <a:avLst/>
          </a:prstGeom>
        </p:spPr>
        <p:txBody>
          <a:bodyPr lIns="91439" tIns="45719" rIns="91439" bIns="45719">
            <a:noAutofit/>
          </a:bodyPr>
          <a:lstStyle/>
          <a:p>
            <a:endParaRPr/>
          </a:p>
        </p:txBody>
      </p:sp>
      <p:sp>
        <p:nvSpPr>
          <p:cNvPr id="22" name="Title Text"/>
          <p:cNvSpPr txBox="1">
            <a:spLocks noGrp="1"/>
          </p:cNvSpPr>
          <p:nvPr>
            <p:ph type="title"/>
          </p:nvPr>
        </p:nvSpPr>
        <p:spPr>
          <a:xfrm>
            <a:off x="603250" y="3562350"/>
            <a:ext cx="10985500" cy="2324100"/>
          </a:xfrm>
          <a:prstGeom prst="rect">
            <a:avLst/>
          </a:prstGeom>
        </p:spPr>
        <p:txBody>
          <a:bodyPr anchor="b"/>
          <a:lstStyle>
            <a:lvl1pPr>
              <a:defRPr sz="5800" spc="-116"/>
            </a:lvl1pPr>
          </a:lstStyle>
          <a:p>
            <a:r>
              <a:t>Title Text</a:t>
            </a:r>
          </a:p>
        </p:txBody>
      </p:sp>
      <p:sp>
        <p:nvSpPr>
          <p:cNvPr id="23" name="Rectangle"/>
          <p:cNvSpPr txBox="1">
            <a:spLocks noGrp="1"/>
          </p:cNvSpPr>
          <p:nvPr>
            <p:ph type="body" sz="quarter" idx="14"/>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24" name="Body Level One…"/>
          <p:cNvSpPr txBox="1">
            <a:spLocks noGrp="1"/>
          </p:cNvSpPr>
          <p:nvPr>
            <p:ph type="body" sz="quarter" idx="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9696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13"/>
          </p:nvPr>
        </p:nvSpPr>
        <p:spPr>
          <a:xfrm>
            <a:off x="5486400" y="-101600"/>
            <a:ext cx="6072419" cy="7067550"/>
          </a:xfrm>
          <a:prstGeom prst="rect">
            <a:avLst/>
          </a:prstGeom>
        </p:spPr>
        <p:txBody>
          <a:bodyPr lIns="91439" tIns="45719" rIns="91439" bIns="45719">
            <a:noAutofit/>
          </a:bodyPr>
          <a:lstStyle/>
          <a:p>
            <a:endParaRPr/>
          </a:p>
        </p:txBody>
      </p:sp>
      <p:sp>
        <p:nvSpPr>
          <p:cNvPr id="33" name="Title Text"/>
          <p:cNvSpPr txBox="1">
            <a:spLocks noGrp="1"/>
          </p:cNvSpPr>
          <p:nvPr>
            <p:ph type="title"/>
          </p:nvPr>
        </p:nvSpPr>
        <p:spPr>
          <a:xfrm>
            <a:off x="603250" y="635000"/>
            <a:ext cx="4889500" cy="2941137"/>
          </a:xfrm>
          <a:prstGeom prst="rect">
            <a:avLst/>
          </a:prstGeom>
        </p:spPr>
        <p:txBody>
          <a:bodyPr anchor="b"/>
          <a:lstStyle/>
          <a:p>
            <a:r>
              <a:t>Title Text</a:t>
            </a:r>
          </a:p>
        </p:txBody>
      </p:sp>
      <p:sp>
        <p:nvSpPr>
          <p:cNvPr id="34" name="Body Level One…"/>
          <p:cNvSpPr txBox="1">
            <a:spLocks noGrp="1"/>
          </p:cNvSpPr>
          <p:nvPr>
            <p:ph type="body" sz="quarter" idx="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2303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72889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1098550"/>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707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Rectangle"/>
          <p:cNvSpPr txBox="1">
            <a:spLocks noGrp="1"/>
          </p:cNvSpPr>
          <p:nvPr>
            <p:ph type="body" sz="quarter" idx="13"/>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61" name="Body Level One…"/>
          <p:cNvSpPr txBox="1">
            <a:spLocks noGrp="1"/>
          </p:cNvSpPr>
          <p:nvPr>
            <p:ph type="body" sz="half" idx="1"/>
          </p:nvPr>
        </p:nvSpPr>
        <p:spPr>
          <a:xfrm>
            <a:off x="603250" y="2124252"/>
            <a:ext cx="4889500" cy="41283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Bowl of pappardelle pasta with parsley butter, roasted hazelnuts, and shaved parmesan cheese"/>
          <p:cNvSpPr>
            <a:spLocks noGrp="1"/>
          </p:cNvSpPr>
          <p:nvPr>
            <p:ph type="pic" idx="14"/>
          </p:nvPr>
        </p:nvSpPr>
        <p:spPr>
          <a:xfrm>
            <a:off x="6096000" y="-203633"/>
            <a:ext cx="5458437" cy="7277916"/>
          </a:xfrm>
          <a:prstGeom prst="rect">
            <a:avLst/>
          </a:prstGeom>
        </p:spPr>
        <p:txBody>
          <a:bodyPr lIns="91439" tIns="45719" rIns="91439" bIns="45719">
            <a:noAutofit/>
          </a:bodyPr>
          <a:lstStyle/>
          <a:p>
            <a:endParaRPr/>
          </a:p>
        </p:txBody>
      </p:sp>
      <p:sp>
        <p:nvSpPr>
          <p:cNvPr id="63" name="Title Text"/>
          <p:cNvSpPr txBox="1">
            <a:spLocks noGrp="1"/>
          </p:cNvSpPr>
          <p:nvPr>
            <p:ph type="title"/>
          </p:nvPr>
        </p:nvSpPr>
        <p:spPr>
          <a:xfrm>
            <a:off x="603250" y="539750"/>
            <a:ext cx="4889500" cy="717550"/>
          </a:xfrm>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4408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Title Text</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15833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3250" y="539750"/>
            <a:ext cx="10985500" cy="717475"/>
          </a:xfrm>
          <a:prstGeom prst="rect">
            <a:avLst/>
          </a:prstGeom>
        </p:spPr>
        <p:txBody>
          <a:bodyPr/>
          <a:lstStyle/>
          <a:p>
            <a:r>
              <a:t>Title Text</a:t>
            </a:r>
          </a:p>
        </p:txBody>
      </p:sp>
      <p:sp>
        <p:nvSpPr>
          <p:cNvPr id="80"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8097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B64-5C28-2F8A-1B1A-48537E459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B2966-B287-BB0F-22CA-724A02323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6477-6DD3-8BF4-CAE2-AA8713EEA13C}"/>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5" name="Footer Placeholder 4">
            <a:extLst>
              <a:ext uri="{FF2B5EF4-FFF2-40B4-BE49-F238E27FC236}">
                <a16:creationId xmlns:a16="http://schemas.microsoft.com/office/drawing/2014/main" id="{A1053987-CEA1-DB1B-D055-0CEC3D28F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D9B30-A98D-DED1-A3DC-BA3FA482ED48}"/>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6468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43165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Body Level One</a:t>
            </a:r>
          </a:p>
          <a:p>
            <a:pPr lvl="1"/>
            <a:r>
              <a:t>Body Level Two</a:t>
            </a:r>
          </a:p>
          <a:p>
            <a:pPr lvl="2"/>
            <a:r>
              <a:t>Body Level Three</a:t>
            </a:r>
          </a:p>
          <a:p>
            <a:pPr lvl="3"/>
            <a:r>
              <a:t>Body Level Four</a:t>
            </a:r>
          </a:p>
          <a:p>
            <a:pPr lvl="4"/>
            <a:r>
              <a:t>Body Level Five</a:t>
            </a:r>
          </a:p>
        </p:txBody>
      </p:sp>
      <p:sp>
        <p:nvSpPr>
          <p:cNvPr id="107" name="Rectangle"/>
          <p:cNvSpPr txBox="1">
            <a:spLocks noGrp="1"/>
          </p:cNvSpPr>
          <p:nvPr>
            <p:ph type="body" sz="quarter" idx="13"/>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5500" b="1"/>
            </a:lvl1pPr>
          </a:lstStyle>
          <a:p>
            <a:pPr marL="0" indent="0" algn="ctr" defTabSz="825500">
              <a:lnSpc>
                <a:spcPct val="100000"/>
              </a:lnSpc>
              <a:spcBef>
                <a:spcPts val="0"/>
              </a:spcBef>
              <a:buSzTx/>
              <a:buNone/>
              <a:defRPr sz="5500" b="1"/>
            </a:pPr>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90670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Rectangle"/>
          <p:cNvSpPr txBox="1">
            <a:spLocks noGrp="1"/>
          </p:cNvSpPr>
          <p:nvPr>
            <p:ph type="body" sz="quarter" idx="13"/>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16" name="Body Level One…"/>
          <p:cNvSpPr txBox="1">
            <a:spLocks noGrp="1"/>
          </p:cNvSpPr>
          <p:nvPr>
            <p:ph type="body" sz="half" idx="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1734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029268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23689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0600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239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247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303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572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0127-C2A8-2E94-49F9-F47AEF3C7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15595-ECEB-574A-9C3D-15B0B7266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44EDF-E45C-5593-CC3D-FEC5033D1398}"/>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5" name="Footer Placeholder 4">
            <a:extLst>
              <a:ext uri="{FF2B5EF4-FFF2-40B4-BE49-F238E27FC236}">
                <a16:creationId xmlns:a16="http://schemas.microsoft.com/office/drawing/2014/main" id="{66AA4638-0D17-53BB-8A82-87DA246D6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1E406-FC56-281C-9602-0445193F4EB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527984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4909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320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7511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89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244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320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838-6789-6579-CF25-261A15D5A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70E73-A9EB-04FA-D0AE-5877D2064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75EC9-7BED-1E26-498F-6C3138519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48CD3-A475-2CE9-99D8-6976730D3DB1}"/>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6" name="Footer Placeholder 5">
            <a:extLst>
              <a:ext uri="{FF2B5EF4-FFF2-40B4-BE49-F238E27FC236}">
                <a16:creationId xmlns:a16="http://schemas.microsoft.com/office/drawing/2014/main" id="{EE080378-F3CA-C54E-4FD7-DC13A22B1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1E68-DB17-47AC-D0E1-7140A3E1FDD6}"/>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9774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48D-6E00-BF55-DDDD-C56563BC6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0EE212-0D7D-EF07-55A4-36DE66807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DE936-4DE5-384E-815C-679CB6B0A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33D51-34BF-E6EE-BF77-913E60D40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4C5F38-C557-2E1C-F5AD-B896A15D8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5E9B-B4D4-A092-3563-22185225A107}"/>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8" name="Footer Placeholder 7">
            <a:extLst>
              <a:ext uri="{FF2B5EF4-FFF2-40B4-BE49-F238E27FC236}">
                <a16:creationId xmlns:a16="http://schemas.microsoft.com/office/drawing/2014/main" id="{34D8DD57-95A3-24B5-10AE-902E3BA8FC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66C02-98BE-0FF0-C650-3229CFDB062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667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D83C-C0DF-AAB9-F250-61B37C9D2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00E4B-3C19-79BC-8518-212190792A83}"/>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4" name="Footer Placeholder 3">
            <a:extLst>
              <a:ext uri="{FF2B5EF4-FFF2-40B4-BE49-F238E27FC236}">
                <a16:creationId xmlns:a16="http://schemas.microsoft.com/office/drawing/2014/main" id="{80FE0BA5-2B30-70BA-141F-31CB4D6C2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2C9A0-AD37-6BEF-E96F-600A91E72610}"/>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78500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27694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F835-CC3B-5734-6B3C-CA00C1F61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33C60-B2B5-AE0F-C486-F10E38E2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BE48F-9E4C-F343-08AD-A5D87F4A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3674C-9BBD-A656-BD91-88EA0D3A711C}"/>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6" name="Footer Placeholder 5">
            <a:extLst>
              <a:ext uri="{FF2B5EF4-FFF2-40B4-BE49-F238E27FC236}">
                <a16:creationId xmlns:a16="http://schemas.microsoft.com/office/drawing/2014/main" id="{3EB87B97-9984-AE9A-57A7-0137D2E4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BF1C7-A460-FED3-0D4F-FF2FC83B9D9C}"/>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63109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D79A-14EA-5254-208E-0CDDB633A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3B2653-13F2-A9B7-9B6F-74512A977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D5B39-539A-B5A2-7F8F-2C8EE163D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12163-97CF-9466-5083-CDB1CD085B8D}"/>
              </a:ext>
            </a:extLst>
          </p:cNvPr>
          <p:cNvSpPr>
            <a:spLocks noGrp="1"/>
          </p:cNvSpPr>
          <p:nvPr>
            <p:ph type="dt" sz="half" idx="10"/>
          </p:nvPr>
        </p:nvSpPr>
        <p:spPr/>
        <p:txBody>
          <a:bodyPr/>
          <a:lstStyle/>
          <a:p>
            <a:fld id="{CAA77890-05B7-449C-B08D-906940B1B602}" type="datetimeFigureOut">
              <a:rPr lang="en-US" smtClean="0"/>
              <a:t>1/16/2025</a:t>
            </a:fld>
            <a:endParaRPr lang="en-US"/>
          </a:p>
        </p:txBody>
      </p:sp>
      <p:sp>
        <p:nvSpPr>
          <p:cNvPr id="6" name="Footer Placeholder 5">
            <a:extLst>
              <a:ext uri="{FF2B5EF4-FFF2-40B4-BE49-F238E27FC236}">
                <a16:creationId xmlns:a16="http://schemas.microsoft.com/office/drawing/2014/main" id="{E213F444-AB57-B28F-1B4B-4C1E8F575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D9BB8-DEF1-FE24-0964-B878FD0A40B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8675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884C-3BA5-4ED8-CFE6-A40E03133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9FA33-9E3F-EC12-3C70-DE4B9244E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FDAAC-D32A-FA1A-5666-9B2B4BBC8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77890-05B7-449C-B08D-906940B1B602}" type="datetimeFigureOut">
              <a:rPr lang="en-US" smtClean="0"/>
              <a:t>1/16/2025</a:t>
            </a:fld>
            <a:endParaRPr lang="en-US"/>
          </a:p>
        </p:txBody>
      </p:sp>
      <p:sp>
        <p:nvSpPr>
          <p:cNvPr id="5" name="Footer Placeholder 4">
            <a:extLst>
              <a:ext uri="{FF2B5EF4-FFF2-40B4-BE49-F238E27FC236}">
                <a16:creationId xmlns:a16="http://schemas.microsoft.com/office/drawing/2014/main" id="{07AE6FB8-77CA-8382-177A-25FD581D3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96497-FA9A-1C01-4F9D-BBDA2EEA5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D031B-786D-49BE-9B8C-52ECE7BE4424}" type="slidenum">
              <a:rPr lang="en-US" smtClean="0"/>
              <a:t>‹#›</a:t>
            </a:fld>
            <a:endParaRPr lang="en-US"/>
          </a:p>
        </p:txBody>
      </p:sp>
    </p:spTree>
    <p:extLst>
      <p:ext uri="{BB962C8B-B14F-4D97-AF65-F5344CB8AC3E}">
        <p14:creationId xmlns:p14="http://schemas.microsoft.com/office/powerpoint/2010/main" val="199206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0773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9009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9.tmp"/></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22.tmp"/><Relationship Id="rId4" Type="http://schemas.openxmlformats.org/officeDocument/2006/relationships/image" Target="../media/image21.tmp"/></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4.tmp"/></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56624"/>
            <a:ext cx="10985502" cy="952501"/>
          </a:xfrm>
          <a:prstGeom prst="rect">
            <a:avLst/>
          </a:prstGeom>
        </p:spPr>
        <p:txBody>
          <a:bodyPr/>
          <a:lstStyle/>
          <a:p>
            <a:r>
              <a:rPr dirty="0">
                <a:latin typeface="Avenir Next LT Pro Demi" panose="020B0704020202020204" pitchFamily="34" charset="0"/>
              </a:rPr>
              <a:t>Transylvania County</a:t>
            </a:r>
          </a:p>
        </p:txBody>
      </p:sp>
      <p:sp>
        <p:nvSpPr>
          <p:cNvPr id="153" name="Corridor Planning"/>
          <p:cNvSpPr txBox="1">
            <a:spLocks noGrp="1"/>
          </p:cNvSpPr>
          <p:nvPr>
            <p:ph type="subTitle" sz="quarter" idx="1"/>
          </p:nvPr>
        </p:nvSpPr>
        <p:spPr>
          <a:xfrm>
            <a:off x="374648" y="1191126"/>
            <a:ext cx="10985501" cy="952501"/>
          </a:xfrm>
          <a:prstGeom prst="rect">
            <a:avLst/>
          </a:prstGeom>
        </p:spPr>
        <p:txBody>
          <a:bodyPr/>
          <a:lstStyle/>
          <a:p>
            <a:r>
              <a:rPr lang="en-US" b="0" dirty="0">
                <a:solidFill>
                  <a:schemeClr val="bg2">
                    <a:lumMod val="50000"/>
                  </a:schemeClr>
                </a:solidFill>
                <a:latin typeface="Avenir Next LT Pro Demi" panose="020B0704020202020204" pitchFamily="34" charset="0"/>
              </a:rPr>
              <a:t>Planning Board Meeting | January 2025</a:t>
            </a:r>
            <a:endParaRPr b="0" dirty="0">
              <a:solidFill>
                <a:schemeClr val="bg2">
                  <a:lumMod val="50000"/>
                </a:schemeClr>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3184A-595C-F51D-9B37-2B52140874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F70F72-D0FB-ED00-D253-524C8014209F}"/>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83D4FDDB-A9C0-8725-8C33-B4F9D4F8BAB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B610C51-0247-51CB-E40C-0C5E708FCEE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Memo</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background with black text&#10;&#10;Description automatically generated">
            <a:extLst>
              <a:ext uri="{FF2B5EF4-FFF2-40B4-BE49-F238E27FC236}">
                <a16:creationId xmlns:a16="http://schemas.microsoft.com/office/drawing/2014/main" id="{985A2FC0-5840-E9F0-9D11-A18D5E550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991" y="434370"/>
            <a:ext cx="8040222" cy="1657581"/>
          </a:xfrm>
          <a:prstGeom prst="rect">
            <a:avLst/>
          </a:prstGeom>
        </p:spPr>
      </p:pic>
      <p:pic>
        <p:nvPicPr>
          <p:cNvPr id="10" name="Picture 9">
            <a:extLst>
              <a:ext uri="{FF2B5EF4-FFF2-40B4-BE49-F238E27FC236}">
                <a16:creationId xmlns:a16="http://schemas.microsoft.com/office/drawing/2014/main" id="{DB639E2D-DC22-A4F9-FB81-223F836AC8EA}"/>
              </a:ext>
            </a:extLst>
          </p:cNvPr>
          <p:cNvPicPr>
            <a:picLocks noChangeAspect="1"/>
          </p:cNvPicPr>
          <p:nvPr/>
        </p:nvPicPr>
        <p:blipFill>
          <a:blip r:embed="rId4"/>
          <a:stretch>
            <a:fillRect/>
          </a:stretch>
        </p:blipFill>
        <p:spPr>
          <a:xfrm>
            <a:off x="4663176" y="2004030"/>
            <a:ext cx="7234860" cy="4069609"/>
          </a:xfrm>
          <a:prstGeom prst="rect">
            <a:avLst/>
          </a:prstGeom>
        </p:spPr>
      </p:pic>
      <p:sp>
        <p:nvSpPr>
          <p:cNvPr id="5" name="Rectangle 4">
            <a:extLst>
              <a:ext uri="{FF2B5EF4-FFF2-40B4-BE49-F238E27FC236}">
                <a16:creationId xmlns:a16="http://schemas.microsoft.com/office/drawing/2014/main" id="{1B77E12F-758F-2980-C67A-F291547C49D8}"/>
              </a:ext>
            </a:extLst>
          </p:cNvPr>
          <p:cNvSpPr/>
          <p:nvPr/>
        </p:nvSpPr>
        <p:spPr>
          <a:xfrm>
            <a:off x="6096000" y="5369611"/>
            <a:ext cx="3876761" cy="211383"/>
          </a:xfrm>
          <a:prstGeom prst="rect">
            <a:avLst/>
          </a:prstGeom>
          <a:noFill/>
          <a:ln w="190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2621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A9A85-0A26-25A4-DAE3-7379143586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0BE760-9B91-DBF3-423C-7847B22A8722}"/>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917BCA6-0638-271C-C9C7-42E40908F35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709A782C-11C6-1552-A2BB-B5D5BDAA73E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white paper with yellow text&#10;&#10;Description automatically generated">
            <a:extLst>
              <a:ext uri="{FF2B5EF4-FFF2-40B4-BE49-F238E27FC236}">
                <a16:creationId xmlns:a16="http://schemas.microsoft.com/office/drawing/2014/main" id="{A626AE4F-7EBB-B79A-8324-5102728E6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978" y="0"/>
            <a:ext cx="4927022" cy="6858000"/>
          </a:xfrm>
          <a:prstGeom prst="rect">
            <a:avLst/>
          </a:prstGeom>
        </p:spPr>
      </p:pic>
      <p:sp>
        <p:nvSpPr>
          <p:cNvPr id="8" name="TextBox 7">
            <a:extLst>
              <a:ext uri="{FF2B5EF4-FFF2-40B4-BE49-F238E27FC236}">
                <a16:creationId xmlns:a16="http://schemas.microsoft.com/office/drawing/2014/main" id="{6F79050D-02A9-FA2F-B0C1-3FC48EA7FD02}"/>
              </a:ext>
            </a:extLst>
          </p:cNvPr>
          <p:cNvSpPr txBox="1"/>
          <p:nvPr/>
        </p:nvSpPr>
        <p:spPr>
          <a:xfrm>
            <a:off x="749205" y="1346379"/>
            <a:ext cx="608614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Background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41 Confederate Lane (Transylvania County Board of Education: Owner)</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.48 Acre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Visible from Little Egypt </a:t>
            </a:r>
            <a:r>
              <a:rPr lang="en-US" sz="2000" dirty="0">
                <a:solidFill>
                  <a:srgbClr val="5E5E5E"/>
                </a:solidFill>
                <a:sym typeface="Helvetica Neue"/>
              </a:rPr>
              <a:t>(SR-1185)</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November 12, 2024, Site Vi</a:t>
            </a:r>
            <a:r>
              <a:rPr lang="en-US" sz="2000" dirty="0">
                <a:solidFill>
                  <a:srgbClr val="5E5E5E"/>
                </a:solidFill>
                <a:sym typeface="Helvetica Neue"/>
              </a:rPr>
              <a:t>sit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Aging mobile home, trashed, junk collected, with hazard materials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Declared a nuisance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Signs of illegal drug production and confirmed by Sheriff’s Department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Proposed site for Teacher and Workforce Housing</a:t>
            </a:r>
          </a:p>
          <a:p>
            <a:pPr marL="0" marR="0" indent="0" defTabSz="2438338" rtl="0" fontAlgn="auto" latinLnBrk="0" hangingPunct="0">
              <a:lnSpc>
                <a:spcPct val="100000"/>
              </a:lnSpc>
              <a:spcBef>
                <a:spcPts val="0"/>
              </a:spcBef>
              <a:spcAft>
                <a:spcPts val="0"/>
              </a:spcAft>
              <a:buClrTx/>
              <a:buSzTx/>
              <a:buFontTx/>
              <a:buNone/>
              <a:tabLst/>
            </a:pPr>
            <a:endParaRPr lang="en-US" sz="2000" dirty="0">
              <a:solidFill>
                <a:srgbClr val="5E5E5E"/>
              </a:solidFill>
              <a:sym typeface="Helvetica Neue"/>
            </a:endParaRPr>
          </a:p>
        </p:txBody>
      </p:sp>
    </p:spTree>
    <p:extLst>
      <p:ext uri="{BB962C8B-B14F-4D97-AF65-F5344CB8AC3E}">
        <p14:creationId xmlns:p14="http://schemas.microsoft.com/office/powerpoint/2010/main" val="5296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855FD-BC39-015F-ED9C-31D777AF11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4581FE-2E36-E856-3DEF-33E12861C6B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ACCE7EC-1CEB-A5B7-BB0D-0D5EF1BB27F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BC37D231-2530-370E-5BC0-F8812A24F51C}"/>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close-up of a list&#10;&#10;Description automatically generated">
            <a:extLst>
              <a:ext uri="{FF2B5EF4-FFF2-40B4-BE49-F238E27FC236}">
                <a16:creationId xmlns:a16="http://schemas.microsoft.com/office/drawing/2014/main" id="{117709CA-C908-12D5-7D68-FF2648333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47" y="1443790"/>
            <a:ext cx="11398505" cy="3657600"/>
          </a:xfrm>
          <a:prstGeom prst="rect">
            <a:avLst/>
          </a:prstGeom>
        </p:spPr>
      </p:pic>
    </p:spTree>
    <p:extLst>
      <p:ext uri="{BB962C8B-B14F-4D97-AF65-F5344CB8AC3E}">
        <p14:creationId xmlns:p14="http://schemas.microsoft.com/office/powerpoint/2010/main" val="4168354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D7B1-15FC-C618-BE2E-5AD607F4E3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9010E-610A-5E55-13D1-E45263C09350}"/>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9092319-61CF-6803-AA4F-1718D41C768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A0C3728-3B42-968D-66B5-C913E9BD745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387CBA28-60DA-666B-B593-167BCEFDBE3D}"/>
              </a:ext>
            </a:extLst>
          </p:cNvPr>
          <p:cNvPicPr>
            <a:picLocks noChangeAspect="1"/>
          </p:cNvPicPr>
          <p:nvPr/>
        </p:nvPicPr>
        <p:blipFill>
          <a:blip r:embed="rId3"/>
          <a:stretch>
            <a:fillRect/>
          </a:stretch>
        </p:blipFill>
        <p:spPr>
          <a:xfrm>
            <a:off x="6844966" y="0"/>
            <a:ext cx="5143500" cy="6858000"/>
          </a:xfrm>
          <a:prstGeom prst="rect">
            <a:avLst/>
          </a:prstGeom>
        </p:spPr>
      </p:pic>
    </p:spTree>
    <p:extLst>
      <p:ext uri="{BB962C8B-B14F-4D97-AF65-F5344CB8AC3E}">
        <p14:creationId xmlns:p14="http://schemas.microsoft.com/office/powerpoint/2010/main" val="3168049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43CE0-228A-88E3-DC67-134C8F73D8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319693-251D-1019-6347-A97192994DA4}"/>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66A9D661-7E08-9589-7919-C60E713A86B2}"/>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CFE4A24F-F8EF-F723-E0EF-95D68523D33D}"/>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6DF5864F-697E-7E70-662E-9653350A7012}"/>
              </a:ext>
            </a:extLst>
          </p:cNvPr>
          <p:cNvPicPr>
            <a:picLocks noChangeAspect="1"/>
          </p:cNvPicPr>
          <p:nvPr/>
        </p:nvPicPr>
        <p:blipFill>
          <a:blip r:embed="rId3"/>
          <a:stretch>
            <a:fillRect/>
          </a:stretch>
        </p:blipFill>
        <p:spPr>
          <a:xfrm>
            <a:off x="298906" y="1053246"/>
            <a:ext cx="5074511" cy="3800726"/>
          </a:xfrm>
          <a:prstGeom prst="rect">
            <a:avLst/>
          </a:prstGeom>
        </p:spPr>
      </p:pic>
      <p:pic>
        <p:nvPicPr>
          <p:cNvPr id="9" name="Picture 8">
            <a:extLst>
              <a:ext uri="{FF2B5EF4-FFF2-40B4-BE49-F238E27FC236}">
                <a16:creationId xmlns:a16="http://schemas.microsoft.com/office/drawing/2014/main" id="{CFC3AAF0-DBC5-C728-C2C0-F59265B0A3A4}"/>
              </a:ext>
            </a:extLst>
          </p:cNvPr>
          <p:cNvPicPr>
            <a:picLocks noChangeAspect="1"/>
          </p:cNvPicPr>
          <p:nvPr/>
        </p:nvPicPr>
        <p:blipFill>
          <a:blip r:embed="rId4"/>
          <a:stretch>
            <a:fillRect/>
          </a:stretch>
        </p:blipFill>
        <p:spPr>
          <a:xfrm>
            <a:off x="5373417" y="1058885"/>
            <a:ext cx="5074511" cy="3795086"/>
          </a:xfrm>
          <a:prstGeom prst="rect">
            <a:avLst/>
          </a:prstGeom>
        </p:spPr>
      </p:pic>
    </p:spTree>
    <p:extLst>
      <p:ext uri="{BB962C8B-B14F-4D97-AF65-F5344CB8AC3E}">
        <p14:creationId xmlns:p14="http://schemas.microsoft.com/office/powerpoint/2010/main" val="367386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76A6A-BF7F-E84C-FD7E-0E11C8571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52233F-2E1F-C510-85BC-7ED38713E9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EAAD39C7-3002-2021-2E2B-235394200E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2E79B721-2000-0477-34D5-264B0C55FC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a:extLst>
              <a:ext uri="{FF2B5EF4-FFF2-40B4-BE49-F238E27FC236}">
                <a16:creationId xmlns:a16="http://schemas.microsoft.com/office/drawing/2014/main" id="{7A81C0F5-A14D-070C-AF9D-2BC1C5EB3DDA}"/>
              </a:ext>
            </a:extLst>
          </p:cNvPr>
          <p:cNvPicPr>
            <a:picLocks noChangeAspect="1"/>
          </p:cNvPicPr>
          <p:nvPr/>
        </p:nvPicPr>
        <p:blipFill>
          <a:blip r:embed="rId3"/>
          <a:stretch>
            <a:fillRect/>
          </a:stretch>
        </p:blipFill>
        <p:spPr>
          <a:xfrm>
            <a:off x="293964" y="1058885"/>
            <a:ext cx="5074511" cy="3801219"/>
          </a:xfrm>
          <a:prstGeom prst="rect">
            <a:avLst/>
          </a:prstGeom>
        </p:spPr>
      </p:pic>
      <p:pic>
        <p:nvPicPr>
          <p:cNvPr id="10" name="Picture 9">
            <a:extLst>
              <a:ext uri="{FF2B5EF4-FFF2-40B4-BE49-F238E27FC236}">
                <a16:creationId xmlns:a16="http://schemas.microsoft.com/office/drawing/2014/main" id="{28E56306-62BC-8071-A33E-330A6D81C819}"/>
              </a:ext>
            </a:extLst>
          </p:cNvPr>
          <p:cNvPicPr>
            <a:picLocks noChangeAspect="1"/>
          </p:cNvPicPr>
          <p:nvPr/>
        </p:nvPicPr>
        <p:blipFill>
          <a:blip r:embed="rId4"/>
          <a:stretch>
            <a:fillRect/>
          </a:stretch>
        </p:blipFill>
        <p:spPr>
          <a:xfrm>
            <a:off x="5368475" y="1052751"/>
            <a:ext cx="5074512" cy="3801220"/>
          </a:xfrm>
          <a:prstGeom prst="rect">
            <a:avLst/>
          </a:prstGeom>
        </p:spPr>
      </p:pic>
    </p:spTree>
    <p:extLst>
      <p:ext uri="{BB962C8B-B14F-4D97-AF65-F5344CB8AC3E}">
        <p14:creationId xmlns:p14="http://schemas.microsoft.com/office/powerpoint/2010/main" val="228870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71B56-B554-B0D7-F506-8ACCAD45B1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689246-A744-A395-8E10-3FF20075E5C5}"/>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131759B7-628F-0BC6-63D8-17D24BA1C3D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90B452E-EE1D-8EBE-EADC-10302A14089F}"/>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a:extLst>
              <a:ext uri="{FF2B5EF4-FFF2-40B4-BE49-F238E27FC236}">
                <a16:creationId xmlns:a16="http://schemas.microsoft.com/office/drawing/2014/main" id="{35DD2D5E-59C5-F00D-7347-4A5DCD04163C}"/>
              </a:ext>
            </a:extLst>
          </p:cNvPr>
          <p:cNvPicPr>
            <a:picLocks noChangeAspect="1"/>
          </p:cNvPicPr>
          <p:nvPr/>
        </p:nvPicPr>
        <p:blipFill>
          <a:blip r:embed="rId3"/>
          <a:stretch>
            <a:fillRect/>
          </a:stretch>
        </p:blipFill>
        <p:spPr>
          <a:xfrm>
            <a:off x="293964" y="1058036"/>
            <a:ext cx="5074513" cy="3795935"/>
          </a:xfrm>
          <a:prstGeom prst="rect">
            <a:avLst/>
          </a:prstGeom>
        </p:spPr>
      </p:pic>
      <p:pic>
        <p:nvPicPr>
          <p:cNvPr id="9" name="Picture 8">
            <a:extLst>
              <a:ext uri="{FF2B5EF4-FFF2-40B4-BE49-F238E27FC236}">
                <a16:creationId xmlns:a16="http://schemas.microsoft.com/office/drawing/2014/main" id="{C4B5F1EC-602E-7DCF-7AB5-D765E4D2D9DC}"/>
              </a:ext>
            </a:extLst>
          </p:cNvPr>
          <p:cNvPicPr>
            <a:picLocks noChangeAspect="1"/>
          </p:cNvPicPr>
          <p:nvPr/>
        </p:nvPicPr>
        <p:blipFill>
          <a:blip r:embed="rId4"/>
          <a:stretch>
            <a:fillRect/>
          </a:stretch>
        </p:blipFill>
        <p:spPr>
          <a:xfrm>
            <a:off x="5368477" y="1052838"/>
            <a:ext cx="5074513" cy="3801133"/>
          </a:xfrm>
          <a:prstGeom prst="rect">
            <a:avLst/>
          </a:prstGeom>
        </p:spPr>
      </p:pic>
    </p:spTree>
    <p:extLst>
      <p:ext uri="{BB962C8B-B14F-4D97-AF65-F5344CB8AC3E}">
        <p14:creationId xmlns:p14="http://schemas.microsoft.com/office/powerpoint/2010/main" val="198506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B984-BBD7-7A18-6AEE-C52C158A27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5E0BBF-F87C-DDF7-DB3D-326E40B925E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03370F53-A1D3-864E-B3B1-2CC78E0A2DC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419D73BE-EBC4-4DC5-CBC2-4A42DA002325}"/>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1DE12A-49BB-5CA8-E48B-DD16B25FD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302" y="434370"/>
            <a:ext cx="4997946" cy="2222644"/>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BE6745CC-FF8B-6A8E-EBAA-4DA3BE0FB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852" y="2536698"/>
            <a:ext cx="6330289" cy="1543973"/>
          </a:xfrm>
          <a:prstGeom prst="rect">
            <a:avLst/>
          </a:prstGeom>
        </p:spPr>
      </p:pic>
    </p:spTree>
    <p:extLst>
      <p:ext uri="{BB962C8B-B14F-4D97-AF65-F5344CB8AC3E}">
        <p14:creationId xmlns:p14="http://schemas.microsoft.com/office/powerpoint/2010/main" val="90097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7CF0F-D5A8-EFC3-01C9-93DD11B5A5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CFC9ED-BB30-B78B-90F1-94148825187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43018E3-E6CC-92B9-47CC-3F5822B3510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AA614F2-0586-A29A-7A37-3B564E7C3DA7}"/>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email with a message&#10;&#10;Description automatically generated with medium confidence">
            <a:extLst>
              <a:ext uri="{FF2B5EF4-FFF2-40B4-BE49-F238E27FC236}">
                <a16:creationId xmlns:a16="http://schemas.microsoft.com/office/drawing/2014/main" id="{B1CF613F-52BA-20CF-6961-9CE20AFF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4" y="1014074"/>
            <a:ext cx="5867514" cy="4604999"/>
          </a:xfrm>
          <a:prstGeom prst="rect">
            <a:avLst/>
          </a:prstGeom>
        </p:spPr>
      </p:pic>
      <p:pic>
        <p:nvPicPr>
          <p:cNvPr id="10" name="Picture 9" descr="A close-up of a letter&#10;&#10;Description automatically generated">
            <a:extLst>
              <a:ext uri="{FF2B5EF4-FFF2-40B4-BE49-F238E27FC236}">
                <a16:creationId xmlns:a16="http://schemas.microsoft.com/office/drawing/2014/main" id="{C3397E33-0EC7-8A7B-0A02-618AC39E6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943" y="434370"/>
            <a:ext cx="5520093" cy="3545893"/>
          </a:xfrm>
          <a:prstGeom prst="rect">
            <a:avLst/>
          </a:prstGeom>
        </p:spPr>
      </p:pic>
      <p:pic>
        <p:nvPicPr>
          <p:cNvPr id="12" name="Picture 11" descr="A graph paper with writing on it&#10;&#10;Description automatically generated">
            <a:extLst>
              <a:ext uri="{FF2B5EF4-FFF2-40B4-BE49-F238E27FC236}">
                <a16:creationId xmlns:a16="http://schemas.microsoft.com/office/drawing/2014/main" id="{7DFDD7AB-7426-7A8F-BF56-32A04B3C0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216" y="3460552"/>
            <a:ext cx="3512820" cy="2976966"/>
          </a:xfrm>
          <a:prstGeom prst="rect">
            <a:avLst/>
          </a:prstGeom>
        </p:spPr>
      </p:pic>
    </p:spTree>
    <p:extLst>
      <p:ext uri="{BB962C8B-B14F-4D97-AF65-F5344CB8AC3E}">
        <p14:creationId xmlns:p14="http://schemas.microsoft.com/office/powerpoint/2010/main" val="521914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7D020-C65A-147F-EA9C-E5F6D9D16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963E3E-B107-C9A5-DD53-4BE178FEE9A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CD80F26-220C-EDD0-E826-961F28EFF50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86C40A4-9B96-B9B1-7CDB-555B5BDBB2EE}"/>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76B4C2-B1A9-81DB-8828-F33593E26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22" y="434370"/>
            <a:ext cx="6254461" cy="1803504"/>
          </a:xfrm>
          <a:prstGeom prst="rect">
            <a:avLst/>
          </a:prstGeom>
        </p:spPr>
      </p:pic>
      <p:pic>
        <p:nvPicPr>
          <p:cNvPr id="13" name="Picture 12" descr="A white background with black text&#10;&#10;Description automatically generated">
            <a:extLst>
              <a:ext uri="{FF2B5EF4-FFF2-40B4-BE49-F238E27FC236}">
                <a16:creationId xmlns:a16="http://schemas.microsoft.com/office/drawing/2014/main" id="{F70C356B-DA63-52C5-BE38-6BF96EAA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862" y="2247735"/>
            <a:ext cx="6357687" cy="2805528"/>
          </a:xfrm>
          <a:prstGeom prst="rect">
            <a:avLst/>
          </a:prstGeom>
        </p:spPr>
      </p:pic>
      <p:sp>
        <p:nvSpPr>
          <p:cNvPr id="5" name="TextBox 4">
            <a:extLst>
              <a:ext uri="{FF2B5EF4-FFF2-40B4-BE49-F238E27FC236}">
                <a16:creationId xmlns:a16="http://schemas.microsoft.com/office/drawing/2014/main" id="{7225CC37-A8E3-8641-BAB9-98A292BF404F}"/>
              </a:ext>
            </a:extLst>
          </p:cNvPr>
          <p:cNvSpPr txBox="1"/>
          <p:nvPr/>
        </p:nvSpPr>
        <p:spPr>
          <a:xfrm>
            <a:off x="703772" y="3682668"/>
            <a:ext cx="401789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5E5E5E"/>
                </a:solidFill>
                <a:effectLst/>
                <a:uFillTx/>
                <a:latin typeface="+mn-lt"/>
                <a:ea typeface="+mn-ea"/>
                <a:cs typeface="+mn-cs"/>
                <a:sym typeface="Helvetica Neue"/>
              </a:rPr>
              <a:t>TABLED</a:t>
            </a:r>
          </a:p>
        </p:txBody>
      </p:sp>
    </p:spTree>
    <p:extLst>
      <p:ext uri="{BB962C8B-B14F-4D97-AF65-F5344CB8AC3E}">
        <p14:creationId xmlns:p14="http://schemas.microsoft.com/office/powerpoint/2010/main" val="336204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F22E1C-062B-81AA-9546-7D57C239749A}"/>
              </a:ext>
            </a:extLst>
          </p:cNvPr>
          <p:cNvPicPr>
            <a:picLocks noChangeAspect="1"/>
          </p:cNvPicPr>
          <p:nvPr/>
        </p:nvPicPr>
        <p:blipFill>
          <a:blip r:embed="rId2"/>
          <a:stretch>
            <a:fillRect/>
          </a:stretch>
        </p:blipFill>
        <p:spPr>
          <a:xfrm>
            <a:off x="293964" y="5758493"/>
            <a:ext cx="1427260" cy="938143"/>
          </a:xfrm>
          <a:prstGeom prst="rect">
            <a:avLst/>
          </a:prstGeom>
        </p:spPr>
      </p:pic>
      <p:sp>
        <p:nvSpPr>
          <p:cNvPr id="5" name="TextBox 4">
            <a:extLst>
              <a:ext uri="{FF2B5EF4-FFF2-40B4-BE49-F238E27FC236}">
                <a16:creationId xmlns:a16="http://schemas.microsoft.com/office/drawing/2014/main" id="{246753AC-8179-FE5C-A298-953B794A99E5}"/>
              </a:ext>
            </a:extLst>
          </p:cNvPr>
          <p:cNvSpPr txBox="1"/>
          <p:nvPr/>
        </p:nvSpPr>
        <p:spPr>
          <a:xfrm>
            <a:off x="1874314"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Transylvania County Planning Board</a:t>
            </a:r>
          </a:p>
        </p:txBody>
      </p:sp>
      <p:pic>
        <p:nvPicPr>
          <p:cNvPr id="7" name="Picture 6" descr="A document with text and a list&#10;&#10;Description automatically generated with medium confidence">
            <a:extLst>
              <a:ext uri="{FF2B5EF4-FFF2-40B4-BE49-F238E27FC236}">
                <a16:creationId xmlns:a16="http://schemas.microsoft.com/office/drawing/2014/main" id="{D20A7A56-9ACF-1158-B252-48D1E8AAD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676" y="0"/>
            <a:ext cx="4393116" cy="5919537"/>
          </a:xfrm>
          <a:prstGeom prst="rect">
            <a:avLst/>
          </a:prstGeom>
        </p:spPr>
      </p:pic>
    </p:spTree>
    <p:extLst>
      <p:ext uri="{BB962C8B-B14F-4D97-AF65-F5344CB8AC3E}">
        <p14:creationId xmlns:p14="http://schemas.microsoft.com/office/powerpoint/2010/main" val="2627343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61D2-2051-32D3-566E-B769EFCACF36}"/>
            </a:ext>
          </a:extLst>
        </p:cNvPr>
        <p:cNvGrpSpPr/>
        <p:nvPr/>
      </p:nvGrpSpPr>
      <p:grpSpPr>
        <a:xfrm>
          <a:off x="0" y="0"/>
          <a:ext cx="0" cy="0"/>
          <a:chOff x="0" y="0"/>
          <a:chExt cx="0" cy="0"/>
        </a:xfrm>
      </p:grpSpPr>
      <p:pic>
        <p:nvPicPr>
          <p:cNvPr id="6" name="Picture 5" descr="A mountain with trees and mountains in the background&#10;&#10;Description automatically generated">
            <a:extLst>
              <a:ext uri="{FF2B5EF4-FFF2-40B4-BE49-F238E27FC236}">
                <a16:creationId xmlns:a16="http://schemas.microsoft.com/office/drawing/2014/main" id="{C030C5AE-1CE4-521F-140D-10D086DC4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0"/>
            <a:ext cx="12192000" cy="4064000"/>
          </a:xfrm>
          <a:prstGeom prst="rect">
            <a:avLst/>
          </a:prstGeom>
        </p:spPr>
      </p:pic>
      <p:sp>
        <p:nvSpPr>
          <p:cNvPr id="152" name="Transylvania County">
            <a:extLst>
              <a:ext uri="{FF2B5EF4-FFF2-40B4-BE49-F238E27FC236}">
                <a16:creationId xmlns:a16="http://schemas.microsoft.com/office/drawing/2014/main" id="{FC422B5A-E5F7-58D9-6562-094DACA19932}"/>
              </a:ext>
            </a:extLst>
          </p:cNvPr>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B. 2050 Comprehensive Plan Update </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DRAFT Community Survey</a:t>
            </a:r>
            <a:endParaRPr sz="4000" dirty="0">
              <a:solidFill>
                <a:srgbClr val="003E38"/>
              </a:solidFill>
              <a:latin typeface="Avenir Next LT Pro Demi" panose="020B0704020202020204" pitchFamily="34" charset="0"/>
            </a:endParaRPr>
          </a:p>
        </p:txBody>
      </p:sp>
      <p:pic>
        <p:nvPicPr>
          <p:cNvPr id="8" name="Picture 7" descr="A pink and black logo&#10;&#10;Description automatically generated">
            <a:extLst>
              <a:ext uri="{FF2B5EF4-FFF2-40B4-BE49-F238E27FC236}">
                <a16:creationId xmlns:a16="http://schemas.microsoft.com/office/drawing/2014/main" id="{1CF16657-D623-2BB9-E3D8-0D271F896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47" y="2753225"/>
            <a:ext cx="4761905" cy="4761905"/>
          </a:xfrm>
          <a:prstGeom prst="rect">
            <a:avLst/>
          </a:prstGeom>
        </p:spPr>
      </p:pic>
    </p:spTree>
    <p:extLst>
      <p:ext uri="{BB962C8B-B14F-4D97-AF65-F5344CB8AC3E}">
        <p14:creationId xmlns:p14="http://schemas.microsoft.com/office/powerpoint/2010/main" val="18111639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6" name="Picture 5" descr="A document with text and numbers&#10;&#10;Description automatically generated with medium confidence">
            <a:extLst>
              <a:ext uri="{FF2B5EF4-FFF2-40B4-BE49-F238E27FC236}">
                <a16:creationId xmlns:a16="http://schemas.microsoft.com/office/drawing/2014/main" id="{332D1516-7D33-E4C2-C54F-EB06ABD96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239" y="0"/>
            <a:ext cx="8370101" cy="6137508"/>
          </a:xfrm>
          <a:prstGeom prst="rect">
            <a:avLst/>
          </a:prstGeom>
        </p:spPr>
      </p:pic>
      <p:sp>
        <p:nvSpPr>
          <p:cNvPr id="7" name="TextBox 6">
            <a:extLst>
              <a:ext uri="{FF2B5EF4-FFF2-40B4-BE49-F238E27FC236}">
                <a16:creationId xmlns:a16="http://schemas.microsoft.com/office/drawing/2014/main" id="{0094487C-BBF6-4E3D-405D-566509CDBCB3}"/>
              </a:ext>
            </a:extLst>
          </p:cNvPr>
          <p:cNvSpPr txBox="1"/>
          <p:nvPr/>
        </p:nvSpPr>
        <p:spPr>
          <a:xfrm rot="19748382">
            <a:off x="4898620" y="2495423"/>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36641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EC4A2-F3B2-B5C9-1C62-3B7457F0FC5B}"/>
            </a:ext>
          </a:extLst>
        </p:cNvPr>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3D94D9C8-9A6C-EB05-F358-AF07DCD5B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251" y="0"/>
            <a:ext cx="5341749" cy="6010376"/>
          </a:xfrm>
          <a:prstGeom prst="rect">
            <a:avLst/>
          </a:prstGeom>
        </p:spPr>
      </p:pic>
      <p:sp>
        <p:nvSpPr>
          <p:cNvPr id="4" name="TextBox 3">
            <a:extLst>
              <a:ext uri="{FF2B5EF4-FFF2-40B4-BE49-F238E27FC236}">
                <a16:creationId xmlns:a16="http://schemas.microsoft.com/office/drawing/2014/main" id="{1F41BE89-1E4B-B800-8B16-22736983D0A7}"/>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764803D8-F8F4-0CC5-060E-05D0D74B24E4}"/>
              </a:ext>
            </a:extLst>
          </p:cNvPr>
          <p:cNvSpPr txBox="1"/>
          <p:nvPr/>
        </p:nvSpPr>
        <p:spPr>
          <a:xfrm rot="19748382">
            <a:off x="4604153" y="2324942"/>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7F6F91AB-9C72-4709-104A-9FF7C5AF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224594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F9EF2-8C0A-AAA9-6309-9FEADE621F46}"/>
            </a:ext>
          </a:extLst>
        </p:cNvPr>
        <p:cNvGrpSpPr/>
        <p:nvPr/>
      </p:nvGrpSpPr>
      <p:grpSpPr>
        <a:xfrm>
          <a:off x="0" y="0"/>
          <a:ext cx="0" cy="0"/>
          <a:chOff x="0" y="0"/>
          <a:chExt cx="0" cy="0"/>
        </a:xfrm>
      </p:grpSpPr>
      <p:pic>
        <p:nvPicPr>
          <p:cNvPr id="5" name="Picture 4" descr="A close-up of a survey&#10;&#10;Description automatically generated">
            <a:extLst>
              <a:ext uri="{FF2B5EF4-FFF2-40B4-BE49-F238E27FC236}">
                <a16:creationId xmlns:a16="http://schemas.microsoft.com/office/drawing/2014/main" id="{BF604B69-A809-1FAE-3138-E980E396F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919" y="0"/>
            <a:ext cx="7668210" cy="5967663"/>
          </a:xfrm>
          <a:prstGeom prst="rect">
            <a:avLst/>
          </a:prstGeom>
        </p:spPr>
      </p:pic>
      <p:sp>
        <p:nvSpPr>
          <p:cNvPr id="4" name="TextBox 3">
            <a:extLst>
              <a:ext uri="{FF2B5EF4-FFF2-40B4-BE49-F238E27FC236}">
                <a16:creationId xmlns:a16="http://schemas.microsoft.com/office/drawing/2014/main" id="{6AF8E92B-60A1-6E9C-7176-706793EF614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8ADF3EE6-A8F0-BC54-7F6D-5601F5AFF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160916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A95DD-CF76-5068-0A93-84FAF0860D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5FF56D-0BBA-31BB-DDC9-4A6A95E66B0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3" name="TextBox 2">
            <a:extLst>
              <a:ext uri="{FF2B5EF4-FFF2-40B4-BE49-F238E27FC236}">
                <a16:creationId xmlns:a16="http://schemas.microsoft.com/office/drawing/2014/main" id="{CF441514-23D8-A88F-9622-44262841976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Draft Community Survey</a:t>
            </a:r>
          </a:p>
        </p:txBody>
      </p:sp>
      <p:pic>
        <p:nvPicPr>
          <p:cNvPr id="5" name="Picture 4" descr="A screenshot of a survey&#10;&#10;Description automatically generated">
            <a:extLst>
              <a:ext uri="{FF2B5EF4-FFF2-40B4-BE49-F238E27FC236}">
                <a16:creationId xmlns:a16="http://schemas.microsoft.com/office/drawing/2014/main" id="{A119375F-7B11-DBF0-B17D-245BD11E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80" y="161365"/>
            <a:ext cx="4531707" cy="5597198"/>
          </a:xfrm>
          <a:prstGeom prst="rect">
            <a:avLst/>
          </a:prstGeom>
        </p:spPr>
      </p:pic>
      <p:sp>
        <p:nvSpPr>
          <p:cNvPr id="6" name="TextBox 5">
            <a:extLst>
              <a:ext uri="{FF2B5EF4-FFF2-40B4-BE49-F238E27FC236}">
                <a16:creationId xmlns:a16="http://schemas.microsoft.com/office/drawing/2014/main" id="{31328511-71B2-5EA1-B31E-225979761DF3}"/>
              </a:ext>
            </a:extLst>
          </p:cNvPr>
          <p:cNvSpPr txBox="1"/>
          <p:nvPr/>
        </p:nvSpPr>
        <p:spPr>
          <a:xfrm>
            <a:off x="1553584" y="977697"/>
            <a:ext cx="5776856" cy="478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Shortened to six questions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48 responses requested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qualitative assessment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focused on transportation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participation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on </a:t>
            </a:r>
            <a:r>
              <a:rPr lang="en-US" sz="2800" dirty="0">
                <a:solidFill>
                  <a:srgbClr val="5E5E5E"/>
                </a:solidFill>
                <a:sym typeface="Helvetica Neue"/>
              </a:rPr>
              <a:t>accessing information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focusing on the future 2050</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vision for 2050</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With seven demographic questions</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494452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No New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75776074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Informational &amp; Discussion Items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70448500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3"/>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Subdivisions &amp; Exemptions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506838" y="428319"/>
            <a:ext cx="99253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A. Subdivision Approval &amp; Update</a:t>
            </a:r>
          </a:p>
          <a:p>
            <a:pPr defTabSz="1219169" hangingPunct="0"/>
            <a:r>
              <a:rPr lang="en-US" sz="2400" kern="0" dirty="0">
                <a:solidFill>
                  <a:srgbClr val="5E5E5E"/>
                </a:solidFill>
                <a:latin typeface="Avenir Next LT Pro" panose="020B0504020202020204" pitchFamily="34" charset="0"/>
                <a:sym typeface="Helvetica Neue"/>
              </a:rPr>
              <a:t>	</a:t>
            </a:r>
          </a:p>
        </p:txBody>
      </p:sp>
      <p:pic>
        <p:nvPicPr>
          <p:cNvPr id="2" name="Picture 1">
            <a:extLst>
              <a:ext uri="{FF2B5EF4-FFF2-40B4-BE49-F238E27FC236}">
                <a16:creationId xmlns:a16="http://schemas.microsoft.com/office/drawing/2014/main" id="{141C7521-2810-9C8C-D682-F93DE7C75D0E}"/>
              </a:ext>
            </a:extLst>
          </p:cNvPr>
          <p:cNvPicPr>
            <a:picLocks noChangeAspect="1"/>
          </p:cNvPicPr>
          <p:nvPr/>
        </p:nvPicPr>
        <p:blipFill>
          <a:blip r:embed="rId4"/>
          <a:stretch>
            <a:fillRect/>
          </a:stretch>
        </p:blipFill>
        <p:spPr>
          <a:xfrm>
            <a:off x="2965432" y="1259316"/>
            <a:ext cx="6117519" cy="4443689"/>
          </a:xfrm>
          <a:prstGeom prst="rect">
            <a:avLst/>
          </a:prstGeom>
        </p:spPr>
      </p:pic>
    </p:spTree>
    <p:extLst>
      <p:ext uri="{BB962C8B-B14F-4D97-AF65-F5344CB8AC3E}">
        <p14:creationId xmlns:p14="http://schemas.microsoft.com/office/powerpoint/2010/main" val="75444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12" name="Picture 11" descr="A blue card with graphics and text&#10;&#10;Description automatically generated">
            <a:extLst>
              <a:ext uri="{FF2B5EF4-FFF2-40B4-BE49-F238E27FC236}">
                <a16:creationId xmlns:a16="http://schemas.microsoft.com/office/drawing/2014/main" id="{607A5B0F-59CE-9A26-CE03-CFB7D7798DD3}"/>
              </a:ext>
            </a:extLst>
          </p:cNvPr>
          <p:cNvPicPr>
            <a:picLocks noChangeAspect="1"/>
          </p:cNvPicPr>
          <p:nvPr/>
        </p:nvPicPr>
        <p:blipFill>
          <a:blip r:embed="rId3">
            <a:extLst>
              <a:ext uri="{28A0092B-C50C-407E-A947-70E740481C1C}">
                <a14:useLocalDpi xmlns:a14="http://schemas.microsoft.com/office/drawing/2010/main" val="0"/>
              </a:ext>
            </a:extLst>
          </a:blip>
          <a:srcRect l="24632" t="14602" r="24396" b="14227"/>
          <a:stretch/>
        </p:blipFill>
        <p:spPr>
          <a:xfrm>
            <a:off x="0" y="924720"/>
            <a:ext cx="6096000" cy="4902666"/>
          </a:xfrm>
          <a:prstGeom prst="rect">
            <a:avLst/>
          </a:prstGeom>
        </p:spPr>
      </p:pic>
      <p:pic>
        <p:nvPicPr>
          <p:cNvPr id="14" name="Picture 13" descr="A blue card with a graph&#10;&#10;Description automatically generated">
            <a:extLst>
              <a:ext uri="{FF2B5EF4-FFF2-40B4-BE49-F238E27FC236}">
                <a16:creationId xmlns:a16="http://schemas.microsoft.com/office/drawing/2014/main" id="{57D92AFA-5F82-65AF-74D8-5504D0B764F6}"/>
              </a:ext>
            </a:extLst>
          </p:cNvPr>
          <p:cNvPicPr>
            <a:picLocks noChangeAspect="1"/>
          </p:cNvPicPr>
          <p:nvPr/>
        </p:nvPicPr>
        <p:blipFill>
          <a:blip r:embed="rId4">
            <a:extLst>
              <a:ext uri="{28A0092B-C50C-407E-A947-70E740481C1C}">
                <a14:useLocalDpi xmlns:a14="http://schemas.microsoft.com/office/drawing/2010/main" val="0"/>
              </a:ext>
            </a:extLst>
          </a:blip>
          <a:srcRect l="27069" t="16705" r="26293" b="17701"/>
          <a:stretch/>
        </p:blipFill>
        <p:spPr>
          <a:xfrm>
            <a:off x="6096000" y="924720"/>
            <a:ext cx="6132821" cy="4924140"/>
          </a:xfrm>
          <a:prstGeom prst="rect">
            <a:avLst/>
          </a:prstGeom>
        </p:spPr>
      </p:pic>
      <p:sp>
        <p:nvSpPr>
          <p:cNvPr id="15" name="TextBox 14">
            <a:extLst>
              <a:ext uri="{FF2B5EF4-FFF2-40B4-BE49-F238E27FC236}">
                <a16:creationId xmlns:a16="http://schemas.microsoft.com/office/drawing/2014/main" id="{3CEF7490-89FA-F69D-BDF5-21BED58535F4}"/>
              </a:ext>
            </a:extLst>
          </p:cNvPr>
          <p:cNvSpPr txBox="1"/>
          <p:nvPr/>
        </p:nvSpPr>
        <p:spPr>
          <a:xfrm>
            <a:off x="6532638" y="576862"/>
            <a:ext cx="5472449" cy="369332"/>
          </a:xfrm>
          <a:prstGeom prst="rect">
            <a:avLst/>
          </a:prstGeom>
          <a:noFill/>
        </p:spPr>
        <p:txBody>
          <a:bodyPr wrap="square" rtlCol="0">
            <a:spAutoFit/>
          </a:bodyPr>
          <a:lstStyle/>
          <a:p>
            <a:r>
              <a:rPr lang="en-US"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FR: Total Rides= 3,883 (Year), Avg per Month: 155</a:t>
            </a:r>
          </a:p>
        </p:txBody>
      </p:sp>
      <p:sp>
        <p:nvSpPr>
          <p:cNvPr id="16" name="TextBox 15">
            <a:extLst>
              <a:ext uri="{FF2B5EF4-FFF2-40B4-BE49-F238E27FC236}">
                <a16:creationId xmlns:a16="http://schemas.microsoft.com/office/drawing/2014/main" id="{464C520D-8EE4-BAE4-AA7F-D439C95EEB3C}"/>
              </a:ext>
            </a:extLst>
          </p:cNvPr>
          <p:cNvSpPr txBox="1"/>
          <p:nvPr/>
        </p:nvSpPr>
        <p:spPr>
          <a:xfrm>
            <a:off x="13564" y="552210"/>
            <a:ext cx="5723917" cy="369332"/>
          </a:xfrm>
          <a:prstGeom prst="rect">
            <a:avLst/>
          </a:prstGeom>
          <a:noFill/>
        </p:spPr>
        <p:txBody>
          <a:bodyPr wrap="square" rtlCol="0">
            <a:spAutoFit/>
          </a:bodyPr>
          <a:lstStyle/>
          <a:p>
            <a:r>
              <a:rPr lang="en-US"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DR: Total Rides= 21,413 (Year), Avg per Month: 1,616</a:t>
            </a:r>
          </a:p>
        </p:txBody>
      </p:sp>
    </p:spTree>
    <p:extLst>
      <p:ext uri="{BB962C8B-B14F-4D97-AF65-F5344CB8AC3E}">
        <p14:creationId xmlns:p14="http://schemas.microsoft.com/office/powerpoint/2010/main" val="3659215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50829-2275-FED6-31C5-A28F531047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127AD7-C786-6F4B-2E3C-F0CC391C17C1}"/>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E8E2A27-357F-30CF-2C30-E8BAF850B2BB}"/>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BCE9885A-5A91-2F49-DBB8-59B7FEF38B18}"/>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poster with a bus and mountains&#10;&#10;Description automatically generated">
            <a:extLst>
              <a:ext uri="{FF2B5EF4-FFF2-40B4-BE49-F238E27FC236}">
                <a16:creationId xmlns:a16="http://schemas.microsoft.com/office/drawing/2014/main" id="{7E53051B-1E90-27D5-AB3E-029513AA7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866" y="0"/>
            <a:ext cx="4848606" cy="6858000"/>
          </a:xfrm>
          <a:prstGeom prst="rect">
            <a:avLst/>
          </a:prstGeom>
        </p:spPr>
      </p:pic>
    </p:spTree>
    <p:extLst>
      <p:ext uri="{BB962C8B-B14F-4D97-AF65-F5344CB8AC3E}">
        <p14:creationId xmlns:p14="http://schemas.microsoft.com/office/powerpoint/2010/main" val="1238525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4425754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C. Housing Study Update</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82117006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Study Update</a:t>
            </a:r>
          </a:p>
        </p:txBody>
      </p:sp>
      <p:pic>
        <p:nvPicPr>
          <p:cNvPr id="7" name="Picture 6" descr="A map of a county&#10;&#10;Description automatically generated">
            <a:extLst>
              <a:ext uri="{FF2B5EF4-FFF2-40B4-BE49-F238E27FC236}">
                <a16:creationId xmlns:a16="http://schemas.microsoft.com/office/drawing/2014/main" id="{FC225BB2-1C22-FDFA-D237-968A44E1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553" y="161365"/>
            <a:ext cx="7928885" cy="5937161"/>
          </a:xfrm>
          <a:prstGeom prst="rect">
            <a:avLst/>
          </a:prstGeom>
        </p:spPr>
      </p:pic>
    </p:spTree>
    <p:extLst>
      <p:ext uri="{BB962C8B-B14F-4D97-AF65-F5344CB8AC3E}">
        <p14:creationId xmlns:p14="http://schemas.microsoft.com/office/powerpoint/2010/main" val="724698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D. Community Appearance Initiative Update</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07874456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39869-5FD4-E705-2224-CF9E8BF2E4C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3C64F2A-FCE7-91F9-28EC-34812FD64AB1}"/>
              </a:ext>
            </a:extLst>
          </p:cNvPr>
          <p:cNvPicPr>
            <a:picLocks noChangeAspect="1"/>
          </p:cNvPicPr>
          <p:nvPr/>
        </p:nvPicPr>
        <p:blipFill>
          <a:blip r:embed="rId2"/>
          <a:stretch>
            <a:fillRect/>
          </a:stretch>
        </p:blipFill>
        <p:spPr>
          <a:xfrm>
            <a:off x="57340" y="0"/>
            <a:ext cx="12134659" cy="6825746"/>
          </a:xfrm>
          <a:prstGeom prst="rect">
            <a:avLst/>
          </a:prstGeom>
        </p:spPr>
      </p:pic>
    </p:spTree>
    <p:extLst>
      <p:ext uri="{BB962C8B-B14F-4D97-AF65-F5344CB8AC3E}">
        <p14:creationId xmlns:p14="http://schemas.microsoft.com/office/powerpoint/2010/main" val="2827235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4DCEF-12DA-C65F-FA3C-D8779036E8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EBD4A5-CFFE-8F53-0270-3300504C205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CBD26D24-6B20-5034-116A-256370C0BDF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F7123BA4-CB28-D22D-EEAB-A25DC37755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close-up of a list&#10;&#10;Description automatically generated">
            <a:extLst>
              <a:ext uri="{FF2B5EF4-FFF2-40B4-BE49-F238E27FC236}">
                <a16:creationId xmlns:a16="http://schemas.microsoft.com/office/drawing/2014/main" id="{5B49C6AC-70EE-DA82-7A7B-2CDBD5B4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47" y="1443790"/>
            <a:ext cx="11398505" cy="3657600"/>
          </a:xfrm>
          <a:prstGeom prst="rect">
            <a:avLst/>
          </a:prstGeom>
        </p:spPr>
      </p:pic>
    </p:spTree>
    <p:extLst>
      <p:ext uri="{BB962C8B-B14F-4D97-AF65-F5344CB8AC3E}">
        <p14:creationId xmlns:p14="http://schemas.microsoft.com/office/powerpoint/2010/main" val="147397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trees and mountains in the background&#10;&#10;Description automatically generated">
            <a:extLst>
              <a:ext uri="{FF2B5EF4-FFF2-40B4-BE49-F238E27FC236}">
                <a16:creationId xmlns:a16="http://schemas.microsoft.com/office/drawing/2014/main" id="{ED7C8F61-208A-1A8B-9B61-BC69D1F5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 y="2753225"/>
            <a:ext cx="12314324" cy="4104775"/>
          </a:xfrm>
          <a:prstGeom prst="rect">
            <a:avLst/>
          </a:prstGeom>
        </p:spPr>
      </p:pic>
      <p:sp>
        <p:nvSpPr>
          <p:cNvPr id="152" name="Transylvania County"/>
          <p:cNvSpPr txBox="1">
            <a:spLocks noGrp="1"/>
          </p:cNvSpPr>
          <p:nvPr>
            <p:ph type="ctrTitle"/>
          </p:nvPr>
        </p:nvSpPr>
        <p:spPr>
          <a:xfrm>
            <a:off x="386523" y="2476499"/>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D. Comprehensive Plan Update</a:t>
            </a:r>
            <a:endParaRPr sz="4000" dirty="0">
              <a:solidFill>
                <a:srgbClr val="003E38"/>
              </a:solidFill>
              <a:latin typeface="Avenir Next LT Pro Demi" panose="020B0704020202020204" pitchFamily="34" charset="0"/>
            </a:endParaRPr>
          </a:p>
        </p:txBody>
      </p:sp>
    </p:spTree>
    <p:extLst>
      <p:ext uri="{BB962C8B-B14F-4D97-AF65-F5344CB8AC3E}">
        <p14:creationId xmlns:p14="http://schemas.microsoft.com/office/powerpoint/2010/main" val="127267336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F3428F5D-1A21-304B-D401-31BA35FAB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056790" cy="6239435"/>
          </a:xfrm>
          <a:prstGeom prst="rect">
            <a:avLst/>
          </a:prstGeom>
        </p:spPr>
      </p:pic>
    </p:spTree>
    <p:extLst>
      <p:ext uri="{BB962C8B-B14F-4D97-AF65-F5344CB8AC3E}">
        <p14:creationId xmlns:p14="http://schemas.microsoft.com/office/powerpoint/2010/main" val="2048119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2500601" y="6034022"/>
            <a:ext cx="8639791" cy="536237"/>
          </a:xfrm>
          <a:prstGeom prst="rect">
            <a:avLst/>
          </a:prstGeom>
        </p:spPr>
        <p:txBody>
          <a:bodyPr lIns="0" tIns="0" rIns="0" bIns="0" rtlCol="0" anchor="t">
            <a:spAutoFit/>
          </a:bodyPr>
          <a:lstStyle/>
          <a:p>
            <a:pPr defTabSz="609630">
              <a:lnSpc>
                <a:spcPts val="4010"/>
              </a:lnSpc>
            </a:pPr>
            <a:r>
              <a:rPr lang="en-US" sz="4266" spc="-136" dirty="0">
                <a:solidFill>
                  <a:srgbClr val="3D6D00"/>
                </a:solidFill>
                <a:latin typeface="Aptos Display" panose="020B0004020202020204" pitchFamily="34" charset="0"/>
              </a:rPr>
              <a:t>what is a comprehensive plan?</a:t>
            </a:r>
          </a:p>
        </p:txBody>
      </p:sp>
      <p:grpSp>
        <p:nvGrpSpPr>
          <p:cNvPr id="14" name="Group 14"/>
          <p:cNvGrpSpPr/>
          <p:nvPr/>
        </p:nvGrpSpPr>
        <p:grpSpPr>
          <a:xfrm>
            <a:off x="2099304" y="102290"/>
            <a:ext cx="8096241" cy="5634650"/>
            <a:chOff x="0" y="0"/>
            <a:chExt cx="16192481" cy="11269301"/>
          </a:xfrm>
        </p:grpSpPr>
        <p:grpSp>
          <p:nvGrpSpPr>
            <p:cNvPr id="15" name="Group 15"/>
            <p:cNvGrpSpPr/>
            <p:nvPr/>
          </p:nvGrpSpPr>
          <p:grpSpPr>
            <a:xfrm>
              <a:off x="352135" y="0"/>
              <a:ext cx="15777020" cy="1322149"/>
              <a:chOff x="0" y="0"/>
              <a:chExt cx="3793067" cy="317867"/>
            </a:xfrm>
          </p:grpSpPr>
          <p:sp>
            <p:nvSpPr>
              <p:cNvPr id="16" name="Freeform 16"/>
              <p:cNvSpPr/>
              <p:nvPr/>
            </p:nvSpPr>
            <p:spPr>
              <a:xfrm>
                <a:off x="0" y="0"/>
                <a:ext cx="3793067" cy="317867"/>
              </a:xfrm>
              <a:custGeom>
                <a:avLst/>
                <a:gdLst/>
                <a:ahLst/>
                <a:cxnLst/>
                <a:rect l="l" t="t" r="r" b="b"/>
                <a:pathLst>
                  <a:path w="3793067" h="317867">
                    <a:moveTo>
                      <a:pt x="0" y="0"/>
                    </a:moveTo>
                    <a:lnTo>
                      <a:pt x="3793067" y="0"/>
                    </a:lnTo>
                    <a:lnTo>
                      <a:pt x="3793067" y="317867"/>
                    </a:lnTo>
                    <a:lnTo>
                      <a:pt x="0" y="317867"/>
                    </a:lnTo>
                    <a:close/>
                  </a:path>
                </a:pathLst>
              </a:custGeom>
              <a:solidFill>
                <a:srgbClr val="5E17EB"/>
              </a:solidFill>
            </p:spPr>
            <p:txBody>
              <a:bodyPr/>
              <a:lstStyle/>
              <a:p>
                <a:pPr defTabSz="609630"/>
                <a:endParaRPr lang="en-US" sz="1200">
                  <a:solidFill>
                    <a:prstClr val="black"/>
                  </a:solidFill>
                  <a:latin typeface="Calibri"/>
                </a:endParaRPr>
              </a:p>
            </p:txBody>
          </p:sp>
          <p:sp>
            <p:nvSpPr>
              <p:cNvPr id="17" name="TextBox 17"/>
              <p:cNvSpPr txBox="1"/>
              <p:nvPr/>
            </p:nvSpPr>
            <p:spPr>
              <a:xfrm>
                <a:off x="0" y="-19050"/>
                <a:ext cx="3793067" cy="336917"/>
              </a:xfrm>
              <a:prstGeom prst="rect">
                <a:avLst/>
              </a:prstGeom>
            </p:spPr>
            <p:txBody>
              <a:bodyPr lIns="33867" tIns="33867" rIns="33867" bIns="33867" rtlCol="0" anchor="b"/>
              <a:lstStyle/>
              <a:p>
                <a:pPr defTabSz="609630">
                  <a:lnSpc>
                    <a:spcPts val="933"/>
                  </a:lnSpc>
                  <a:spcBef>
                    <a:spcPct val="0"/>
                  </a:spcBef>
                </a:pPr>
                <a:r>
                  <a:rPr lang="en-US" sz="6000" dirty="0">
                    <a:solidFill>
                      <a:srgbClr val="FFFFFF"/>
                    </a:solidFill>
                    <a:latin typeface="Aptos Black" panose="020B0004020202020204" pitchFamily="34" charset="0"/>
                  </a:rPr>
                  <a:t>PROJECT SCHEDULE</a:t>
                </a:r>
              </a:p>
            </p:txBody>
          </p:sp>
        </p:grpSp>
        <p:grpSp>
          <p:nvGrpSpPr>
            <p:cNvPr id="18" name="Group 18"/>
            <p:cNvGrpSpPr/>
            <p:nvPr/>
          </p:nvGrpSpPr>
          <p:grpSpPr>
            <a:xfrm>
              <a:off x="352135" y="5299997"/>
              <a:ext cx="5237898" cy="5969304"/>
              <a:chOff x="0" y="0"/>
              <a:chExt cx="1956491" cy="2229690"/>
            </a:xfrm>
          </p:grpSpPr>
          <p:sp>
            <p:nvSpPr>
              <p:cNvPr id="19" name="Freeform 19"/>
              <p:cNvSpPr/>
              <p:nvPr/>
            </p:nvSpPr>
            <p:spPr>
              <a:xfrm>
                <a:off x="0" y="0"/>
                <a:ext cx="1956491" cy="2229690"/>
              </a:xfrm>
              <a:custGeom>
                <a:avLst/>
                <a:gdLst/>
                <a:ahLst/>
                <a:cxnLst/>
                <a:rect l="l" t="t" r="r" b="b"/>
                <a:pathLst>
                  <a:path w="1956491" h="2229690">
                    <a:moveTo>
                      <a:pt x="0" y="0"/>
                    </a:moveTo>
                    <a:lnTo>
                      <a:pt x="1956491" y="0"/>
                    </a:lnTo>
                    <a:lnTo>
                      <a:pt x="1956491" y="2229690"/>
                    </a:lnTo>
                    <a:lnTo>
                      <a:pt x="0" y="2229690"/>
                    </a:lnTo>
                    <a:close/>
                  </a:path>
                </a:pathLst>
              </a:custGeom>
              <a:solidFill>
                <a:srgbClr val="E2FAC4"/>
              </a:solidFill>
            </p:spPr>
            <p:txBody>
              <a:bodyPr/>
              <a:lstStyle/>
              <a:p>
                <a:pPr defTabSz="609630"/>
                <a:endParaRPr lang="en-US" sz="1200">
                  <a:solidFill>
                    <a:prstClr val="black"/>
                  </a:solidFill>
                  <a:latin typeface="Calibri"/>
                </a:endParaRPr>
              </a:p>
            </p:txBody>
          </p:sp>
          <p:sp>
            <p:nvSpPr>
              <p:cNvPr id="20" name="TextBox 20"/>
              <p:cNvSpPr txBox="1"/>
              <p:nvPr/>
            </p:nvSpPr>
            <p:spPr>
              <a:xfrm>
                <a:off x="0" y="-9525"/>
                <a:ext cx="1956491"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1" name="Group 21"/>
            <p:cNvGrpSpPr/>
            <p:nvPr/>
          </p:nvGrpSpPr>
          <p:grpSpPr>
            <a:xfrm>
              <a:off x="10891257" y="5299997"/>
              <a:ext cx="5237898" cy="5969304"/>
              <a:chOff x="0" y="0"/>
              <a:chExt cx="1956491" cy="2229690"/>
            </a:xfrm>
          </p:grpSpPr>
          <p:sp>
            <p:nvSpPr>
              <p:cNvPr id="22" name="Freeform 22"/>
              <p:cNvSpPr/>
              <p:nvPr/>
            </p:nvSpPr>
            <p:spPr>
              <a:xfrm>
                <a:off x="0" y="0"/>
                <a:ext cx="1956491" cy="2229690"/>
              </a:xfrm>
              <a:custGeom>
                <a:avLst/>
                <a:gdLst/>
                <a:ahLst/>
                <a:cxnLst/>
                <a:rect l="l" t="t" r="r" b="b"/>
                <a:pathLst>
                  <a:path w="1956491" h="2229690">
                    <a:moveTo>
                      <a:pt x="0" y="0"/>
                    </a:moveTo>
                    <a:lnTo>
                      <a:pt x="1956491" y="0"/>
                    </a:lnTo>
                    <a:lnTo>
                      <a:pt x="1956491" y="2229690"/>
                    </a:lnTo>
                    <a:lnTo>
                      <a:pt x="0" y="2229690"/>
                    </a:lnTo>
                    <a:close/>
                  </a:path>
                </a:pathLst>
              </a:custGeom>
              <a:solidFill>
                <a:srgbClr val="FFE6DD"/>
              </a:solidFill>
            </p:spPr>
            <p:txBody>
              <a:bodyPr/>
              <a:lstStyle/>
              <a:p>
                <a:pPr defTabSz="609630"/>
                <a:endParaRPr lang="en-US" sz="1200">
                  <a:solidFill>
                    <a:prstClr val="black"/>
                  </a:solidFill>
                  <a:latin typeface="Calibri"/>
                </a:endParaRPr>
              </a:p>
            </p:txBody>
          </p:sp>
          <p:sp>
            <p:nvSpPr>
              <p:cNvPr id="23" name="TextBox 23"/>
              <p:cNvSpPr txBox="1"/>
              <p:nvPr/>
            </p:nvSpPr>
            <p:spPr>
              <a:xfrm>
                <a:off x="0" y="-9525"/>
                <a:ext cx="1956491"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4" name="Group 24"/>
            <p:cNvGrpSpPr/>
            <p:nvPr/>
          </p:nvGrpSpPr>
          <p:grpSpPr>
            <a:xfrm>
              <a:off x="5590033" y="5299997"/>
              <a:ext cx="5301224" cy="5969304"/>
              <a:chOff x="0" y="0"/>
              <a:chExt cx="1980145" cy="2229690"/>
            </a:xfrm>
          </p:grpSpPr>
          <p:sp>
            <p:nvSpPr>
              <p:cNvPr id="25" name="Freeform 25"/>
              <p:cNvSpPr/>
              <p:nvPr/>
            </p:nvSpPr>
            <p:spPr>
              <a:xfrm>
                <a:off x="0" y="0"/>
                <a:ext cx="1980145" cy="2229690"/>
              </a:xfrm>
              <a:custGeom>
                <a:avLst/>
                <a:gdLst/>
                <a:ahLst/>
                <a:cxnLst/>
                <a:rect l="l" t="t" r="r" b="b"/>
                <a:pathLst>
                  <a:path w="1980145" h="2229690">
                    <a:moveTo>
                      <a:pt x="0" y="0"/>
                    </a:moveTo>
                    <a:lnTo>
                      <a:pt x="1980145" y="0"/>
                    </a:lnTo>
                    <a:lnTo>
                      <a:pt x="1980145" y="2229690"/>
                    </a:lnTo>
                    <a:lnTo>
                      <a:pt x="0" y="2229690"/>
                    </a:lnTo>
                    <a:close/>
                  </a:path>
                </a:pathLst>
              </a:custGeom>
              <a:solidFill>
                <a:srgbClr val="F6D6EE"/>
              </a:solidFill>
            </p:spPr>
            <p:txBody>
              <a:bodyPr/>
              <a:lstStyle/>
              <a:p>
                <a:pPr defTabSz="609630"/>
                <a:endParaRPr lang="en-US" sz="1200">
                  <a:solidFill>
                    <a:prstClr val="black"/>
                  </a:solidFill>
                  <a:latin typeface="Calibri"/>
                </a:endParaRPr>
              </a:p>
            </p:txBody>
          </p:sp>
          <p:sp>
            <p:nvSpPr>
              <p:cNvPr id="26" name="TextBox 26"/>
              <p:cNvSpPr txBox="1"/>
              <p:nvPr/>
            </p:nvSpPr>
            <p:spPr>
              <a:xfrm>
                <a:off x="0" y="-9525"/>
                <a:ext cx="1980145" cy="2239215"/>
              </a:xfrm>
              <a:prstGeom prst="rect">
                <a:avLst/>
              </a:prstGeom>
            </p:spPr>
            <p:txBody>
              <a:bodyPr lIns="8174" tIns="8174" rIns="8174" bIns="8174" rtlCol="0" anchor="ctr"/>
              <a:lstStyle/>
              <a:p>
                <a:pPr algn="ctr" defTabSz="609630">
                  <a:lnSpc>
                    <a:spcPts val="270"/>
                  </a:lnSpc>
                  <a:spcBef>
                    <a:spcPct val="0"/>
                  </a:spcBef>
                </a:pPr>
                <a:endParaRPr sz="1200">
                  <a:solidFill>
                    <a:prstClr val="black"/>
                  </a:solidFill>
                  <a:latin typeface="Calibri"/>
                </a:endParaRPr>
              </a:p>
            </p:txBody>
          </p:sp>
        </p:grpSp>
        <p:grpSp>
          <p:nvGrpSpPr>
            <p:cNvPr id="27" name="Group 27"/>
            <p:cNvGrpSpPr/>
            <p:nvPr/>
          </p:nvGrpSpPr>
          <p:grpSpPr>
            <a:xfrm>
              <a:off x="5590033" y="2510406"/>
              <a:ext cx="5301224" cy="717127"/>
              <a:chOff x="0" y="0"/>
              <a:chExt cx="1274505" cy="172410"/>
            </a:xfrm>
          </p:grpSpPr>
          <p:sp>
            <p:nvSpPr>
              <p:cNvPr id="28" name="Freeform 28"/>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F803BB"/>
              </a:solidFill>
            </p:spPr>
            <p:txBody>
              <a:bodyPr/>
              <a:lstStyle/>
              <a:p>
                <a:pPr defTabSz="609630"/>
                <a:endParaRPr lang="en-US" sz="1200">
                  <a:solidFill>
                    <a:prstClr val="black"/>
                  </a:solidFill>
                  <a:latin typeface="Calibri"/>
                </a:endParaRPr>
              </a:p>
            </p:txBody>
          </p:sp>
          <p:sp>
            <p:nvSpPr>
              <p:cNvPr id="29" name="TextBox 29"/>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30" name="Group 30"/>
            <p:cNvGrpSpPr/>
            <p:nvPr/>
          </p:nvGrpSpPr>
          <p:grpSpPr>
            <a:xfrm>
              <a:off x="10891257" y="2510406"/>
              <a:ext cx="5301224" cy="717127"/>
              <a:chOff x="0" y="0"/>
              <a:chExt cx="1274505" cy="172410"/>
            </a:xfrm>
          </p:grpSpPr>
          <p:sp>
            <p:nvSpPr>
              <p:cNvPr id="31" name="Freeform 31"/>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FF4300"/>
              </a:solidFill>
            </p:spPr>
            <p:txBody>
              <a:bodyPr/>
              <a:lstStyle/>
              <a:p>
                <a:pPr defTabSz="609630"/>
                <a:endParaRPr lang="en-US" sz="1200">
                  <a:solidFill>
                    <a:prstClr val="black"/>
                  </a:solidFill>
                  <a:latin typeface="Calibri"/>
                </a:endParaRPr>
              </a:p>
            </p:txBody>
          </p:sp>
          <p:sp>
            <p:nvSpPr>
              <p:cNvPr id="32" name="TextBox 32"/>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33" name="Group 33"/>
            <p:cNvGrpSpPr/>
            <p:nvPr/>
          </p:nvGrpSpPr>
          <p:grpSpPr>
            <a:xfrm>
              <a:off x="288809" y="2510406"/>
              <a:ext cx="5301224" cy="717127"/>
              <a:chOff x="0" y="0"/>
              <a:chExt cx="1274505" cy="172410"/>
            </a:xfrm>
          </p:grpSpPr>
          <p:sp>
            <p:nvSpPr>
              <p:cNvPr id="34" name="Freeform 34"/>
              <p:cNvSpPr/>
              <p:nvPr/>
            </p:nvSpPr>
            <p:spPr>
              <a:xfrm>
                <a:off x="0" y="0"/>
                <a:ext cx="1274505" cy="172410"/>
              </a:xfrm>
              <a:custGeom>
                <a:avLst/>
                <a:gdLst/>
                <a:ahLst/>
                <a:cxnLst/>
                <a:rect l="l" t="t" r="r" b="b"/>
                <a:pathLst>
                  <a:path w="1274505" h="172410">
                    <a:moveTo>
                      <a:pt x="0" y="0"/>
                    </a:moveTo>
                    <a:lnTo>
                      <a:pt x="1274505" y="0"/>
                    </a:lnTo>
                    <a:lnTo>
                      <a:pt x="1274505" y="172410"/>
                    </a:lnTo>
                    <a:lnTo>
                      <a:pt x="0" y="172410"/>
                    </a:lnTo>
                    <a:close/>
                  </a:path>
                </a:pathLst>
              </a:custGeom>
              <a:solidFill>
                <a:srgbClr val="8EFF00"/>
              </a:solidFill>
            </p:spPr>
            <p:txBody>
              <a:bodyPr/>
              <a:lstStyle/>
              <a:p>
                <a:pPr defTabSz="609630"/>
                <a:endParaRPr lang="en-US" sz="1200">
                  <a:solidFill>
                    <a:prstClr val="black"/>
                  </a:solidFill>
                  <a:latin typeface="Calibri"/>
                </a:endParaRPr>
              </a:p>
            </p:txBody>
          </p:sp>
          <p:sp>
            <p:nvSpPr>
              <p:cNvPr id="35" name="TextBox 35"/>
              <p:cNvSpPr txBox="1"/>
              <p:nvPr/>
            </p:nvSpPr>
            <p:spPr>
              <a:xfrm>
                <a:off x="0" y="-19050"/>
                <a:ext cx="1274505" cy="191460"/>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sp>
          <p:nvSpPr>
            <p:cNvPr id="36" name="TextBox 36"/>
            <p:cNvSpPr txBox="1"/>
            <p:nvPr/>
          </p:nvSpPr>
          <p:spPr>
            <a:xfrm>
              <a:off x="463636" y="2473450"/>
              <a:ext cx="5014902" cy="803040"/>
            </a:xfrm>
            <a:prstGeom prst="rect">
              <a:avLst/>
            </a:prstGeom>
          </p:spPr>
          <p:txBody>
            <a:bodyPr lIns="0" tIns="0" rIns="0" bIns="0" rtlCol="0" anchor="t">
              <a:spAutoFit/>
            </a:bodyPr>
            <a:lstStyle/>
            <a:p>
              <a:pPr algn="ctr" defTabSz="609630">
                <a:lnSpc>
                  <a:spcPts val="3317"/>
                </a:lnSpc>
              </a:pPr>
              <a:r>
                <a:rPr lang="en-US" sz="2369" dirty="0">
                  <a:solidFill>
                    <a:srgbClr val="294900"/>
                  </a:solidFill>
                  <a:latin typeface="Aptos Black" panose="020B0004020202020204" pitchFamily="34" charset="0"/>
                </a:rPr>
                <a:t>2024</a:t>
              </a:r>
            </a:p>
          </p:txBody>
        </p:sp>
        <p:sp>
          <p:nvSpPr>
            <p:cNvPr id="37" name="TextBox 37"/>
            <p:cNvSpPr txBox="1"/>
            <p:nvPr/>
          </p:nvSpPr>
          <p:spPr>
            <a:xfrm>
              <a:off x="5733196" y="2434206"/>
              <a:ext cx="5014902" cy="803040"/>
            </a:xfrm>
            <a:prstGeom prst="rect">
              <a:avLst/>
            </a:prstGeom>
          </p:spPr>
          <p:txBody>
            <a:bodyPr lIns="0" tIns="0" rIns="0" bIns="0" rtlCol="0" anchor="t">
              <a:spAutoFit/>
            </a:bodyPr>
            <a:lstStyle/>
            <a:p>
              <a:pPr algn="ctr" defTabSz="609630">
                <a:lnSpc>
                  <a:spcPts val="3317"/>
                </a:lnSpc>
              </a:pPr>
              <a:r>
                <a:rPr lang="en-US" sz="2369" dirty="0">
                  <a:solidFill>
                    <a:srgbClr val="4D023B"/>
                  </a:solidFill>
                  <a:latin typeface="Aptos Black" panose="020B0004020202020204" pitchFamily="34" charset="0"/>
                </a:rPr>
                <a:t>2024/25</a:t>
              </a:r>
            </a:p>
          </p:txBody>
        </p:sp>
        <p:sp>
          <p:nvSpPr>
            <p:cNvPr id="38" name="TextBox 38"/>
            <p:cNvSpPr txBox="1"/>
            <p:nvPr/>
          </p:nvSpPr>
          <p:spPr>
            <a:xfrm>
              <a:off x="11002755" y="2473450"/>
              <a:ext cx="5014902" cy="803040"/>
            </a:xfrm>
            <a:prstGeom prst="rect">
              <a:avLst/>
            </a:prstGeom>
          </p:spPr>
          <p:txBody>
            <a:bodyPr lIns="0" tIns="0" rIns="0" bIns="0" rtlCol="0" anchor="t">
              <a:spAutoFit/>
            </a:bodyPr>
            <a:lstStyle/>
            <a:p>
              <a:pPr algn="ctr" defTabSz="609630">
                <a:lnSpc>
                  <a:spcPts val="3317"/>
                </a:lnSpc>
              </a:pPr>
              <a:r>
                <a:rPr lang="en-US" sz="2369" dirty="0">
                  <a:solidFill>
                    <a:srgbClr val="521701"/>
                  </a:solidFill>
                  <a:latin typeface="Aptos Black" panose="020B0004020202020204" pitchFamily="34" charset="0"/>
                </a:rPr>
                <a:t>2025</a:t>
              </a:r>
            </a:p>
          </p:txBody>
        </p:sp>
        <p:grpSp>
          <p:nvGrpSpPr>
            <p:cNvPr id="39" name="Group 39"/>
            <p:cNvGrpSpPr/>
            <p:nvPr/>
          </p:nvGrpSpPr>
          <p:grpSpPr>
            <a:xfrm>
              <a:off x="3893279" y="4609175"/>
              <a:ext cx="1696754" cy="690821"/>
              <a:chOff x="0" y="0"/>
              <a:chExt cx="407929" cy="166085"/>
            </a:xfrm>
          </p:grpSpPr>
          <p:sp>
            <p:nvSpPr>
              <p:cNvPr id="40" name="Freeform 40"/>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1" name="TextBox 41"/>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2" name="Group 42"/>
            <p:cNvGrpSpPr/>
            <p:nvPr/>
          </p:nvGrpSpPr>
          <p:grpSpPr>
            <a:xfrm>
              <a:off x="2196525" y="3918354"/>
              <a:ext cx="1696754" cy="690821"/>
              <a:chOff x="0" y="0"/>
              <a:chExt cx="407929" cy="166085"/>
            </a:xfrm>
          </p:grpSpPr>
          <p:sp>
            <p:nvSpPr>
              <p:cNvPr id="43" name="Freeform 43"/>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4" name="TextBox 44"/>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5" name="Group 45"/>
            <p:cNvGrpSpPr/>
            <p:nvPr/>
          </p:nvGrpSpPr>
          <p:grpSpPr>
            <a:xfrm>
              <a:off x="352135" y="3227533"/>
              <a:ext cx="1844390" cy="690821"/>
              <a:chOff x="0" y="0"/>
              <a:chExt cx="443423" cy="166085"/>
            </a:xfrm>
          </p:grpSpPr>
          <p:sp>
            <p:nvSpPr>
              <p:cNvPr id="46" name="Freeform 46"/>
              <p:cNvSpPr/>
              <p:nvPr/>
            </p:nvSpPr>
            <p:spPr>
              <a:xfrm>
                <a:off x="0" y="0"/>
                <a:ext cx="443423" cy="166085"/>
              </a:xfrm>
              <a:custGeom>
                <a:avLst/>
                <a:gdLst/>
                <a:ahLst/>
                <a:cxnLst/>
                <a:rect l="l" t="t" r="r" b="b"/>
                <a:pathLst>
                  <a:path w="443423" h="166085">
                    <a:moveTo>
                      <a:pt x="0" y="0"/>
                    </a:moveTo>
                    <a:lnTo>
                      <a:pt x="443423" y="0"/>
                    </a:lnTo>
                    <a:lnTo>
                      <a:pt x="443423" y="166085"/>
                    </a:lnTo>
                    <a:lnTo>
                      <a:pt x="0" y="166085"/>
                    </a:lnTo>
                    <a:close/>
                  </a:path>
                </a:pathLst>
              </a:custGeom>
              <a:solidFill>
                <a:srgbClr val="294900"/>
              </a:solidFill>
            </p:spPr>
            <p:txBody>
              <a:bodyPr/>
              <a:lstStyle/>
              <a:p>
                <a:pPr defTabSz="609630"/>
                <a:endParaRPr lang="en-US" sz="1200">
                  <a:solidFill>
                    <a:prstClr val="black"/>
                  </a:solidFill>
                  <a:latin typeface="Calibri"/>
                </a:endParaRPr>
              </a:p>
            </p:txBody>
          </p:sp>
          <p:sp>
            <p:nvSpPr>
              <p:cNvPr id="47" name="TextBox 47"/>
              <p:cNvSpPr txBox="1"/>
              <p:nvPr/>
            </p:nvSpPr>
            <p:spPr>
              <a:xfrm>
                <a:off x="0" y="-19050"/>
                <a:ext cx="443423"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48" name="Group 48"/>
            <p:cNvGrpSpPr/>
            <p:nvPr/>
          </p:nvGrpSpPr>
          <p:grpSpPr>
            <a:xfrm>
              <a:off x="9089022" y="4609175"/>
              <a:ext cx="1770572" cy="690821"/>
              <a:chOff x="0" y="0"/>
              <a:chExt cx="425676" cy="166085"/>
            </a:xfrm>
          </p:grpSpPr>
          <p:sp>
            <p:nvSpPr>
              <p:cNvPr id="49" name="Freeform 49"/>
              <p:cNvSpPr/>
              <p:nvPr/>
            </p:nvSpPr>
            <p:spPr>
              <a:xfrm>
                <a:off x="0" y="0"/>
                <a:ext cx="425676" cy="166085"/>
              </a:xfrm>
              <a:custGeom>
                <a:avLst/>
                <a:gdLst/>
                <a:ahLst/>
                <a:cxnLst/>
                <a:rect l="l" t="t" r="r" b="b"/>
                <a:pathLst>
                  <a:path w="425676" h="166085">
                    <a:moveTo>
                      <a:pt x="0" y="0"/>
                    </a:moveTo>
                    <a:lnTo>
                      <a:pt x="425676" y="0"/>
                    </a:lnTo>
                    <a:lnTo>
                      <a:pt x="425676"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0" name="TextBox 50"/>
              <p:cNvSpPr txBox="1"/>
              <p:nvPr/>
            </p:nvSpPr>
            <p:spPr>
              <a:xfrm>
                <a:off x="0" y="-19050"/>
                <a:ext cx="425676"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1" name="Group 51"/>
            <p:cNvGrpSpPr/>
            <p:nvPr/>
          </p:nvGrpSpPr>
          <p:grpSpPr>
            <a:xfrm>
              <a:off x="7392268" y="3918354"/>
              <a:ext cx="1696754" cy="690821"/>
              <a:chOff x="0" y="0"/>
              <a:chExt cx="407929" cy="166085"/>
            </a:xfrm>
          </p:grpSpPr>
          <p:sp>
            <p:nvSpPr>
              <p:cNvPr id="52" name="Freeform 52"/>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3" name="TextBox 53"/>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4" name="Group 54"/>
            <p:cNvGrpSpPr/>
            <p:nvPr/>
          </p:nvGrpSpPr>
          <p:grpSpPr>
            <a:xfrm>
              <a:off x="5590033" y="3227533"/>
              <a:ext cx="1802235" cy="690821"/>
              <a:chOff x="0" y="0"/>
              <a:chExt cx="433288" cy="166085"/>
            </a:xfrm>
          </p:grpSpPr>
          <p:sp>
            <p:nvSpPr>
              <p:cNvPr id="55" name="Freeform 55"/>
              <p:cNvSpPr/>
              <p:nvPr/>
            </p:nvSpPr>
            <p:spPr>
              <a:xfrm>
                <a:off x="0" y="0"/>
                <a:ext cx="433288" cy="166085"/>
              </a:xfrm>
              <a:custGeom>
                <a:avLst/>
                <a:gdLst/>
                <a:ahLst/>
                <a:cxnLst/>
                <a:rect l="l" t="t" r="r" b="b"/>
                <a:pathLst>
                  <a:path w="433288" h="166085">
                    <a:moveTo>
                      <a:pt x="0" y="0"/>
                    </a:moveTo>
                    <a:lnTo>
                      <a:pt x="433288" y="0"/>
                    </a:lnTo>
                    <a:lnTo>
                      <a:pt x="433288" y="166085"/>
                    </a:lnTo>
                    <a:lnTo>
                      <a:pt x="0" y="166085"/>
                    </a:lnTo>
                    <a:close/>
                  </a:path>
                </a:pathLst>
              </a:custGeom>
              <a:solidFill>
                <a:srgbClr val="820563"/>
              </a:solidFill>
            </p:spPr>
            <p:txBody>
              <a:bodyPr/>
              <a:lstStyle/>
              <a:p>
                <a:pPr defTabSz="609630"/>
                <a:endParaRPr lang="en-US" sz="1200">
                  <a:solidFill>
                    <a:prstClr val="black"/>
                  </a:solidFill>
                  <a:latin typeface="Calibri"/>
                </a:endParaRPr>
              </a:p>
            </p:txBody>
          </p:sp>
          <p:sp>
            <p:nvSpPr>
              <p:cNvPr id="56" name="TextBox 56"/>
              <p:cNvSpPr txBox="1"/>
              <p:nvPr/>
            </p:nvSpPr>
            <p:spPr>
              <a:xfrm>
                <a:off x="0" y="-19050"/>
                <a:ext cx="433288"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57" name="Group 57"/>
            <p:cNvGrpSpPr/>
            <p:nvPr/>
          </p:nvGrpSpPr>
          <p:grpSpPr>
            <a:xfrm>
              <a:off x="14320151" y="4609175"/>
              <a:ext cx="1809005" cy="690821"/>
              <a:chOff x="0" y="0"/>
              <a:chExt cx="434916" cy="166085"/>
            </a:xfrm>
          </p:grpSpPr>
          <p:sp>
            <p:nvSpPr>
              <p:cNvPr id="58" name="Freeform 58"/>
              <p:cNvSpPr/>
              <p:nvPr/>
            </p:nvSpPr>
            <p:spPr>
              <a:xfrm>
                <a:off x="0" y="0"/>
                <a:ext cx="434916" cy="166085"/>
              </a:xfrm>
              <a:custGeom>
                <a:avLst/>
                <a:gdLst/>
                <a:ahLst/>
                <a:cxnLst/>
                <a:rect l="l" t="t" r="r" b="b"/>
                <a:pathLst>
                  <a:path w="434916" h="166085">
                    <a:moveTo>
                      <a:pt x="0" y="0"/>
                    </a:moveTo>
                    <a:lnTo>
                      <a:pt x="434916" y="0"/>
                    </a:lnTo>
                    <a:lnTo>
                      <a:pt x="434916"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59" name="TextBox 59"/>
              <p:cNvSpPr txBox="1"/>
              <p:nvPr/>
            </p:nvSpPr>
            <p:spPr>
              <a:xfrm>
                <a:off x="0" y="-19050"/>
                <a:ext cx="434916"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0" name="Group 60"/>
            <p:cNvGrpSpPr/>
            <p:nvPr/>
          </p:nvGrpSpPr>
          <p:grpSpPr>
            <a:xfrm>
              <a:off x="12623397" y="3918354"/>
              <a:ext cx="1696754" cy="690821"/>
              <a:chOff x="0" y="0"/>
              <a:chExt cx="407929" cy="166085"/>
            </a:xfrm>
          </p:grpSpPr>
          <p:sp>
            <p:nvSpPr>
              <p:cNvPr id="61" name="Freeform 61"/>
              <p:cNvSpPr/>
              <p:nvPr/>
            </p:nvSpPr>
            <p:spPr>
              <a:xfrm>
                <a:off x="0" y="0"/>
                <a:ext cx="407929" cy="166085"/>
              </a:xfrm>
              <a:custGeom>
                <a:avLst/>
                <a:gdLst/>
                <a:ahLst/>
                <a:cxnLst/>
                <a:rect l="l" t="t" r="r" b="b"/>
                <a:pathLst>
                  <a:path w="407929" h="166085">
                    <a:moveTo>
                      <a:pt x="0" y="0"/>
                    </a:moveTo>
                    <a:lnTo>
                      <a:pt x="407929" y="0"/>
                    </a:lnTo>
                    <a:lnTo>
                      <a:pt x="407929"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62" name="TextBox 62"/>
              <p:cNvSpPr txBox="1"/>
              <p:nvPr/>
            </p:nvSpPr>
            <p:spPr>
              <a:xfrm>
                <a:off x="0" y="-19050"/>
                <a:ext cx="407929"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3" name="Group 63"/>
            <p:cNvGrpSpPr/>
            <p:nvPr/>
          </p:nvGrpSpPr>
          <p:grpSpPr>
            <a:xfrm>
              <a:off x="10859594" y="3227533"/>
              <a:ext cx="1763802" cy="690821"/>
              <a:chOff x="0" y="0"/>
              <a:chExt cx="424048" cy="166085"/>
            </a:xfrm>
          </p:grpSpPr>
          <p:sp>
            <p:nvSpPr>
              <p:cNvPr id="64" name="Freeform 64"/>
              <p:cNvSpPr/>
              <p:nvPr/>
            </p:nvSpPr>
            <p:spPr>
              <a:xfrm>
                <a:off x="0" y="0"/>
                <a:ext cx="424048" cy="166085"/>
              </a:xfrm>
              <a:custGeom>
                <a:avLst/>
                <a:gdLst/>
                <a:ahLst/>
                <a:cxnLst/>
                <a:rect l="l" t="t" r="r" b="b"/>
                <a:pathLst>
                  <a:path w="424048" h="166085">
                    <a:moveTo>
                      <a:pt x="0" y="0"/>
                    </a:moveTo>
                    <a:lnTo>
                      <a:pt x="424048" y="0"/>
                    </a:lnTo>
                    <a:lnTo>
                      <a:pt x="424048" y="166085"/>
                    </a:lnTo>
                    <a:lnTo>
                      <a:pt x="0" y="166085"/>
                    </a:lnTo>
                    <a:close/>
                  </a:path>
                </a:pathLst>
              </a:custGeom>
              <a:solidFill>
                <a:srgbClr val="BF3605"/>
              </a:solidFill>
            </p:spPr>
            <p:txBody>
              <a:bodyPr/>
              <a:lstStyle/>
              <a:p>
                <a:pPr defTabSz="609630"/>
                <a:endParaRPr lang="en-US" sz="1200">
                  <a:solidFill>
                    <a:prstClr val="black"/>
                  </a:solidFill>
                  <a:latin typeface="Calibri"/>
                </a:endParaRPr>
              </a:p>
            </p:txBody>
          </p:sp>
          <p:sp>
            <p:nvSpPr>
              <p:cNvPr id="65" name="TextBox 65"/>
              <p:cNvSpPr txBox="1"/>
              <p:nvPr/>
            </p:nvSpPr>
            <p:spPr>
              <a:xfrm>
                <a:off x="0" y="-19050"/>
                <a:ext cx="424048" cy="185135"/>
              </a:xfrm>
              <a:prstGeom prst="rect">
                <a:avLst/>
              </a:prstGeom>
            </p:spPr>
            <p:txBody>
              <a:bodyPr lIns="33867" tIns="33867" rIns="33867" bIns="33867" rtlCol="0" anchor="ctr"/>
              <a:lstStyle/>
              <a:p>
                <a:pPr defTabSz="609630">
                  <a:lnSpc>
                    <a:spcPts val="933"/>
                  </a:lnSpc>
                  <a:spcBef>
                    <a:spcPct val="0"/>
                  </a:spcBef>
                </a:pPr>
                <a:endParaRPr sz="1200">
                  <a:solidFill>
                    <a:prstClr val="black"/>
                  </a:solidFill>
                  <a:latin typeface="Calibri"/>
                </a:endParaRPr>
              </a:p>
            </p:txBody>
          </p:sp>
        </p:grpSp>
        <p:grpSp>
          <p:nvGrpSpPr>
            <p:cNvPr id="66" name="Group 66"/>
            <p:cNvGrpSpPr/>
            <p:nvPr/>
          </p:nvGrpSpPr>
          <p:grpSpPr>
            <a:xfrm>
              <a:off x="0" y="1305573"/>
              <a:ext cx="2196525" cy="1921959"/>
              <a:chOff x="0" y="0"/>
              <a:chExt cx="812800" cy="711200"/>
            </a:xfrm>
          </p:grpSpPr>
          <p:sp>
            <p:nvSpPr>
              <p:cNvPr id="67" name="Freeform 6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5E17EB"/>
              </a:solidFill>
            </p:spPr>
            <p:txBody>
              <a:bodyPr/>
              <a:lstStyle/>
              <a:p>
                <a:pPr defTabSz="609630"/>
                <a:endParaRPr lang="en-US" sz="1200">
                  <a:solidFill>
                    <a:prstClr val="black"/>
                  </a:solidFill>
                  <a:latin typeface="Calibri"/>
                </a:endParaRPr>
              </a:p>
            </p:txBody>
          </p:sp>
          <p:sp>
            <p:nvSpPr>
              <p:cNvPr id="68" name="TextBox 68"/>
              <p:cNvSpPr txBox="1"/>
              <p:nvPr/>
            </p:nvSpPr>
            <p:spPr>
              <a:xfrm>
                <a:off x="127000" y="50800"/>
                <a:ext cx="558800" cy="330200"/>
              </a:xfrm>
              <a:prstGeom prst="rect">
                <a:avLst/>
              </a:prstGeom>
            </p:spPr>
            <p:txBody>
              <a:bodyPr lIns="33867" tIns="33867" rIns="33867" bIns="33867" rtlCol="0" anchor="ctr"/>
              <a:lstStyle/>
              <a:p>
                <a:pPr algn="ctr" defTabSz="609630">
                  <a:lnSpc>
                    <a:spcPts val="373"/>
                  </a:lnSpc>
                  <a:spcBef>
                    <a:spcPct val="0"/>
                  </a:spcBef>
                </a:pPr>
                <a:endParaRPr sz="1200">
                  <a:solidFill>
                    <a:prstClr val="black"/>
                  </a:solidFill>
                  <a:latin typeface="Calibri"/>
                </a:endParaRPr>
              </a:p>
            </p:txBody>
          </p:sp>
        </p:grpSp>
        <p:sp>
          <p:nvSpPr>
            <p:cNvPr id="69" name="TextBox 69"/>
            <p:cNvSpPr txBox="1"/>
            <p:nvPr/>
          </p:nvSpPr>
          <p:spPr>
            <a:xfrm>
              <a:off x="383800" y="5734569"/>
              <a:ext cx="5237900" cy="5419562"/>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000000"/>
                  </a:solidFill>
                  <a:latin typeface="Canva Sans Bold"/>
                </a:rPr>
                <a:t> </a:t>
              </a:r>
              <a:r>
                <a:rPr lang="en-US" sz="1342" spc="29" dirty="0">
                  <a:solidFill>
                    <a:srgbClr val="294900"/>
                  </a:solidFill>
                  <a:latin typeface="Canva Sans Bold"/>
                </a:rPr>
                <a:t>    </a:t>
              </a:r>
              <a:r>
                <a:rPr lang="en-US" sz="1342" b="1" spc="29" dirty="0">
                  <a:solidFill>
                    <a:srgbClr val="294900"/>
                  </a:solidFill>
                  <a:latin typeface="Canva Sans Bold"/>
                </a:rPr>
                <a:t>Understand + Engage</a:t>
              </a:r>
            </a:p>
            <a:p>
              <a:pPr defTabSz="609630">
                <a:lnSpc>
                  <a:spcPts val="1879"/>
                </a:lnSpc>
              </a:pPr>
              <a:endParaRPr lang="en-US" sz="1342" spc="29" dirty="0">
                <a:solidFill>
                  <a:srgbClr val="294900"/>
                </a:solidFill>
                <a:latin typeface="Canva Sans Bold"/>
              </a:endParaRPr>
            </a:p>
            <a:p>
              <a:pPr marL="289838" lvl="1" indent="-144919" defTabSz="609630">
                <a:lnSpc>
                  <a:spcPts val="1611"/>
                </a:lnSpc>
                <a:buFont typeface="Arial"/>
                <a:buChar char="•"/>
              </a:pPr>
              <a:r>
                <a:rPr lang="en-US" sz="1342" spc="29" dirty="0">
                  <a:solidFill>
                    <a:srgbClr val="294900"/>
                  </a:solidFill>
                  <a:latin typeface="Canva Sans Bold"/>
                </a:rPr>
                <a:t>Project Launch &amp; Work plan</a:t>
              </a:r>
            </a:p>
            <a:p>
              <a:pPr marL="289838" lvl="1" indent="-144919" defTabSz="609630">
                <a:lnSpc>
                  <a:spcPts val="1611"/>
                </a:lnSpc>
                <a:buFont typeface="Arial"/>
                <a:buChar char="•"/>
              </a:pPr>
              <a:r>
                <a:rPr lang="en-US" sz="1342" spc="29" dirty="0">
                  <a:solidFill>
                    <a:srgbClr val="294900"/>
                  </a:solidFill>
                  <a:latin typeface="Canva Sans Bold"/>
                </a:rPr>
                <a:t>Background Review + Research</a:t>
              </a:r>
            </a:p>
            <a:p>
              <a:pPr marL="289838" lvl="1" indent="-144919" defTabSz="609630">
                <a:lnSpc>
                  <a:spcPts val="1611"/>
                </a:lnSpc>
                <a:buFont typeface="Arial"/>
                <a:buChar char="•"/>
              </a:pPr>
              <a:r>
                <a:rPr lang="en-US" sz="1342" spc="29" dirty="0">
                  <a:solidFill>
                    <a:srgbClr val="294900"/>
                  </a:solidFill>
                  <a:latin typeface="Canva Sans Bold"/>
                </a:rPr>
                <a:t>Project identity + Engagement Plan</a:t>
              </a:r>
            </a:p>
            <a:p>
              <a:pPr marL="289838" lvl="1" indent="-144919" defTabSz="609630">
                <a:lnSpc>
                  <a:spcPts val="1611"/>
                </a:lnSpc>
                <a:buFont typeface="Arial"/>
                <a:buChar char="•"/>
              </a:pPr>
              <a:r>
                <a:rPr lang="en-US" sz="1342" spc="29" dirty="0">
                  <a:solidFill>
                    <a:srgbClr val="294900"/>
                  </a:solidFill>
                  <a:latin typeface="Canva Sans Bold"/>
                </a:rPr>
                <a:t>Community Snapshot</a:t>
              </a:r>
            </a:p>
            <a:p>
              <a:pPr marL="289838" lvl="1" indent="-144919" defTabSz="609630">
                <a:lnSpc>
                  <a:spcPts val="1611"/>
                </a:lnSpc>
                <a:buFont typeface="Arial"/>
                <a:buChar char="•"/>
              </a:pPr>
              <a:r>
                <a:rPr lang="en-US" sz="1342" spc="29" dirty="0">
                  <a:solidFill>
                    <a:srgbClr val="294900"/>
                  </a:solidFill>
                  <a:latin typeface="Canva Sans Bold"/>
                </a:rPr>
                <a:t>Kickoff + Community Events</a:t>
              </a:r>
            </a:p>
            <a:p>
              <a:pPr defTabSz="609630">
                <a:lnSpc>
                  <a:spcPts val="1879"/>
                </a:lnSpc>
              </a:pPr>
              <a:endParaRPr lang="en-US" sz="1342" spc="29" dirty="0">
                <a:solidFill>
                  <a:srgbClr val="294900"/>
                </a:solidFill>
                <a:latin typeface="Canva Sans Bold"/>
              </a:endParaRPr>
            </a:p>
            <a:p>
              <a:pPr defTabSz="609630">
                <a:lnSpc>
                  <a:spcPts val="1941"/>
                </a:lnSpc>
              </a:pPr>
              <a:endParaRPr lang="en-US" sz="1342" spc="29" dirty="0">
                <a:solidFill>
                  <a:srgbClr val="294900"/>
                </a:solidFill>
                <a:latin typeface="Canva Sans Bold"/>
              </a:endParaRPr>
            </a:p>
          </p:txBody>
        </p:sp>
        <p:sp>
          <p:nvSpPr>
            <p:cNvPr id="70" name="TextBox 70"/>
            <p:cNvSpPr txBox="1"/>
            <p:nvPr/>
          </p:nvSpPr>
          <p:spPr>
            <a:xfrm>
              <a:off x="606796" y="5558450"/>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1</a:t>
              </a:r>
            </a:p>
          </p:txBody>
        </p:sp>
        <p:sp>
          <p:nvSpPr>
            <p:cNvPr id="71" name="TextBox 71"/>
            <p:cNvSpPr txBox="1"/>
            <p:nvPr/>
          </p:nvSpPr>
          <p:spPr>
            <a:xfrm>
              <a:off x="5908020" y="5602724"/>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2</a:t>
              </a:r>
            </a:p>
          </p:txBody>
        </p:sp>
        <p:sp>
          <p:nvSpPr>
            <p:cNvPr id="72" name="TextBox 72"/>
            <p:cNvSpPr txBox="1"/>
            <p:nvPr/>
          </p:nvSpPr>
          <p:spPr>
            <a:xfrm>
              <a:off x="11145917" y="5558450"/>
              <a:ext cx="5014902" cy="773162"/>
            </a:xfrm>
            <a:prstGeom prst="rect">
              <a:avLst/>
            </a:prstGeom>
          </p:spPr>
          <p:txBody>
            <a:bodyPr lIns="0" tIns="0" rIns="0" bIns="0" rtlCol="0" anchor="t">
              <a:spAutoFit/>
            </a:bodyPr>
            <a:lstStyle/>
            <a:p>
              <a:pPr defTabSz="609630">
                <a:lnSpc>
                  <a:spcPts val="3317"/>
                </a:lnSpc>
              </a:pPr>
              <a:r>
                <a:rPr lang="en-US" sz="2369">
                  <a:solidFill>
                    <a:srgbClr val="000000"/>
                  </a:solidFill>
                  <a:latin typeface="Archivo Black"/>
                </a:rPr>
                <a:t>Phase 3</a:t>
              </a:r>
            </a:p>
          </p:txBody>
        </p:sp>
        <p:sp>
          <p:nvSpPr>
            <p:cNvPr id="73" name="TextBox 73"/>
            <p:cNvSpPr txBox="1"/>
            <p:nvPr/>
          </p:nvSpPr>
          <p:spPr>
            <a:xfrm>
              <a:off x="5653360" y="5734569"/>
              <a:ext cx="5237900" cy="5009192"/>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4D023B"/>
                  </a:solidFill>
                  <a:latin typeface="Canva Sans Bold"/>
                </a:rPr>
                <a:t>     </a:t>
              </a:r>
              <a:r>
                <a:rPr lang="en-US" sz="1342" b="1" spc="29" dirty="0">
                  <a:solidFill>
                    <a:srgbClr val="4D023B"/>
                  </a:solidFill>
                  <a:latin typeface="Canva Sans Bold"/>
                </a:rPr>
                <a:t>Explore + Develop</a:t>
              </a:r>
            </a:p>
            <a:p>
              <a:pPr defTabSz="609630">
                <a:lnSpc>
                  <a:spcPts val="1879"/>
                </a:lnSpc>
              </a:pPr>
              <a:endParaRPr lang="en-US" sz="1342" spc="29" dirty="0">
                <a:solidFill>
                  <a:srgbClr val="4D023B"/>
                </a:solidFill>
                <a:latin typeface="Canva Sans Bold"/>
              </a:endParaRPr>
            </a:p>
            <a:p>
              <a:pPr marL="289838" lvl="1" indent="-144919" defTabSz="609630">
                <a:lnSpc>
                  <a:spcPts val="1611"/>
                </a:lnSpc>
                <a:buFont typeface="Arial"/>
                <a:buChar char="•"/>
              </a:pPr>
              <a:r>
                <a:rPr lang="en-US" sz="1342" spc="29" dirty="0">
                  <a:solidFill>
                    <a:srgbClr val="4D023B"/>
                  </a:solidFill>
                  <a:latin typeface="Canva Sans Bold"/>
                </a:rPr>
                <a:t>Draft Vision + Goals</a:t>
              </a:r>
            </a:p>
            <a:p>
              <a:pPr marL="289838" lvl="1" indent="-144919" defTabSz="609630">
                <a:lnSpc>
                  <a:spcPts val="1611"/>
                </a:lnSpc>
                <a:buFont typeface="Arial"/>
                <a:buChar char="•"/>
              </a:pPr>
              <a:r>
                <a:rPr lang="en-US" sz="1342" spc="29" dirty="0">
                  <a:solidFill>
                    <a:srgbClr val="4D023B"/>
                  </a:solidFill>
                  <a:latin typeface="Canva Sans Bold"/>
                </a:rPr>
                <a:t>Community Survey</a:t>
              </a:r>
            </a:p>
            <a:p>
              <a:pPr marL="289838" lvl="1" indent="-144919" defTabSz="609630">
                <a:lnSpc>
                  <a:spcPts val="1611"/>
                </a:lnSpc>
                <a:buFont typeface="Arial"/>
                <a:buChar char="•"/>
              </a:pPr>
              <a:r>
                <a:rPr lang="en-US" sz="1342" spc="29" dirty="0">
                  <a:solidFill>
                    <a:srgbClr val="4D023B"/>
                  </a:solidFill>
                  <a:latin typeface="Canva Sans Bold"/>
                </a:rPr>
                <a:t>Alternatives + Strategies</a:t>
              </a:r>
            </a:p>
            <a:p>
              <a:pPr marL="289838" lvl="1" indent="-144919" defTabSz="609630">
                <a:lnSpc>
                  <a:spcPts val="1611"/>
                </a:lnSpc>
                <a:buFont typeface="Arial"/>
                <a:buChar char="•"/>
              </a:pPr>
              <a:r>
                <a:rPr lang="en-US" sz="1342" spc="29" dirty="0">
                  <a:solidFill>
                    <a:srgbClr val="4D023B"/>
                  </a:solidFill>
                  <a:latin typeface="Canva Sans Bold"/>
                </a:rPr>
                <a:t>Community Strategy Sessions</a:t>
              </a:r>
            </a:p>
            <a:p>
              <a:pPr marL="289838" lvl="1" indent="-144919" defTabSz="609630">
                <a:lnSpc>
                  <a:spcPts val="1611"/>
                </a:lnSpc>
                <a:buFont typeface="Arial"/>
                <a:buChar char="•"/>
              </a:pPr>
              <a:r>
                <a:rPr lang="en-US" sz="1342" spc="29" dirty="0">
                  <a:solidFill>
                    <a:srgbClr val="4D023B"/>
                  </a:solidFill>
                  <a:latin typeface="Canva Sans Bold"/>
                </a:rPr>
                <a:t>Draft Strategies</a:t>
              </a:r>
            </a:p>
            <a:p>
              <a:pPr defTabSz="609630">
                <a:lnSpc>
                  <a:spcPts val="1879"/>
                </a:lnSpc>
              </a:pPr>
              <a:endParaRPr lang="en-US" sz="1342" spc="29" dirty="0">
                <a:solidFill>
                  <a:srgbClr val="4D023B"/>
                </a:solidFill>
                <a:latin typeface="Canva Sans Bold"/>
              </a:endParaRPr>
            </a:p>
            <a:p>
              <a:pPr defTabSz="609630">
                <a:lnSpc>
                  <a:spcPts val="1941"/>
                </a:lnSpc>
              </a:pPr>
              <a:endParaRPr lang="en-US" sz="1342" spc="29" dirty="0">
                <a:solidFill>
                  <a:srgbClr val="4D023B"/>
                </a:solidFill>
                <a:latin typeface="Canva Sans Bold"/>
              </a:endParaRPr>
            </a:p>
          </p:txBody>
        </p:sp>
        <p:sp>
          <p:nvSpPr>
            <p:cNvPr id="74" name="TextBox 74"/>
            <p:cNvSpPr txBox="1"/>
            <p:nvPr/>
          </p:nvSpPr>
          <p:spPr>
            <a:xfrm>
              <a:off x="10954581" y="5734569"/>
              <a:ext cx="5237900" cy="4598824"/>
            </a:xfrm>
            <a:prstGeom prst="rect">
              <a:avLst/>
            </a:prstGeom>
          </p:spPr>
          <p:txBody>
            <a:bodyPr lIns="0" tIns="0" rIns="0" bIns="0" rtlCol="0" anchor="t">
              <a:spAutoFit/>
            </a:bodyPr>
            <a:lstStyle/>
            <a:p>
              <a:pPr defTabSz="609630">
                <a:lnSpc>
                  <a:spcPts val="2547"/>
                </a:lnSpc>
              </a:pPr>
              <a:endParaRPr sz="1200" dirty="0">
                <a:solidFill>
                  <a:prstClr val="black"/>
                </a:solidFill>
                <a:latin typeface="Calibri"/>
              </a:endParaRPr>
            </a:p>
            <a:p>
              <a:pPr defTabSz="609630">
                <a:lnSpc>
                  <a:spcPts val="1879"/>
                </a:lnSpc>
              </a:pPr>
              <a:r>
                <a:rPr lang="en-US" sz="1342" spc="29" dirty="0">
                  <a:solidFill>
                    <a:srgbClr val="000000"/>
                  </a:solidFill>
                  <a:latin typeface="Canva Sans Bold"/>
                </a:rPr>
                <a:t> </a:t>
              </a:r>
              <a:r>
                <a:rPr lang="en-US" sz="1342" spc="29" dirty="0">
                  <a:solidFill>
                    <a:srgbClr val="521701"/>
                  </a:solidFill>
                  <a:latin typeface="Canva Sans Bold"/>
                </a:rPr>
                <a:t>    </a:t>
              </a:r>
              <a:r>
                <a:rPr lang="en-US" sz="1342" b="1" spc="29" dirty="0">
                  <a:solidFill>
                    <a:srgbClr val="521701"/>
                  </a:solidFill>
                  <a:latin typeface="Canva Sans Bold"/>
                </a:rPr>
                <a:t>Refine + Finalize</a:t>
              </a:r>
            </a:p>
            <a:p>
              <a:pPr defTabSz="609630">
                <a:lnSpc>
                  <a:spcPts val="1879"/>
                </a:lnSpc>
              </a:pPr>
              <a:endParaRPr lang="en-US" sz="1342" spc="29" dirty="0">
                <a:solidFill>
                  <a:srgbClr val="521701"/>
                </a:solidFill>
                <a:latin typeface="Canva Sans Bold"/>
              </a:endParaRPr>
            </a:p>
            <a:p>
              <a:pPr marL="289838" lvl="1" indent="-144919" defTabSz="609630">
                <a:lnSpc>
                  <a:spcPts val="1611"/>
                </a:lnSpc>
                <a:buFont typeface="Arial"/>
                <a:buChar char="•"/>
              </a:pPr>
              <a:r>
                <a:rPr lang="en-US" sz="1342" spc="29" dirty="0">
                  <a:solidFill>
                    <a:srgbClr val="521701"/>
                  </a:solidFill>
                  <a:latin typeface="Canva Sans Bold"/>
                </a:rPr>
                <a:t>Policy Development</a:t>
              </a:r>
            </a:p>
            <a:p>
              <a:pPr marL="289838" lvl="1" indent="-144919" defTabSz="609630">
                <a:lnSpc>
                  <a:spcPts val="1611"/>
                </a:lnSpc>
                <a:buFont typeface="Arial"/>
                <a:buChar char="•"/>
              </a:pPr>
              <a:r>
                <a:rPr lang="en-US" sz="1342" spc="29" dirty="0">
                  <a:solidFill>
                    <a:srgbClr val="521701"/>
                  </a:solidFill>
                  <a:latin typeface="Canva Sans Bold"/>
                </a:rPr>
                <a:t>Draft Plan Development</a:t>
              </a:r>
            </a:p>
            <a:p>
              <a:pPr marL="289838" lvl="1" indent="-144919" defTabSz="609630">
                <a:lnSpc>
                  <a:spcPts val="1611"/>
                </a:lnSpc>
                <a:buFont typeface="Arial"/>
                <a:buChar char="•"/>
              </a:pPr>
              <a:r>
                <a:rPr lang="en-US" sz="1342" spc="29" dirty="0">
                  <a:solidFill>
                    <a:srgbClr val="521701"/>
                  </a:solidFill>
                  <a:latin typeface="Canva Sans Bold"/>
                </a:rPr>
                <a:t>Plan Refinement</a:t>
              </a:r>
            </a:p>
            <a:p>
              <a:pPr marL="289838" lvl="1" indent="-144919" defTabSz="609630">
                <a:lnSpc>
                  <a:spcPts val="1611"/>
                </a:lnSpc>
                <a:buFont typeface="Arial"/>
                <a:buChar char="•"/>
              </a:pPr>
              <a:r>
                <a:rPr lang="en-US" sz="1342" spc="29" dirty="0">
                  <a:solidFill>
                    <a:srgbClr val="521701"/>
                  </a:solidFill>
                  <a:latin typeface="Canva Sans Bold"/>
                </a:rPr>
                <a:t>Final Plan Review</a:t>
              </a:r>
            </a:p>
            <a:p>
              <a:pPr marL="289838" lvl="1" indent="-144919" defTabSz="609630">
                <a:lnSpc>
                  <a:spcPts val="1611"/>
                </a:lnSpc>
                <a:buFont typeface="Arial"/>
                <a:buChar char="•"/>
              </a:pPr>
              <a:r>
                <a:rPr lang="en-US" sz="1342" spc="29" dirty="0">
                  <a:solidFill>
                    <a:srgbClr val="521701"/>
                  </a:solidFill>
                  <a:latin typeface="Canva Sans Bold"/>
                </a:rPr>
                <a:t>Final Plan Adoption</a:t>
              </a:r>
            </a:p>
            <a:p>
              <a:pPr defTabSz="609630">
                <a:lnSpc>
                  <a:spcPts val="1879"/>
                </a:lnSpc>
              </a:pPr>
              <a:endParaRPr lang="en-US" sz="1342" spc="29" dirty="0">
                <a:solidFill>
                  <a:srgbClr val="521701"/>
                </a:solidFill>
                <a:latin typeface="Canva Sans Bold"/>
              </a:endParaRPr>
            </a:p>
            <a:p>
              <a:pPr defTabSz="609630">
                <a:lnSpc>
                  <a:spcPts val="1941"/>
                </a:lnSpc>
              </a:pPr>
              <a:endParaRPr lang="en-US" sz="1342" spc="29" dirty="0">
                <a:solidFill>
                  <a:srgbClr val="521701"/>
                </a:solidFill>
                <a:latin typeface="Canva Sans Bold"/>
              </a:endParaRPr>
            </a:p>
          </p:txBody>
        </p:sp>
        <p:sp>
          <p:nvSpPr>
            <p:cNvPr id="75" name="TextBox 75"/>
            <p:cNvSpPr txBox="1"/>
            <p:nvPr/>
          </p:nvSpPr>
          <p:spPr>
            <a:xfrm>
              <a:off x="650988" y="3259696"/>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June</a:t>
              </a:r>
            </a:p>
          </p:txBody>
        </p:sp>
        <p:sp>
          <p:nvSpPr>
            <p:cNvPr id="76" name="TextBox 76"/>
            <p:cNvSpPr txBox="1"/>
            <p:nvPr/>
          </p:nvSpPr>
          <p:spPr>
            <a:xfrm>
              <a:off x="2273924" y="3948746"/>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July</a:t>
              </a:r>
            </a:p>
          </p:txBody>
        </p:sp>
        <p:sp>
          <p:nvSpPr>
            <p:cNvPr id="77" name="TextBox 77"/>
            <p:cNvSpPr txBox="1"/>
            <p:nvPr/>
          </p:nvSpPr>
          <p:spPr>
            <a:xfrm>
              <a:off x="4044496" y="4639568"/>
              <a:ext cx="1394324" cy="562334"/>
            </a:xfrm>
            <a:prstGeom prst="rect">
              <a:avLst/>
            </a:prstGeom>
          </p:spPr>
          <p:txBody>
            <a:bodyPr lIns="0" tIns="0" rIns="0" bIns="0" rtlCol="0" anchor="t">
              <a:spAutoFit/>
            </a:bodyPr>
            <a:lstStyle/>
            <a:p>
              <a:pPr algn="ctr" defTabSz="609630">
                <a:lnSpc>
                  <a:spcPts val="2415"/>
                </a:lnSpc>
              </a:pPr>
              <a:r>
                <a:rPr lang="en-US" sz="1725">
                  <a:solidFill>
                    <a:srgbClr val="FFFFFF"/>
                  </a:solidFill>
                  <a:latin typeface="Archivo Black"/>
                </a:rPr>
                <a:t>Aug</a:t>
              </a:r>
            </a:p>
          </p:txBody>
        </p:sp>
        <p:sp>
          <p:nvSpPr>
            <p:cNvPr id="78" name="TextBox 78"/>
            <p:cNvSpPr txBox="1"/>
            <p:nvPr/>
          </p:nvSpPr>
          <p:spPr>
            <a:xfrm>
              <a:off x="5846732" y="325969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Feb</a:t>
              </a:r>
            </a:p>
          </p:txBody>
        </p:sp>
        <p:sp>
          <p:nvSpPr>
            <p:cNvPr id="79" name="TextBox 79"/>
            <p:cNvSpPr txBox="1"/>
            <p:nvPr/>
          </p:nvSpPr>
          <p:spPr>
            <a:xfrm>
              <a:off x="7469668" y="394874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Mar</a:t>
              </a:r>
            </a:p>
          </p:txBody>
        </p:sp>
        <p:sp>
          <p:nvSpPr>
            <p:cNvPr id="80" name="TextBox 80"/>
            <p:cNvSpPr txBox="1"/>
            <p:nvPr/>
          </p:nvSpPr>
          <p:spPr>
            <a:xfrm>
              <a:off x="9240237" y="4639568"/>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Apr</a:t>
              </a:r>
            </a:p>
          </p:txBody>
        </p:sp>
        <p:sp>
          <p:nvSpPr>
            <p:cNvPr id="81" name="TextBox 81"/>
            <p:cNvSpPr txBox="1"/>
            <p:nvPr/>
          </p:nvSpPr>
          <p:spPr>
            <a:xfrm>
              <a:off x="11077857" y="325969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Aug</a:t>
              </a:r>
            </a:p>
          </p:txBody>
        </p:sp>
        <p:sp>
          <p:nvSpPr>
            <p:cNvPr id="82" name="TextBox 82"/>
            <p:cNvSpPr txBox="1"/>
            <p:nvPr/>
          </p:nvSpPr>
          <p:spPr>
            <a:xfrm>
              <a:off x="12700793" y="3948746"/>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Sep</a:t>
              </a:r>
            </a:p>
          </p:txBody>
        </p:sp>
        <p:sp>
          <p:nvSpPr>
            <p:cNvPr id="83" name="TextBox 83"/>
            <p:cNvSpPr txBox="1"/>
            <p:nvPr/>
          </p:nvSpPr>
          <p:spPr>
            <a:xfrm>
              <a:off x="14471365" y="4639568"/>
              <a:ext cx="1394324" cy="578492"/>
            </a:xfrm>
            <a:prstGeom prst="rect">
              <a:avLst/>
            </a:prstGeom>
          </p:spPr>
          <p:txBody>
            <a:bodyPr lIns="0" tIns="0" rIns="0" bIns="0" rtlCol="0" anchor="t">
              <a:spAutoFit/>
            </a:bodyPr>
            <a:lstStyle/>
            <a:p>
              <a:pPr algn="ctr" defTabSz="609630">
                <a:lnSpc>
                  <a:spcPts val="2415"/>
                </a:lnSpc>
              </a:pPr>
              <a:r>
                <a:rPr lang="en-US" sz="1725" dirty="0">
                  <a:solidFill>
                    <a:srgbClr val="FFFFFF"/>
                  </a:solidFill>
                  <a:latin typeface="Archivo Black"/>
                </a:rPr>
                <a:t>Oct</a:t>
              </a:r>
            </a:p>
          </p:txBody>
        </p:sp>
        <p:sp>
          <p:nvSpPr>
            <p:cNvPr id="84" name="TextBox 84"/>
            <p:cNvSpPr txBox="1"/>
            <p:nvPr/>
          </p:nvSpPr>
          <p:spPr>
            <a:xfrm>
              <a:off x="2562844" y="1561326"/>
              <a:ext cx="11578601" cy="918970"/>
            </a:xfrm>
            <a:prstGeom prst="rect">
              <a:avLst/>
            </a:prstGeom>
          </p:spPr>
          <p:txBody>
            <a:bodyPr wrap="square" lIns="0" tIns="0" rIns="0" bIns="0" rtlCol="0" anchor="t">
              <a:spAutoFit/>
            </a:bodyPr>
            <a:lstStyle/>
            <a:p>
              <a:pPr defTabSz="609630">
                <a:lnSpc>
                  <a:spcPts val="3317"/>
                </a:lnSpc>
              </a:pPr>
              <a:r>
                <a:rPr lang="en-US" sz="4000" dirty="0">
                  <a:solidFill>
                    <a:srgbClr val="310F74"/>
                  </a:solidFill>
                  <a:latin typeface="Aptos Black" panose="020B0004020202020204" pitchFamily="34" charset="0"/>
                </a:rPr>
                <a:t>Our future starts here!</a:t>
              </a:r>
            </a:p>
          </p:txBody>
        </p:sp>
      </p:grpSp>
      <p:grpSp>
        <p:nvGrpSpPr>
          <p:cNvPr id="85" name="Group 85"/>
          <p:cNvGrpSpPr/>
          <p:nvPr/>
        </p:nvGrpSpPr>
        <p:grpSpPr>
          <a:xfrm>
            <a:off x="1274618" y="2400300"/>
            <a:ext cx="3373582" cy="910601"/>
            <a:chOff x="0" y="0"/>
            <a:chExt cx="1332773" cy="359744"/>
          </a:xfrm>
        </p:grpSpPr>
        <p:sp>
          <p:nvSpPr>
            <p:cNvPr id="86" name="Freeform 86"/>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3D6D00"/>
            </a:solidFill>
          </p:spPr>
          <p:txBody>
            <a:bodyPr/>
            <a:lstStyle/>
            <a:p>
              <a:pPr defTabSz="609630"/>
              <a:endParaRPr lang="en-US" sz="1200">
                <a:solidFill>
                  <a:prstClr val="black"/>
                </a:solidFill>
                <a:latin typeface="Calibri"/>
              </a:endParaRPr>
            </a:p>
          </p:txBody>
        </p:sp>
        <p:sp>
          <p:nvSpPr>
            <p:cNvPr id="87" name="TextBox 87"/>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kick-off</a:t>
              </a:r>
            </a:p>
          </p:txBody>
        </p:sp>
      </p:grpSp>
      <p:grpSp>
        <p:nvGrpSpPr>
          <p:cNvPr id="88" name="Group 88"/>
          <p:cNvGrpSpPr/>
          <p:nvPr/>
        </p:nvGrpSpPr>
        <p:grpSpPr>
          <a:xfrm>
            <a:off x="4460633" y="3644900"/>
            <a:ext cx="3373582" cy="910601"/>
            <a:chOff x="0" y="0"/>
            <a:chExt cx="1332773" cy="359744"/>
          </a:xfrm>
        </p:grpSpPr>
        <p:sp>
          <p:nvSpPr>
            <p:cNvPr id="89" name="Freeform 89"/>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4D023B"/>
            </a:solidFill>
          </p:spPr>
          <p:txBody>
            <a:bodyPr/>
            <a:lstStyle/>
            <a:p>
              <a:pPr defTabSz="609630"/>
              <a:endParaRPr lang="en-US" sz="1200">
                <a:solidFill>
                  <a:prstClr val="black"/>
                </a:solidFill>
                <a:latin typeface="Calibri"/>
              </a:endParaRPr>
            </a:p>
          </p:txBody>
        </p:sp>
        <p:sp>
          <p:nvSpPr>
            <p:cNvPr id="90" name="TextBox 90"/>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survey</a:t>
              </a:r>
            </a:p>
          </p:txBody>
        </p:sp>
      </p:grpSp>
      <p:grpSp>
        <p:nvGrpSpPr>
          <p:cNvPr id="91" name="Group 91"/>
          <p:cNvGrpSpPr/>
          <p:nvPr/>
        </p:nvGrpSpPr>
        <p:grpSpPr>
          <a:xfrm>
            <a:off x="7591760" y="4961082"/>
            <a:ext cx="3373582" cy="910601"/>
            <a:chOff x="0" y="0"/>
            <a:chExt cx="1332773" cy="359744"/>
          </a:xfrm>
        </p:grpSpPr>
        <p:sp>
          <p:nvSpPr>
            <p:cNvPr id="92" name="Freeform 92"/>
            <p:cNvSpPr/>
            <p:nvPr/>
          </p:nvSpPr>
          <p:spPr>
            <a:xfrm>
              <a:off x="0" y="0"/>
              <a:ext cx="1332773" cy="359744"/>
            </a:xfrm>
            <a:custGeom>
              <a:avLst/>
              <a:gdLst/>
              <a:ahLst/>
              <a:cxnLst/>
              <a:rect l="l" t="t" r="r" b="b"/>
              <a:pathLst>
                <a:path w="1332773" h="359744">
                  <a:moveTo>
                    <a:pt x="0" y="0"/>
                  </a:moveTo>
                  <a:lnTo>
                    <a:pt x="1332773" y="0"/>
                  </a:lnTo>
                  <a:lnTo>
                    <a:pt x="1332773" y="359744"/>
                  </a:lnTo>
                  <a:lnTo>
                    <a:pt x="0" y="359744"/>
                  </a:lnTo>
                  <a:close/>
                </a:path>
              </a:pathLst>
            </a:custGeom>
            <a:solidFill>
              <a:srgbClr val="BF3605"/>
            </a:solidFill>
          </p:spPr>
          <p:txBody>
            <a:bodyPr/>
            <a:lstStyle/>
            <a:p>
              <a:pPr defTabSz="609630"/>
              <a:endParaRPr lang="en-US" sz="1200">
                <a:solidFill>
                  <a:prstClr val="black"/>
                </a:solidFill>
                <a:latin typeface="Calibri"/>
              </a:endParaRPr>
            </a:p>
          </p:txBody>
        </p:sp>
        <p:sp>
          <p:nvSpPr>
            <p:cNvPr id="93" name="TextBox 93"/>
            <p:cNvSpPr txBox="1"/>
            <p:nvPr/>
          </p:nvSpPr>
          <p:spPr>
            <a:xfrm>
              <a:off x="0" y="-228600"/>
              <a:ext cx="1332773" cy="588344"/>
            </a:xfrm>
            <a:prstGeom prst="rect">
              <a:avLst/>
            </a:prstGeom>
          </p:spPr>
          <p:txBody>
            <a:bodyPr lIns="33867" tIns="33867" rIns="33867" bIns="33867" rtlCol="0" anchor="ctr"/>
            <a:lstStyle/>
            <a:p>
              <a:pPr algn="ctr" defTabSz="609630">
                <a:lnSpc>
                  <a:spcPts val="5661"/>
                </a:lnSpc>
              </a:pPr>
              <a:r>
                <a:rPr lang="en-US" sz="4044" spc="-206" dirty="0">
                  <a:solidFill>
                    <a:srgbClr val="FFFFFF"/>
                  </a:solidFill>
                  <a:latin typeface="Aptos Black" panose="020B0004020202020204" pitchFamily="34" charset="0"/>
                </a:rPr>
                <a:t>priorities</a:t>
              </a:r>
            </a:p>
          </p:txBody>
        </p:sp>
      </p:grpSp>
      <p:pic>
        <p:nvPicPr>
          <p:cNvPr id="95" name="Picture 94" descr="A logo with numbers and a point&#10;&#10;Description automatically generated">
            <a:extLst>
              <a:ext uri="{FF2B5EF4-FFF2-40B4-BE49-F238E27FC236}">
                <a16:creationId xmlns:a16="http://schemas.microsoft.com/office/drawing/2014/main" id="{31641725-8349-4176-2987-4A3888151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68" y="4985672"/>
            <a:ext cx="1872328" cy="1872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 calcmode="lin" valueType="num">
                                      <p:cBhvr additive="base">
                                        <p:cTn id="13" dur="500" fill="hold"/>
                                        <p:tgtEl>
                                          <p:spTgt spid="88"/>
                                        </p:tgtEl>
                                        <p:attrNameLst>
                                          <p:attrName>ppt_x</p:attrName>
                                        </p:attrNameLst>
                                      </p:cBhvr>
                                      <p:tavLst>
                                        <p:tav tm="0">
                                          <p:val>
                                            <p:strVal val="0-#ppt_w/2"/>
                                          </p:val>
                                        </p:tav>
                                        <p:tav tm="100000">
                                          <p:val>
                                            <p:strVal val="#ppt_x"/>
                                          </p:val>
                                        </p:tav>
                                      </p:tavLst>
                                    </p:anim>
                                    <p:anim calcmode="lin" valueType="num">
                                      <p:cBhvr additive="base">
                                        <p:cTn id="14"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0-#ppt_w/2"/>
                                          </p:val>
                                        </p:tav>
                                        <p:tav tm="100000">
                                          <p:val>
                                            <p:strVal val="#ppt_x"/>
                                          </p:val>
                                        </p:tav>
                                      </p:tavLst>
                                    </p:anim>
                                    <p:anim calcmode="lin" valueType="num">
                                      <p:cBhvr additive="base">
                                        <p:cTn id="20" dur="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Update: Feedback Loops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5" name="TextBox 4">
            <a:extLst>
              <a:ext uri="{FF2B5EF4-FFF2-40B4-BE49-F238E27FC236}">
                <a16:creationId xmlns:a16="http://schemas.microsoft.com/office/drawing/2014/main" id="{8D532F0F-3982-E2E4-E4B7-8B40CB4A94FE}"/>
              </a:ext>
            </a:extLst>
          </p:cNvPr>
          <p:cNvSpPr txBox="1"/>
          <p:nvPr/>
        </p:nvSpPr>
        <p:spPr>
          <a:xfrm>
            <a:off x="1823711" y="1049608"/>
            <a:ext cx="8830111" cy="4524315"/>
          </a:xfrm>
          <a:prstGeom prst="rect">
            <a:avLst/>
          </a:prstGeom>
          <a:noFill/>
        </p:spPr>
        <p:txBody>
          <a:bodyPr wrap="square">
            <a:spAutoFit/>
          </a:bodyPr>
          <a:lstStyle/>
          <a:p>
            <a:r>
              <a:rPr lang="en-US" dirty="0"/>
              <a:t>"Feedback loops are the engines of growth and change. They’re the mechanisms by which the output of a system influences its own input.</a:t>
            </a:r>
          </a:p>
          <a:p>
            <a:endParaRPr lang="en-US" dirty="0"/>
          </a:p>
          <a:p>
            <a:r>
              <a:rPr lang="en-US" dirty="0"/>
              <a:t>Complex systems often have many feedback loops, and it can be hard to appreciate how adjusting to feedback in one part of the system will affect the rest.</a:t>
            </a:r>
          </a:p>
          <a:p>
            <a:endParaRPr lang="en-US" dirty="0"/>
          </a:p>
          <a:p>
            <a:r>
              <a:rPr lang="en-US" dirty="0"/>
              <a:t>Using feedback loops as a mental model begins with noticing the feedback you give and respond to every day. The model also gives insight into the value of iterations in adjusting based on the feedback you receive. With this lens, you gain insight into where to direct system changes based on feedback and the pace at which you need to go to monitor the impacts.</a:t>
            </a:r>
          </a:p>
          <a:p>
            <a:endParaRPr lang="en-US" dirty="0"/>
          </a:p>
          <a:p>
            <a:r>
              <a:rPr lang="en-US" dirty="0"/>
              <a:t>Feedback loops are what make systems dynamic. Without feedback, a system just does the same thing over and over. Understand them, respect them, and use them wisely.”</a:t>
            </a:r>
          </a:p>
          <a:p>
            <a:endParaRPr lang="en-US" dirty="0"/>
          </a:p>
          <a:p>
            <a:r>
              <a:rPr lang="en-US" i="1" dirty="0"/>
              <a:t>— </a:t>
            </a:r>
            <a:r>
              <a:rPr lang="en-US" sz="1200" i="1" dirty="0"/>
              <a:t>Source: The *Updated* Great Mental Models v3: Systems and Mathematics</a:t>
            </a:r>
          </a:p>
        </p:txBody>
      </p:sp>
    </p:spTree>
    <p:extLst>
      <p:ext uri="{BB962C8B-B14F-4D97-AF65-F5344CB8AC3E}">
        <p14:creationId xmlns:p14="http://schemas.microsoft.com/office/powerpoint/2010/main" val="1451978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5967970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Agenda Modifications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782248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Board Members’ Comments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012248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Adjournment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4"/>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36016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Consent Agenda</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5565675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Consent Agenda</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98229"/>
            <a:ext cx="471147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Minutes</a:t>
            </a:r>
          </a:p>
          <a:p>
            <a:pPr marL="342900" indent="-342900" defTabSz="1219169" hangingPunct="0">
              <a:buFont typeface="Arial" panose="020B0604020202020204" pitchFamily="34" charset="0"/>
              <a:buChar char="•"/>
            </a:pPr>
            <a:r>
              <a:rPr lang="en-US" sz="2400" kern="0" dirty="0">
                <a:solidFill>
                  <a:srgbClr val="5E5E5E"/>
                </a:solidFill>
                <a:latin typeface="Avenir Next LT Pro" panose="020B0504020202020204" pitchFamily="34" charset="0"/>
                <a:sym typeface="Helvetica Neue"/>
              </a:rPr>
              <a:t>December 19, 2024</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document with text and a letter&#10;&#10;Description automatically generated with medium confidence">
            <a:extLst>
              <a:ext uri="{FF2B5EF4-FFF2-40B4-BE49-F238E27FC236}">
                <a16:creationId xmlns:a16="http://schemas.microsoft.com/office/drawing/2014/main" id="{820F0C4E-BBDE-C21D-B633-0B03066D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445" y="0"/>
            <a:ext cx="4903514" cy="6858000"/>
          </a:xfrm>
          <a:prstGeom prst="rect">
            <a:avLst/>
          </a:prstGeom>
        </p:spPr>
      </p:pic>
    </p:spTree>
    <p:extLst>
      <p:ext uri="{BB962C8B-B14F-4D97-AF65-F5344CB8AC3E}">
        <p14:creationId xmlns:p14="http://schemas.microsoft.com/office/powerpoint/2010/main" val="210790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Old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0498149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C2C2-8D03-A7E4-A13A-7B7A2C9A79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8E9EE-1148-4669-0A25-3FCD4FDFF467}"/>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35BFB103-563A-DD6E-E289-5CD297B9B58F}"/>
              </a:ext>
            </a:extLst>
          </p:cNvPr>
          <p:cNvSpPr txBox="1">
            <a:spLocks noGrp="1"/>
          </p:cNvSpPr>
          <p:nvPr>
            <p:ph type="ctrTitle"/>
          </p:nvPr>
        </p:nvSpPr>
        <p:spPr>
          <a:xfrm>
            <a:off x="736154" y="2657532"/>
            <a:ext cx="10985502" cy="952501"/>
          </a:xfrm>
          <a:prstGeom prst="rect">
            <a:avLst/>
          </a:prstGeom>
        </p:spPr>
        <p:txBody>
          <a:bodyPr>
            <a:noAutofit/>
          </a:bodyPr>
          <a:lstStyle/>
          <a:p>
            <a:pPr algn="r"/>
            <a:r>
              <a:rPr lang="en-US" sz="3600" dirty="0">
                <a:solidFill>
                  <a:srgbClr val="003E38"/>
                </a:solidFill>
                <a:latin typeface="Avenir Next LT Pro Demi" panose="020B0704020202020204" pitchFamily="34" charset="0"/>
              </a:rPr>
              <a:t>A. Fletcher/Transylvania County Board of Education CAI# 24-07</a:t>
            </a:r>
            <a:endParaRPr sz="36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ECC21C6-1114-7A22-39FA-49A055A77D20}"/>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9198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1A1A-CA04-9F36-2DBF-9C5CB5BCA4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6F9475-2233-CCFC-07B3-FE92BE779F0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FCC7CBD-FF34-2211-98B9-60916315C77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6BC4474E-4B69-7891-DA05-606DB6AFFF4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lose up of a document&#10;&#10;Description automatically generated">
            <a:extLst>
              <a:ext uri="{FF2B5EF4-FFF2-40B4-BE49-F238E27FC236}">
                <a16:creationId xmlns:a16="http://schemas.microsoft.com/office/drawing/2014/main" id="{65BF7765-6EC9-6B46-7072-3EE0989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99" y="422659"/>
            <a:ext cx="6439799" cy="1581371"/>
          </a:xfrm>
          <a:prstGeom prst="rect">
            <a:avLst/>
          </a:prstGeom>
        </p:spPr>
      </p:pic>
      <p:pic>
        <p:nvPicPr>
          <p:cNvPr id="12" name="Picture 11">
            <a:extLst>
              <a:ext uri="{FF2B5EF4-FFF2-40B4-BE49-F238E27FC236}">
                <a16:creationId xmlns:a16="http://schemas.microsoft.com/office/drawing/2014/main" id="{466F4B45-A043-770F-DB00-6C982790A3E4}"/>
              </a:ext>
            </a:extLst>
          </p:cNvPr>
          <p:cNvPicPr>
            <a:picLocks noChangeAspect="1"/>
          </p:cNvPicPr>
          <p:nvPr/>
        </p:nvPicPr>
        <p:blipFill>
          <a:blip r:embed="rId4"/>
          <a:stretch>
            <a:fillRect/>
          </a:stretch>
        </p:blipFill>
        <p:spPr>
          <a:xfrm>
            <a:off x="4382999" y="2015742"/>
            <a:ext cx="6295511" cy="4091022"/>
          </a:xfrm>
          <a:prstGeom prst="rect">
            <a:avLst/>
          </a:prstGeom>
        </p:spPr>
      </p:pic>
    </p:spTree>
    <p:extLst>
      <p:ext uri="{BB962C8B-B14F-4D97-AF65-F5344CB8AC3E}">
        <p14:creationId xmlns:p14="http://schemas.microsoft.com/office/powerpoint/2010/main" val="446718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89523</TotalTime>
  <Words>613</Words>
  <Application>Microsoft Office PowerPoint</Application>
  <PresentationFormat>Widescreen</PresentationFormat>
  <Paragraphs>164</Paragraphs>
  <Slides>41</Slides>
  <Notes>1</Notes>
  <HiddenSlides>1</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41</vt:i4>
      </vt:variant>
    </vt:vector>
  </HeadingPairs>
  <TitlesOfParts>
    <vt:vector size="56" baseType="lpstr">
      <vt:lpstr>Aptos Black</vt:lpstr>
      <vt:lpstr>Aptos Display</vt:lpstr>
      <vt:lpstr>Archivo Black</vt:lpstr>
      <vt:lpstr>Arial</vt:lpstr>
      <vt:lpstr>Avenir Next LT Pro</vt:lpstr>
      <vt:lpstr>Avenir Next LT Pro Demi</vt:lpstr>
      <vt:lpstr>Calibri</vt:lpstr>
      <vt:lpstr>Calibri Light</vt:lpstr>
      <vt:lpstr>Canva Sans Bold</vt:lpstr>
      <vt:lpstr>Helvetica Neue</vt:lpstr>
      <vt:lpstr>Helvetica Neue Medium</vt:lpstr>
      <vt:lpstr>Open sans</vt:lpstr>
      <vt:lpstr>Office Theme</vt:lpstr>
      <vt:lpstr>21_BasicWhite</vt:lpstr>
      <vt:lpstr>1_Office Theme</vt:lpstr>
      <vt:lpstr>Transylvania County</vt:lpstr>
      <vt:lpstr>PowerPoint Presentation</vt:lpstr>
      <vt:lpstr>Public Comment</vt:lpstr>
      <vt:lpstr>Agenda Modifications</vt:lpstr>
      <vt:lpstr>Consent Agenda</vt:lpstr>
      <vt:lpstr>PowerPoint Presentation</vt:lpstr>
      <vt:lpstr>Old Business</vt:lpstr>
      <vt:lpstr>A. Fletcher/Transylvania County Board of Education CAI# 24-07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2050 Comprehensive Plan Update  DRAFT Community Survey</vt:lpstr>
      <vt:lpstr>PowerPoint Presentation</vt:lpstr>
      <vt:lpstr>PowerPoint Presentation</vt:lpstr>
      <vt:lpstr>PowerPoint Presentation</vt:lpstr>
      <vt:lpstr>PowerPoint Presentation</vt:lpstr>
      <vt:lpstr>No New Business</vt:lpstr>
      <vt:lpstr>Informational &amp; Discussion Items</vt:lpstr>
      <vt:lpstr>PowerPoint Presentation</vt:lpstr>
      <vt:lpstr>PowerPoint Presentation</vt:lpstr>
      <vt:lpstr>PowerPoint Presentation</vt:lpstr>
      <vt:lpstr>C. Housing Study Update</vt:lpstr>
      <vt:lpstr>PowerPoint Presentation</vt:lpstr>
      <vt:lpstr>D. Community Appearance Initiative Update</vt:lpstr>
      <vt:lpstr>PowerPoint Presentation</vt:lpstr>
      <vt:lpstr>PowerPoint Presentation</vt:lpstr>
      <vt:lpstr>D. Comprehensive Plan Update</vt:lpstr>
      <vt:lpstr>PowerPoint Presentation</vt:lpstr>
      <vt:lpstr>PowerPoint Presentation</vt:lpstr>
      <vt:lpstr>PowerPoint Presentation</vt:lpstr>
      <vt:lpstr>Public Comment</vt:lpstr>
      <vt:lpstr>Board Members’ Comments</vt:lpstr>
      <vt:lpstr>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Adams</dc:creator>
  <cp:lastModifiedBy>Jeffrey Adams</cp:lastModifiedBy>
  <cp:revision>203</cp:revision>
  <cp:lastPrinted>2023-04-20T16:17:37Z</cp:lastPrinted>
  <dcterms:created xsi:type="dcterms:W3CDTF">2023-03-22T17:40:32Z</dcterms:created>
  <dcterms:modified xsi:type="dcterms:W3CDTF">2025-01-17T13:30:42Z</dcterms:modified>
</cp:coreProperties>
</file>