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00" r:id="rId1"/>
  </p:sldMasterIdLst>
  <p:notesMasterIdLst>
    <p:notesMasterId r:id="rId29"/>
  </p:notesMasterIdLst>
  <p:sldIdLst>
    <p:sldId id="256" r:id="rId2"/>
    <p:sldId id="1337" r:id="rId3"/>
    <p:sldId id="257" r:id="rId4"/>
    <p:sldId id="1342" r:id="rId5"/>
    <p:sldId id="1391" r:id="rId6"/>
    <p:sldId id="1376" r:id="rId7"/>
    <p:sldId id="1395" r:id="rId8"/>
    <p:sldId id="1365" r:id="rId9"/>
    <p:sldId id="1367" r:id="rId10"/>
    <p:sldId id="1381" r:id="rId11"/>
    <p:sldId id="1396" r:id="rId12"/>
    <p:sldId id="1399" r:id="rId13"/>
    <p:sldId id="1398" r:id="rId14"/>
    <p:sldId id="1397" r:id="rId15"/>
    <p:sldId id="1400" r:id="rId16"/>
    <p:sldId id="1402" r:id="rId17"/>
    <p:sldId id="1403" r:id="rId18"/>
    <p:sldId id="1360" r:id="rId19"/>
    <p:sldId id="1335" r:id="rId20"/>
    <p:sldId id="1404" r:id="rId21"/>
    <p:sldId id="1405" r:id="rId22"/>
    <p:sldId id="1359" r:id="rId23"/>
    <p:sldId id="1326" r:id="rId24"/>
    <p:sldId id="1406" r:id="rId25"/>
    <p:sldId id="1339" r:id="rId26"/>
    <p:sldId id="1340" r:id="rId27"/>
    <p:sldId id="1341"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Alm" initials="A" lastIdx="1" clrIdx="0">
    <p:extLst>
      <p:ext uri="{19B8F6BF-5375-455C-9EA6-DF929625EA0E}">
        <p15:presenceInfo xmlns:p15="http://schemas.microsoft.com/office/powerpoint/2012/main" userId="S::April.Alm@transylvaniacounty.org::62d288ea-bc55-42db-b939-025754554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5" d="100"/>
          <a:sy n="95"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14:12:13.160"/>
    </inkml:context>
    <inkml:brush xml:id="br0">
      <inkml:brushProperty name="width" value="0.1" units="cm"/>
      <inkml:brushProperty name="height" value="0.1" units="cm"/>
      <inkml:brushProperty name="color" value="#004F8B"/>
    </inkml:brush>
  </inkml:definitions>
  <inkml:trace contextRef="#ctx0" brushRef="#br0">1 0 24575,'0'5'0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14:12:13.721"/>
    </inkml:context>
    <inkml:brush xml:id="br0">
      <inkml:brushProperty name="width" value="0.1" units="cm"/>
      <inkml:brushProperty name="height" value="0.1" units="cm"/>
      <inkml:brushProperty name="color" value="#004F8B"/>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EAC184E-024B-4A13-974B-E81E7A2388F8}" type="datetimeFigureOut">
              <a:rPr lang="en-US" smtClean="0"/>
              <a:t>2/13/2025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96BAC7-7D6C-4D00-AC13-8001A2D6F657}" type="slidenum">
              <a:rPr lang="en-US" smtClean="0"/>
              <a:t>‹#›</a:t>
            </a:fld>
            <a:endParaRPr lang="en-US"/>
          </a:p>
        </p:txBody>
      </p:sp>
    </p:spTree>
    <p:extLst>
      <p:ext uri="{BB962C8B-B14F-4D97-AF65-F5344CB8AC3E}">
        <p14:creationId xmlns:p14="http://schemas.microsoft.com/office/powerpoint/2010/main" val="81686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160EA64-D806-43AC-9DF2-F8C432F32B4C}" type="datetimeFigureOut">
              <a:rPr lang="en-US" smtClean="0"/>
              <a:t>2/13/2025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7A6979-0714-4377-B894-6BE4C2D6E202}"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6847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1727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1673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638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2/13/2025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295484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2/13/2025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1759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2/13/2025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925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9015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64837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160EA64-D806-43AC-9DF2-F8C432F32B4C}" type="datetimeFigureOut">
              <a:rPr lang="en-US" smtClean="0"/>
              <a:t>2/13/2025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5317489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A white van parked in a parking lot&#10;&#10;Description automatically generated">
            <a:extLst>
              <a:ext uri="{FF2B5EF4-FFF2-40B4-BE49-F238E27FC236}">
                <a16:creationId xmlns:a16="http://schemas.microsoft.com/office/drawing/2014/main" id="{1A5C867C-BAFB-4A1B-3EA2-77A7CA48918E}"/>
              </a:ext>
            </a:extLst>
          </p:cNvPr>
          <p:cNvPicPr>
            <a:picLocks noChangeAspect="1"/>
          </p:cNvPicPr>
          <p:nvPr/>
        </p:nvPicPr>
        <p:blipFill rotWithShape="1">
          <a:blip r:embed="rId2">
            <a:duotone>
              <a:schemeClr val="bg2">
                <a:shade val="45000"/>
                <a:satMod val="135000"/>
              </a:schemeClr>
              <a:prstClr val="white"/>
            </a:duotone>
          </a:blip>
          <a:srcRect t="1428" b="23572"/>
          <a:stretch/>
        </p:blipFill>
        <p:spPr>
          <a:xfrm>
            <a:off x="-2540" y="-1"/>
            <a:ext cx="12192000" cy="6858001"/>
          </a:xfrm>
          <a:prstGeom prst="rect">
            <a:avLst/>
          </a:prstGeom>
        </p:spPr>
      </p:pic>
      <p:sp>
        <p:nvSpPr>
          <p:cNvPr id="2" name="Title 1">
            <a:extLst>
              <a:ext uri="{FF2B5EF4-FFF2-40B4-BE49-F238E27FC236}">
                <a16:creationId xmlns:a16="http://schemas.microsoft.com/office/drawing/2014/main" id="{AFC6C27B-67F5-4F02-BD26-9FAFD8E8CD5C}"/>
              </a:ext>
            </a:extLst>
          </p:cNvPr>
          <p:cNvSpPr>
            <a:spLocks noGrp="1"/>
          </p:cNvSpPr>
          <p:nvPr>
            <p:ph type="ctrTitle"/>
          </p:nvPr>
        </p:nvSpPr>
        <p:spPr/>
        <p:txBody>
          <a:bodyPr vert="horz" lIns="91440" tIns="45720" rIns="91440" bIns="45720" rtlCol="0" anchor="b">
            <a:normAutofit/>
          </a:bodyPr>
          <a:lstStyle/>
          <a:p>
            <a:r>
              <a:rPr lang="en-US"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Transportation Advisory Board</a:t>
            </a:r>
          </a:p>
        </p:txBody>
      </p:sp>
      <p:sp>
        <p:nvSpPr>
          <p:cNvPr id="27" name="TextBox 26">
            <a:extLst>
              <a:ext uri="{FF2B5EF4-FFF2-40B4-BE49-F238E27FC236}">
                <a16:creationId xmlns:a16="http://schemas.microsoft.com/office/drawing/2014/main" id="{50936EDF-C278-C2AD-6DE0-CC6270C73E31}"/>
              </a:ext>
            </a:extLst>
          </p:cNvPr>
          <p:cNvSpPr txBox="1"/>
          <p:nvPr/>
        </p:nvSpPr>
        <p:spPr>
          <a:xfrm>
            <a:off x="1709530" y="3869634"/>
            <a:ext cx="8767860" cy="1388165"/>
          </a:xfrm>
          <a:prstGeom prst="rect">
            <a:avLst/>
          </a:prstGeom>
        </p:spPr>
        <p:txBody>
          <a:bodyPr vert="horz" lIns="91440" tIns="45720" rIns="91440" bIns="45720" rtlCol="0">
            <a:normAutofit/>
          </a:bodyPr>
          <a:lstStyle/>
          <a:p>
            <a:pPr algn="ctr" defTabSz="914400">
              <a:lnSpc>
                <a:spcPct val="90000"/>
              </a:lnSpc>
              <a:spcBef>
                <a:spcPts val="1400"/>
              </a:spcBef>
              <a:buClr>
                <a:schemeClr val="tx1"/>
              </a:buClr>
              <a:buSzPct val="80000"/>
            </a:pP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February 12, 2025</a:t>
            </a:r>
          </a:p>
        </p:txBody>
      </p:sp>
    </p:spTree>
    <p:extLst>
      <p:ext uri="{BB962C8B-B14F-4D97-AF65-F5344CB8AC3E}">
        <p14:creationId xmlns:p14="http://schemas.microsoft.com/office/powerpoint/2010/main" val="4751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F4C7-325E-917E-8DB7-4D5CAE130732}"/>
              </a:ext>
            </a:extLst>
          </p:cNvPr>
          <p:cNvSpPr>
            <a:spLocks noGrp="1"/>
          </p:cNvSpPr>
          <p:nvPr>
            <p:ph type="ctrTitle"/>
          </p:nvPr>
        </p:nvSpPr>
        <p:spPr/>
        <p:txBody>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b="0" cap="none" dirty="0">
                <a:ln w="0"/>
                <a:solidFill>
                  <a:schemeClr val="bg1"/>
                </a:solidFill>
                <a:effectLst>
                  <a:outerShdw blurRad="38100" dist="25400" dir="5400000" algn="ctr" rotWithShape="0">
                    <a:srgbClr val="6E747A">
                      <a:alpha val="43000"/>
                    </a:srgbClr>
                  </a:outerShdw>
                </a:effectLst>
              </a:rPr>
              <a:t>Fixed Route Survey Update</a:t>
            </a:r>
            <a:endParaRPr lang="en-US" dirty="0">
              <a:solidFill>
                <a:schemeClr val="bg1"/>
              </a:solidFill>
            </a:endParaRPr>
          </a:p>
        </p:txBody>
      </p:sp>
      <p:sp>
        <p:nvSpPr>
          <p:cNvPr id="3" name="Subtitle 2">
            <a:extLst>
              <a:ext uri="{FF2B5EF4-FFF2-40B4-BE49-F238E27FC236}">
                <a16:creationId xmlns:a16="http://schemas.microsoft.com/office/drawing/2014/main" id="{A7E82246-7FFF-FEBD-AAA4-CC73F94DB4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831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FCEE-E1A2-1245-F7B0-EE1B4C5E20A9}"/>
            </a:ext>
          </a:extLst>
        </p:cNvPr>
        <p:cNvGrpSpPr/>
        <p:nvPr/>
      </p:nvGrpSpPr>
      <p:grpSpPr>
        <a:xfrm>
          <a:off x="0" y="0"/>
          <a:ext cx="0" cy="0"/>
          <a:chOff x="0" y="0"/>
          <a:chExt cx="0" cy="0"/>
        </a:xfrm>
      </p:grpSpPr>
      <p:pic>
        <p:nvPicPr>
          <p:cNvPr id="8" name="Picture 7" descr="A poster with a bus and mountains&#10;&#10;Description automatically generated">
            <a:extLst>
              <a:ext uri="{FF2B5EF4-FFF2-40B4-BE49-F238E27FC236}">
                <a16:creationId xmlns:a16="http://schemas.microsoft.com/office/drawing/2014/main" id="{72C2B754-E389-E999-45B5-6CEA359619C7}"/>
              </a:ext>
            </a:extLst>
          </p:cNvPr>
          <p:cNvPicPr>
            <a:picLocks noChangeAspect="1"/>
          </p:cNvPicPr>
          <p:nvPr/>
        </p:nvPicPr>
        <p:blipFill>
          <a:blip r:embed="rId2"/>
          <a:stretch>
            <a:fillRect/>
          </a:stretch>
        </p:blipFill>
        <p:spPr>
          <a:xfrm>
            <a:off x="7334512" y="429019"/>
            <a:ext cx="4362445" cy="6170361"/>
          </a:xfrm>
          <a:prstGeom prst="rect">
            <a:avLst/>
          </a:prstGeom>
        </p:spPr>
      </p:pic>
      <p:sp>
        <p:nvSpPr>
          <p:cNvPr id="10" name="Title 9">
            <a:extLst>
              <a:ext uri="{FF2B5EF4-FFF2-40B4-BE49-F238E27FC236}">
                <a16:creationId xmlns:a16="http://schemas.microsoft.com/office/drawing/2014/main" id="{129105F3-E96B-9810-AB5E-51E957FD2D1B}"/>
              </a:ext>
            </a:extLst>
          </p:cNvPr>
          <p:cNvSpPr>
            <a:spLocks noGrp="1"/>
          </p:cNvSpPr>
          <p:nvPr>
            <p:ph type="title"/>
          </p:nvPr>
        </p:nvSpPr>
        <p:spPr/>
        <p:txBody>
          <a:bodyPr/>
          <a:lstStyle/>
          <a:p>
            <a:endParaRPr lang="en-US"/>
          </a:p>
        </p:txBody>
      </p:sp>
      <p:sp>
        <p:nvSpPr>
          <p:cNvPr id="11" name="Title 1">
            <a:extLst>
              <a:ext uri="{FF2B5EF4-FFF2-40B4-BE49-F238E27FC236}">
                <a16:creationId xmlns:a16="http://schemas.microsoft.com/office/drawing/2014/main" id="{321C79E0-2EAB-D120-EADB-59DCD5CAECD9}"/>
              </a:ext>
            </a:extLst>
          </p:cNvPr>
          <p:cNvSpPr txBox="1">
            <a:spLocks/>
          </p:cNvSpPr>
          <p:nvPr/>
        </p:nvSpPr>
        <p:spPr>
          <a:xfrm>
            <a:off x="1625601" y="5956300"/>
            <a:ext cx="8686800" cy="901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12" name="Picture 11" descr="A logo with blue and green rectangles&#10;&#10;Description automatically generated">
            <a:extLst>
              <a:ext uri="{FF2B5EF4-FFF2-40B4-BE49-F238E27FC236}">
                <a16:creationId xmlns:a16="http://schemas.microsoft.com/office/drawing/2014/main" id="{CDFBC582-EF41-6AAF-EFF5-7CCEF679B8C4}"/>
              </a:ext>
            </a:extLst>
          </p:cNvPr>
          <p:cNvPicPr>
            <a:picLocks noChangeAspect="1"/>
          </p:cNvPicPr>
          <p:nvPr/>
        </p:nvPicPr>
        <p:blipFill>
          <a:blip r:embed="rId3"/>
          <a:stretch>
            <a:fillRect/>
          </a:stretch>
        </p:blipFill>
        <p:spPr>
          <a:xfrm>
            <a:off x="241045" y="5824173"/>
            <a:ext cx="1384556" cy="775207"/>
          </a:xfrm>
          <a:prstGeom prst="rect">
            <a:avLst/>
          </a:prstGeom>
        </p:spPr>
      </p:pic>
      <p:sp>
        <p:nvSpPr>
          <p:cNvPr id="13" name="TextBox 12">
            <a:extLst>
              <a:ext uri="{FF2B5EF4-FFF2-40B4-BE49-F238E27FC236}">
                <a16:creationId xmlns:a16="http://schemas.microsoft.com/office/drawing/2014/main" id="{AF032DC1-6175-388D-9666-5588B77C5B87}"/>
              </a:ext>
            </a:extLst>
          </p:cNvPr>
          <p:cNvSpPr txBox="1"/>
          <p:nvPr/>
        </p:nvSpPr>
        <p:spPr>
          <a:xfrm>
            <a:off x="4683199" y="5903999"/>
            <a:ext cx="2533514" cy="307777"/>
          </a:xfrm>
          <a:prstGeom prst="rect">
            <a:avLst/>
          </a:prstGeom>
          <a:noFill/>
        </p:spPr>
        <p:txBody>
          <a:bodyPr wrap="none" rtlCol="0">
            <a:spAutoFit/>
          </a:bodyPr>
          <a:lstStyle/>
          <a:p>
            <a:r>
              <a:rPr lang="en-US" sz="1400" dirty="0"/>
              <a:t>As of February 6</a:t>
            </a:r>
            <a:r>
              <a:rPr lang="en-US" sz="1400" baseline="30000" dirty="0"/>
              <a:t>th</a:t>
            </a:r>
            <a:r>
              <a:rPr lang="en-US" sz="1400" dirty="0"/>
              <a:t>, 75 responses</a:t>
            </a:r>
          </a:p>
        </p:txBody>
      </p:sp>
    </p:spTree>
    <p:extLst>
      <p:ext uri="{BB962C8B-B14F-4D97-AF65-F5344CB8AC3E}">
        <p14:creationId xmlns:p14="http://schemas.microsoft.com/office/powerpoint/2010/main" val="101229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B6F6-2201-DBC8-BAC1-F8657DB5264D}"/>
            </a:ext>
          </a:extLst>
        </p:cNvPr>
        <p:cNvGrpSpPr/>
        <p:nvPr/>
      </p:nvGrpSpPr>
      <p:grpSpPr>
        <a:xfrm>
          <a:off x="0" y="0"/>
          <a:ext cx="0" cy="0"/>
          <a:chOff x="0" y="0"/>
          <a:chExt cx="0" cy="0"/>
        </a:xfrm>
      </p:grpSpPr>
      <p:pic>
        <p:nvPicPr>
          <p:cNvPr id="1026" name="Picture 2" descr="Forms response chart. Question title: Have you heard of Transylvania In Motion (TIMs)?. Number of responses: 74 responses.">
            <a:extLst>
              <a:ext uri="{FF2B5EF4-FFF2-40B4-BE49-F238E27FC236}">
                <a16:creationId xmlns:a16="http://schemas.microsoft.com/office/drawing/2014/main" id="{589B537C-E491-5CB2-2E23-1BB2AF3D95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64"/>
          <a:stretch/>
        </p:blipFill>
        <p:spPr bwMode="auto">
          <a:xfrm>
            <a:off x="241045" y="1890891"/>
            <a:ext cx="5710800" cy="3294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rms response chart. Question title: Please indicate the frequency of your current use of the TIMs Fixed Route service.. Number of responses: 75 responses.">
            <a:extLst>
              <a:ext uri="{FF2B5EF4-FFF2-40B4-BE49-F238E27FC236}">
                <a16:creationId xmlns:a16="http://schemas.microsoft.com/office/drawing/2014/main" id="{7FE9214A-EA5A-F5BA-3C41-FA6C9DAF8C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432"/>
          <a:stretch/>
        </p:blipFill>
        <p:spPr bwMode="auto">
          <a:xfrm>
            <a:off x="5692855" y="1890894"/>
            <a:ext cx="6237767" cy="3103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3C71FE-3FE1-D443-3AFC-177162096E34}"/>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A82EDC76-E589-7252-15F4-AE80FD7B9474}"/>
              </a:ext>
            </a:extLst>
          </p:cNvPr>
          <p:cNvPicPr>
            <a:picLocks noChangeAspect="1"/>
          </p:cNvPicPr>
          <p:nvPr/>
        </p:nvPicPr>
        <p:blipFill>
          <a:blip r:embed="rId4"/>
          <a:stretch>
            <a:fillRect/>
          </a:stretch>
        </p:blipFill>
        <p:spPr>
          <a:xfrm>
            <a:off x="241045" y="5824173"/>
            <a:ext cx="1384556" cy="775207"/>
          </a:xfrm>
          <a:prstGeom prst="rect">
            <a:avLst/>
          </a:prstGeom>
        </p:spPr>
      </p:pic>
    </p:spTree>
    <p:extLst>
      <p:ext uri="{BB962C8B-B14F-4D97-AF65-F5344CB8AC3E}">
        <p14:creationId xmlns:p14="http://schemas.microsoft.com/office/powerpoint/2010/main" val="205290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BC425-F81F-6C0D-1DF8-BDBAA6410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3F9D7-8134-DE15-2128-1C1396D9DA8C}"/>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9F110A3E-5DD5-2F36-9A23-D6C36CAEEA2A}"/>
              </a:ext>
            </a:extLst>
          </p:cNvPr>
          <p:cNvPicPr>
            <a:picLocks noChangeAspect="1"/>
          </p:cNvPicPr>
          <p:nvPr/>
        </p:nvPicPr>
        <p:blipFill>
          <a:blip r:embed="rId2"/>
          <a:stretch>
            <a:fillRect/>
          </a:stretch>
        </p:blipFill>
        <p:spPr>
          <a:xfrm>
            <a:off x="241045" y="5824173"/>
            <a:ext cx="1384556" cy="775207"/>
          </a:xfrm>
          <a:prstGeom prst="rect">
            <a:avLst/>
          </a:prstGeom>
        </p:spPr>
      </p:pic>
      <p:pic>
        <p:nvPicPr>
          <p:cNvPr id="3" name="Picture 6" descr="Forms response chart. Question title: If you do not use TIMs Fixed Route service, what are the reasons? (Check the three most applicable reasons). Number of responses: 71 responses.">
            <a:extLst>
              <a:ext uri="{FF2B5EF4-FFF2-40B4-BE49-F238E27FC236}">
                <a16:creationId xmlns:a16="http://schemas.microsoft.com/office/drawing/2014/main" id="{78B22F61-AB47-03D2-1E82-D7D5FC0AE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23" y="562917"/>
            <a:ext cx="9464623" cy="532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6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7491-6A2B-0E24-550B-C1EFF46B673F}"/>
            </a:ext>
          </a:extLst>
        </p:cNvPr>
        <p:cNvGrpSpPr/>
        <p:nvPr/>
      </p:nvGrpSpPr>
      <p:grpSpPr>
        <a:xfrm>
          <a:off x="0" y="0"/>
          <a:ext cx="0" cy="0"/>
          <a:chOff x="0" y="0"/>
          <a:chExt cx="0" cy="0"/>
        </a:xfrm>
      </p:grpSpPr>
      <p:pic>
        <p:nvPicPr>
          <p:cNvPr id="5" name="Picture 8" descr="Forms response chart. Question title: Which stops would you most like added to the Fixed Route service? (Choose your top three). Number of responses: 66 responses.">
            <a:extLst>
              <a:ext uri="{FF2B5EF4-FFF2-40B4-BE49-F238E27FC236}">
                <a16:creationId xmlns:a16="http://schemas.microsoft.com/office/drawing/2014/main" id="{69E6C54A-C66F-530B-38DF-6A4398566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58620"/>
            <a:ext cx="7823200" cy="58562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B5232F5-62AD-4932-0364-CECB11C6214A}"/>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D422BDC2-1CCB-7553-B0EF-A4014B1D791F}"/>
              </a:ext>
            </a:extLst>
          </p:cNvPr>
          <p:cNvPicPr>
            <a:picLocks noChangeAspect="1"/>
          </p:cNvPicPr>
          <p:nvPr/>
        </p:nvPicPr>
        <p:blipFill>
          <a:blip r:embed="rId3"/>
          <a:stretch>
            <a:fillRect/>
          </a:stretch>
        </p:blipFill>
        <p:spPr>
          <a:xfrm>
            <a:off x="241045" y="5824173"/>
            <a:ext cx="1384556" cy="775207"/>
          </a:xfrm>
          <a:prstGeom prst="rect">
            <a:avLst/>
          </a:prstGeom>
        </p:spPr>
      </p:pic>
    </p:spTree>
    <p:extLst>
      <p:ext uri="{BB962C8B-B14F-4D97-AF65-F5344CB8AC3E}">
        <p14:creationId xmlns:p14="http://schemas.microsoft.com/office/powerpoint/2010/main" val="20647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65EAE-A24E-4448-E2FE-6694962E0C76}"/>
            </a:ext>
          </a:extLst>
        </p:cNvPr>
        <p:cNvGrpSpPr/>
        <p:nvPr/>
      </p:nvGrpSpPr>
      <p:grpSpPr>
        <a:xfrm>
          <a:off x="0" y="0"/>
          <a:ext cx="0" cy="0"/>
          <a:chOff x="0" y="0"/>
          <a:chExt cx="0" cy="0"/>
        </a:xfrm>
      </p:grpSpPr>
      <p:pic>
        <p:nvPicPr>
          <p:cNvPr id="2050" name="Picture 2" descr="Forms response chart. Question title: What reasons would encourage you to use public transportation more frequently in the future? (Check all that apply). Number of responses: 70 responses.">
            <a:extLst>
              <a:ext uri="{FF2B5EF4-FFF2-40B4-BE49-F238E27FC236}">
                <a16:creationId xmlns:a16="http://schemas.microsoft.com/office/drawing/2014/main" id="{FDB6E7D9-F25C-2D33-EF69-ED86F4C36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505" y="345282"/>
            <a:ext cx="8178991" cy="61674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B5D242-599D-A755-C011-DD456FBA1C90}"/>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2E647909-DF3E-D2D3-D6F4-1272FF91AF5F}"/>
              </a:ext>
            </a:extLst>
          </p:cNvPr>
          <p:cNvPicPr>
            <a:picLocks noChangeAspect="1"/>
          </p:cNvPicPr>
          <p:nvPr/>
        </p:nvPicPr>
        <p:blipFill>
          <a:blip r:embed="rId3"/>
          <a:stretch>
            <a:fillRect/>
          </a:stretch>
        </p:blipFill>
        <p:spPr>
          <a:xfrm>
            <a:off x="241045" y="5824173"/>
            <a:ext cx="1384556" cy="775207"/>
          </a:xfrm>
          <a:prstGeom prst="rect">
            <a:avLst/>
          </a:prstGeom>
        </p:spPr>
      </p:pic>
    </p:spTree>
    <p:extLst>
      <p:ext uri="{BB962C8B-B14F-4D97-AF65-F5344CB8AC3E}">
        <p14:creationId xmlns:p14="http://schemas.microsoft.com/office/powerpoint/2010/main" val="302573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0B20-ED6B-2079-81D4-ABDF0E1FB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C039E-E4A8-14BB-174D-C5EA57D64229}"/>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EBB96688-01B8-AFE2-ACCE-6E5112BB3BEC}"/>
              </a:ext>
            </a:extLst>
          </p:cNvPr>
          <p:cNvPicPr>
            <a:picLocks noChangeAspect="1"/>
          </p:cNvPicPr>
          <p:nvPr/>
        </p:nvPicPr>
        <p:blipFill>
          <a:blip r:embed="rId2"/>
          <a:stretch>
            <a:fillRect/>
          </a:stretch>
        </p:blipFill>
        <p:spPr>
          <a:xfrm>
            <a:off x="241045" y="5824173"/>
            <a:ext cx="1384556" cy="775207"/>
          </a:xfrm>
          <a:prstGeom prst="rect">
            <a:avLst/>
          </a:prstGeom>
        </p:spPr>
      </p:pic>
      <p:pic>
        <p:nvPicPr>
          <p:cNvPr id="5122" name="Picture 2" descr="Forms response chart. Question title: We are considering expanding our transportation service, which options would you like. Choose which option you like best! Our current service goes from Monday-Friday 6:30am till 4:25pm.. Number of responses: 57 responses.">
            <a:extLst>
              <a:ext uri="{FF2B5EF4-FFF2-40B4-BE49-F238E27FC236}">
                <a16:creationId xmlns:a16="http://schemas.microsoft.com/office/drawing/2014/main" id="{42EB8D36-CC08-8F9D-2774-2FC83AC35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51" y="1083305"/>
            <a:ext cx="8759341" cy="397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8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905C-5536-03B4-18FC-B0137BC94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05F06-A394-19B6-3947-E3C86B7A1BBB}"/>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VI-B. </a:t>
            </a:r>
            <a:r>
              <a:rPr lang="en-US" sz="3200" dirty="0">
                <a:solidFill>
                  <a:schemeClr val="accent2">
                    <a:lumMod val="75000"/>
                  </a:schemeClr>
                </a:solidFill>
              </a:rPr>
              <a:t>Fixed Rerouting Summary</a:t>
            </a:r>
          </a:p>
        </p:txBody>
      </p:sp>
      <p:pic>
        <p:nvPicPr>
          <p:cNvPr id="4" name="Picture 3" descr="A logo with blue and green rectangles&#10;&#10;Description automatically generated">
            <a:extLst>
              <a:ext uri="{FF2B5EF4-FFF2-40B4-BE49-F238E27FC236}">
                <a16:creationId xmlns:a16="http://schemas.microsoft.com/office/drawing/2014/main" id="{0451E16E-E040-4BC6-DB1C-A7FE911B2A9D}"/>
              </a:ext>
            </a:extLst>
          </p:cNvPr>
          <p:cNvPicPr>
            <a:picLocks noChangeAspect="1"/>
          </p:cNvPicPr>
          <p:nvPr/>
        </p:nvPicPr>
        <p:blipFill>
          <a:blip r:embed="rId2"/>
          <a:stretch>
            <a:fillRect/>
          </a:stretch>
        </p:blipFill>
        <p:spPr>
          <a:xfrm>
            <a:off x="241045" y="5824173"/>
            <a:ext cx="1384556" cy="775207"/>
          </a:xfrm>
          <a:prstGeom prst="rect">
            <a:avLst/>
          </a:prstGeom>
        </p:spPr>
      </p:pic>
      <p:sp>
        <p:nvSpPr>
          <p:cNvPr id="7" name="TextBox 6">
            <a:extLst>
              <a:ext uri="{FF2B5EF4-FFF2-40B4-BE49-F238E27FC236}">
                <a16:creationId xmlns:a16="http://schemas.microsoft.com/office/drawing/2014/main" id="{01581539-E0E8-8B38-0E6D-FA44891C66C1}"/>
              </a:ext>
            </a:extLst>
          </p:cNvPr>
          <p:cNvSpPr txBox="1"/>
          <p:nvPr/>
        </p:nvSpPr>
        <p:spPr>
          <a:xfrm>
            <a:off x="1816520" y="1022859"/>
            <a:ext cx="9940052" cy="4801314"/>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Better communication about what is offered. Do you have a brochure? How do you accommodate the handicapped? Micro-transit sounds interesting. What is the cab service?</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Expanding Operations to Saturdays from 9am-5pm</a:t>
            </a:r>
            <a:r>
              <a:rPr lang="en-US" dirty="0">
                <a:solidFill>
                  <a:srgbClr val="202124"/>
                </a:solidFill>
                <a:latin typeface="Roboto" panose="02000000000000000000" pitchFamily="2" charset="0"/>
              </a:rPr>
              <a:t>;</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Add visible signs and shelters at the stops. Expand the hours to include evenings and weekends;</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Better advertising of stop times</a:t>
            </a:r>
            <a:r>
              <a:rPr lang="en-US" dirty="0">
                <a:solidFill>
                  <a:srgbClr val="202124"/>
                </a:solidFill>
                <a:latin typeface="Roboto" panose="02000000000000000000" pitchFamily="2" charset="0"/>
              </a:rPr>
              <a:t>;</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Able to get on and off with one card;</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Having the fixed route tied to the school cancellations make the service pretty much worthless to me, and I suspect many others that would like to use it to get to/from work;</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Additional routes e.g. up 276 and I'd love the schedule to integrate live with google so I can see when the bus is coming;</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I would recommend a stop at the Davidson River Campground and offer service into town. Consider offering service for performances at Brevard College and Brevard Music Center with transportation after the events (late evening service). I think you'd get a lot more ridership;</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Eliminate low rider stops, England St, Go Grocery, Lowe’s, TVS, WCCA;</a:t>
            </a:r>
          </a:p>
          <a:p>
            <a:pPr marL="285750" indent="-285750">
              <a:buFont typeface="Arial" panose="020B0604020202020204" pitchFamily="34" charset="0"/>
              <a:buChar char="•"/>
            </a:pPr>
            <a:r>
              <a:rPr lang="en-US" b="0" i="0" dirty="0">
                <a:solidFill>
                  <a:srgbClr val="202124"/>
                </a:solidFill>
                <a:effectLst/>
                <a:latin typeface="Roboto" panose="02000000000000000000" pitchFamily="2" charset="0"/>
              </a:rPr>
              <a:t>Make College Walk a stop</a:t>
            </a:r>
            <a:r>
              <a:rPr lang="en-US" dirty="0">
                <a:solidFill>
                  <a:srgbClr val="202124"/>
                </a:solidFill>
                <a:latin typeface="Roboto" panose="02000000000000000000" pitchFamily="2" charset="0"/>
              </a:rPr>
              <a:t>;</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E6EA6852-0244-CF85-4CCC-5029C3F2D35F}"/>
              </a:ext>
            </a:extLst>
          </p:cNvPr>
          <p:cNvSpPr txBox="1"/>
          <p:nvPr/>
        </p:nvSpPr>
        <p:spPr>
          <a:xfrm>
            <a:off x="1173563" y="490622"/>
            <a:ext cx="9844873" cy="400110"/>
          </a:xfrm>
          <a:prstGeom prst="rect">
            <a:avLst/>
          </a:prstGeom>
          <a:noFill/>
        </p:spPr>
        <p:txBody>
          <a:bodyPr wrap="square">
            <a:spAutoFit/>
          </a:bodyPr>
          <a:lstStyle/>
          <a:p>
            <a:r>
              <a:rPr lang="en-US" sz="2000" b="1" i="0" dirty="0">
                <a:solidFill>
                  <a:srgbClr val="202124"/>
                </a:solidFill>
                <a:effectLst/>
                <a:latin typeface="Roboto" panose="02000000000000000000" pitchFamily="2" charset="0"/>
              </a:rPr>
              <a:t>What would be some improvements to the Fixed Route that you would recommend?</a:t>
            </a:r>
            <a:endParaRPr lang="en-US" sz="2000" b="1" dirty="0"/>
          </a:p>
        </p:txBody>
      </p:sp>
    </p:spTree>
    <p:extLst>
      <p:ext uri="{BB962C8B-B14F-4D97-AF65-F5344CB8AC3E}">
        <p14:creationId xmlns:p14="http://schemas.microsoft.com/office/powerpoint/2010/main" val="170349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22D-6C62-8F85-B13A-5A0D14D8F740}"/>
              </a:ext>
            </a:extLst>
          </p:cNvPr>
          <p:cNvSpPr>
            <a:spLocks noGrp="1"/>
          </p:cNvSpPr>
          <p:nvPr>
            <p:ph type="ctrTitle"/>
          </p:nvPr>
        </p:nvSpPr>
        <p:spPr/>
        <p:txBody>
          <a:bodyPr/>
          <a:lstStyle/>
          <a:p>
            <a:r>
              <a:rPr lang="en-US"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IV-C. </a:t>
            </a:r>
            <a:r>
              <a:rPr lang="en-US" dirty="0">
                <a:solidFill>
                  <a:schemeClr val="bg1"/>
                </a:solidFill>
              </a:rPr>
              <a:t>Land of Sky RPO Update</a:t>
            </a:r>
          </a:p>
        </p:txBody>
      </p:sp>
      <p:sp>
        <p:nvSpPr>
          <p:cNvPr id="3" name="Subtitle 2">
            <a:extLst>
              <a:ext uri="{FF2B5EF4-FFF2-40B4-BE49-F238E27FC236}">
                <a16:creationId xmlns:a16="http://schemas.microsoft.com/office/drawing/2014/main" id="{EF4AB6B8-8779-2E4F-E8CC-D44841808DCB}"/>
              </a:ext>
            </a:extLst>
          </p:cNvPr>
          <p:cNvSpPr>
            <a:spLocks noGrp="1"/>
          </p:cNvSpPr>
          <p:nvPr>
            <p:ph type="subTitle" idx="1"/>
          </p:nvPr>
        </p:nvSpPr>
        <p:spPr/>
        <p:txBody>
          <a:bodyPr/>
          <a:lstStyle/>
          <a:p>
            <a:r>
              <a:rPr lang="en-US" dirty="0"/>
              <a:t>Vicki Eastland</a:t>
            </a:r>
          </a:p>
        </p:txBody>
      </p:sp>
    </p:spTree>
    <p:extLst>
      <p:ext uri="{BB962C8B-B14F-4D97-AF65-F5344CB8AC3E}">
        <p14:creationId xmlns:p14="http://schemas.microsoft.com/office/powerpoint/2010/main" val="348060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3AAC-2AD8-4CF3-B63D-3E1FEDEF75AD}"/>
              </a:ext>
            </a:extLst>
          </p:cNvPr>
          <p:cNvSpPr>
            <a:spLocks noGrp="1"/>
          </p:cNvSpPr>
          <p:nvPr>
            <p:ph type="title"/>
          </p:nvPr>
        </p:nvSpPr>
        <p:spPr/>
        <p:txBody>
          <a:bodyPr>
            <a:normAutofit/>
          </a:bodyPr>
          <a:lstStyle/>
          <a:p>
            <a:r>
              <a:rPr lang="en-US" b="1" dirty="0">
                <a:ln/>
                <a:effectLst>
                  <a:outerShdw blurRad="38100" dist="19050" dir="2700000" algn="tl" rotWithShape="0">
                    <a:schemeClr val="dk1">
                      <a:lumMod val="50000"/>
                      <a:alpha val="40000"/>
                    </a:schemeClr>
                  </a:outerShdw>
                </a:effectLst>
              </a:rPr>
              <a:t>IV-D. </a:t>
            </a:r>
            <a:r>
              <a:rPr lang="en-US" dirty="0">
                <a:ln w="0"/>
                <a:solidFill>
                  <a:schemeClr val="accent2">
                    <a:lumMod val="75000"/>
                  </a:schemeClr>
                </a:solidFill>
                <a:effectLst>
                  <a:outerShdw blurRad="38100" dist="25400" dir="5400000" algn="ctr" rotWithShape="0">
                    <a:srgbClr val="6E747A">
                      <a:alpha val="43000"/>
                    </a:srgbClr>
                  </a:outerShdw>
                </a:effectLst>
              </a:rPr>
              <a:t>Transportation Updates</a:t>
            </a:r>
            <a:endParaRPr lang="en-US" dirty="0">
              <a:solidFill>
                <a:schemeClr val="accent2">
                  <a:lumMod val="75000"/>
                </a:schemeClr>
              </a:solidFill>
            </a:endParaRPr>
          </a:p>
        </p:txBody>
      </p:sp>
      <p:sp>
        <p:nvSpPr>
          <p:cNvPr id="4" name="Content Placeholder 3">
            <a:extLst>
              <a:ext uri="{FF2B5EF4-FFF2-40B4-BE49-F238E27FC236}">
                <a16:creationId xmlns:a16="http://schemas.microsoft.com/office/drawing/2014/main" id="{0EBFA517-D4BE-E837-3814-12289F851EAA}"/>
              </a:ext>
            </a:extLst>
          </p:cNvPr>
          <p:cNvSpPr>
            <a:spLocks noGrp="1"/>
          </p:cNvSpPr>
          <p:nvPr>
            <p:ph idx="1"/>
          </p:nvPr>
        </p:nvSpPr>
        <p:spPr/>
        <p:txBody>
          <a:bodyPr>
            <a:normAutofit/>
          </a:bodyPr>
          <a:lstStyle/>
          <a:p>
            <a:r>
              <a:rPr lang="en-US" dirty="0">
                <a:latin typeface="Aptos Light" panose="020B0004020202020204" pitchFamily="34" charset="0"/>
              </a:rPr>
              <a:t>Silver Squirrel Update: </a:t>
            </a:r>
            <a:r>
              <a:rPr lang="en-US" dirty="0">
                <a:solidFill>
                  <a:schemeClr val="accent4"/>
                </a:solidFill>
                <a:latin typeface="Aptos Light" panose="020B0004020202020204" pitchFamily="34" charset="0"/>
              </a:rPr>
              <a:t>Following Slides</a:t>
            </a:r>
          </a:p>
          <a:p>
            <a:r>
              <a:rPr lang="en-US" dirty="0">
                <a:latin typeface="Aptos Light" panose="020B0004020202020204" pitchFamily="34" charset="0"/>
              </a:rPr>
              <a:t>Marketing Update: </a:t>
            </a:r>
            <a:r>
              <a:rPr lang="en-US" dirty="0">
                <a:solidFill>
                  <a:schemeClr val="accent4"/>
                </a:solidFill>
                <a:latin typeface="Aptos Light" panose="020B0004020202020204" pitchFamily="34" charset="0"/>
              </a:rPr>
              <a:t>Used Radio ads in November, Advertised the Department twice in the T-Times, Sent out Flyers for Fixed Route Survey to School System, TVS, and Boards.</a:t>
            </a:r>
          </a:p>
          <a:p>
            <a:r>
              <a:rPr lang="en-US" dirty="0">
                <a:latin typeface="Aptos Light" panose="020B0004020202020204" pitchFamily="34" charset="0"/>
              </a:rPr>
              <a:t>Newsletter: </a:t>
            </a:r>
            <a:r>
              <a:rPr lang="en-US" dirty="0">
                <a:solidFill>
                  <a:schemeClr val="accent4"/>
                </a:solidFill>
                <a:latin typeface="Aptos Light" panose="020B0004020202020204" pitchFamily="34" charset="0"/>
              </a:rPr>
              <a:t>Decided to start promoting the Department more through Seasonal Newsletter to give a quarterly update that is sent out with pieces discussing our drivers or needs. The first one was out in December for the Winter update. The next one will be in the Spring. </a:t>
            </a:r>
            <a:endParaRPr lang="en-US" dirty="0">
              <a:latin typeface="Aptos Light" panose="020B0004020202020204" pitchFamily="34" charset="0"/>
            </a:endParaRPr>
          </a:p>
          <a:p>
            <a:pPr marL="45720" indent="0">
              <a:buNone/>
            </a:pPr>
            <a:endParaRPr lang="en-US" dirty="0">
              <a:latin typeface="Aptos Light" panose="020B0004020202020204" pitchFamily="34" charset="0"/>
            </a:endParaRPr>
          </a:p>
        </p:txBody>
      </p:sp>
    </p:spTree>
    <p:extLst>
      <p:ext uri="{BB962C8B-B14F-4D97-AF65-F5344CB8AC3E}">
        <p14:creationId xmlns:p14="http://schemas.microsoft.com/office/powerpoint/2010/main" val="303805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22D-6C62-8F85-B13A-5A0D14D8F740}"/>
              </a:ext>
            </a:extLst>
          </p:cNvPr>
          <p:cNvSpPr>
            <a:spLocks noGrp="1"/>
          </p:cNvSpPr>
          <p:nvPr>
            <p:ph type="ctrTitle"/>
          </p:nvPr>
        </p:nvSpPr>
        <p:spPr/>
        <p:txBody>
          <a:bodyPr/>
          <a:lstStyle/>
          <a:p>
            <a:r>
              <a:rPr lang="en-US"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 </a:t>
            </a:r>
            <a:r>
              <a:rPr lang="en-US" b="0" cap="none" dirty="0">
                <a:ln w="0"/>
                <a:solidFill>
                  <a:schemeClr val="bg1"/>
                </a:solidFill>
                <a:effectLst>
                  <a:outerShdw blurRad="38100" dist="25400" dir="5400000" algn="ctr" rotWithShape="0">
                    <a:srgbClr val="6E747A">
                      <a:alpha val="43000"/>
                    </a:srgbClr>
                  </a:outerShdw>
                </a:effectLst>
              </a:rPr>
              <a:t>Welcome</a:t>
            </a:r>
            <a:endParaRPr lang="en-US" cap="none" dirty="0">
              <a:ln w="22225">
                <a:solidFill>
                  <a:schemeClr val="accent2"/>
                </a:solidFill>
                <a:prstDash val="solid"/>
              </a:ln>
              <a:solidFill>
                <a:schemeClr val="bg1"/>
              </a:solidFill>
            </a:endParaRPr>
          </a:p>
        </p:txBody>
      </p:sp>
      <p:sp>
        <p:nvSpPr>
          <p:cNvPr id="3" name="Subtitle 2">
            <a:extLst>
              <a:ext uri="{FF2B5EF4-FFF2-40B4-BE49-F238E27FC236}">
                <a16:creationId xmlns:a16="http://schemas.microsoft.com/office/drawing/2014/main" id="{EF4AB6B8-8779-2E4F-E8CC-D44841808DC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619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BB1A-8D19-C65A-7793-D8A2C7F51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DC664-7339-5A03-57FA-ECACCE0D94C9}"/>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VI-D. </a:t>
            </a:r>
            <a:r>
              <a:rPr lang="en-US" sz="3200" dirty="0">
                <a:solidFill>
                  <a:schemeClr val="accent2">
                    <a:lumMod val="75000"/>
                  </a:schemeClr>
                </a:solidFill>
              </a:rPr>
              <a:t>Silver Squirrel Update</a:t>
            </a:r>
          </a:p>
        </p:txBody>
      </p:sp>
      <p:pic>
        <p:nvPicPr>
          <p:cNvPr id="4" name="Picture 3" descr="A logo with blue and green rectangles&#10;&#10;Description automatically generated">
            <a:extLst>
              <a:ext uri="{FF2B5EF4-FFF2-40B4-BE49-F238E27FC236}">
                <a16:creationId xmlns:a16="http://schemas.microsoft.com/office/drawing/2014/main" id="{91B2EB5D-FAB8-CAA0-470B-4D9212E3C8A3}"/>
              </a:ext>
            </a:extLst>
          </p:cNvPr>
          <p:cNvPicPr>
            <a:picLocks noChangeAspect="1"/>
          </p:cNvPicPr>
          <p:nvPr/>
        </p:nvPicPr>
        <p:blipFill>
          <a:blip r:embed="rId2"/>
          <a:stretch>
            <a:fillRect/>
          </a:stretch>
        </p:blipFill>
        <p:spPr>
          <a:xfrm>
            <a:off x="241045" y="5824173"/>
            <a:ext cx="1384556" cy="775207"/>
          </a:xfrm>
          <a:prstGeom prst="rect">
            <a:avLst/>
          </a:prstGeom>
        </p:spPr>
      </p:pic>
      <p:pic>
        <p:nvPicPr>
          <p:cNvPr id="5" name="Picture 4" descr="A graph with numbers and a number of people&#10;&#10;Description automatically generated with medium confidence">
            <a:extLst>
              <a:ext uri="{FF2B5EF4-FFF2-40B4-BE49-F238E27FC236}">
                <a16:creationId xmlns:a16="http://schemas.microsoft.com/office/drawing/2014/main" id="{774F9388-BCCC-7531-484E-7CB2E6216503}"/>
              </a:ext>
            </a:extLst>
          </p:cNvPr>
          <p:cNvPicPr>
            <a:picLocks noChangeAspect="1"/>
          </p:cNvPicPr>
          <p:nvPr/>
        </p:nvPicPr>
        <p:blipFill>
          <a:blip r:embed="rId3"/>
          <a:stretch>
            <a:fillRect/>
          </a:stretch>
        </p:blipFill>
        <p:spPr>
          <a:xfrm>
            <a:off x="1439648" y="258619"/>
            <a:ext cx="10349872" cy="5489037"/>
          </a:xfrm>
          <a:prstGeom prst="rect">
            <a:avLst/>
          </a:prstGeom>
        </p:spPr>
      </p:pic>
      <p:sp>
        <p:nvSpPr>
          <p:cNvPr id="6" name="Rectangle 5">
            <a:extLst>
              <a:ext uri="{FF2B5EF4-FFF2-40B4-BE49-F238E27FC236}">
                <a16:creationId xmlns:a16="http://schemas.microsoft.com/office/drawing/2014/main" id="{1352FBB2-3926-6EC4-9368-C05924B957F4}"/>
              </a:ext>
            </a:extLst>
          </p:cNvPr>
          <p:cNvSpPr/>
          <p:nvPr/>
        </p:nvSpPr>
        <p:spPr>
          <a:xfrm>
            <a:off x="1439648" y="2692958"/>
            <a:ext cx="10206392" cy="1808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81F500-494E-37FE-76BF-65D9A0C9D63B}"/>
              </a:ext>
            </a:extLst>
          </p:cNvPr>
          <p:cNvSpPr/>
          <p:nvPr/>
        </p:nvSpPr>
        <p:spPr>
          <a:xfrm>
            <a:off x="1439648" y="3558790"/>
            <a:ext cx="10206392" cy="3600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6F5B0B-58CC-3028-3899-956A66D93512}"/>
              </a:ext>
            </a:extLst>
          </p:cNvPr>
          <p:cNvSpPr txBox="1"/>
          <p:nvPr/>
        </p:nvSpPr>
        <p:spPr>
          <a:xfrm>
            <a:off x="1625601" y="4749666"/>
            <a:ext cx="1768048" cy="584775"/>
          </a:xfrm>
          <a:prstGeom prst="rect">
            <a:avLst/>
          </a:prstGeom>
          <a:noFill/>
        </p:spPr>
        <p:txBody>
          <a:bodyPr wrap="none" rtlCol="0">
            <a:spAutoFit/>
          </a:bodyPr>
          <a:lstStyle/>
          <a:p>
            <a:r>
              <a:rPr lang="en-US" sz="3200" dirty="0">
                <a:solidFill>
                  <a:srgbClr val="FF0000"/>
                </a:solidFill>
              </a:rPr>
              <a:t>752 Rides</a:t>
            </a:r>
          </a:p>
        </p:txBody>
      </p:sp>
      <p:sp>
        <p:nvSpPr>
          <p:cNvPr id="11" name="TextBox 10">
            <a:extLst>
              <a:ext uri="{FF2B5EF4-FFF2-40B4-BE49-F238E27FC236}">
                <a16:creationId xmlns:a16="http://schemas.microsoft.com/office/drawing/2014/main" id="{0186DF18-373D-C7B7-03A4-3854D52CCCC1}"/>
              </a:ext>
            </a:extLst>
          </p:cNvPr>
          <p:cNvSpPr txBox="1"/>
          <p:nvPr/>
        </p:nvSpPr>
        <p:spPr>
          <a:xfrm>
            <a:off x="3657206" y="4749666"/>
            <a:ext cx="7503144" cy="584775"/>
          </a:xfrm>
          <a:prstGeom prst="rect">
            <a:avLst/>
          </a:prstGeom>
          <a:noFill/>
        </p:spPr>
        <p:txBody>
          <a:bodyPr wrap="none" rtlCol="0">
            <a:spAutoFit/>
          </a:bodyPr>
          <a:lstStyle/>
          <a:p>
            <a:r>
              <a:rPr lang="en-US" sz="3200" dirty="0">
                <a:solidFill>
                  <a:srgbClr val="FF0000"/>
                </a:solidFill>
              </a:rPr>
              <a:t>(6% of Total Rides)  $6,400 in senior savings</a:t>
            </a:r>
          </a:p>
        </p:txBody>
      </p:sp>
    </p:spTree>
    <p:extLst>
      <p:ext uri="{BB962C8B-B14F-4D97-AF65-F5344CB8AC3E}">
        <p14:creationId xmlns:p14="http://schemas.microsoft.com/office/powerpoint/2010/main" val="376914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2948E-B78E-7F69-A977-E888801ED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ECEDB-CC9B-D3CF-FDC3-B1226631BC2C}"/>
              </a:ext>
            </a:extLst>
          </p:cNvPr>
          <p:cNvSpPr>
            <a:spLocks noGrp="1"/>
          </p:cNvSpPr>
          <p:nvPr>
            <p:ph type="title"/>
          </p:nvPr>
        </p:nvSpPr>
        <p:spPr>
          <a:xfrm>
            <a:off x="1625601" y="5956300"/>
            <a:ext cx="8686800" cy="901700"/>
          </a:xfrm>
        </p:spPr>
        <p:txBody>
          <a:bodyPr>
            <a:norm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VI-D. </a:t>
            </a:r>
            <a:r>
              <a:rPr lang="en-US" sz="3200" dirty="0">
                <a:solidFill>
                  <a:schemeClr val="accent2">
                    <a:lumMod val="75000"/>
                  </a:schemeClr>
                </a:solidFill>
              </a:rPr>
              <a:t>Pisgah Health Update</a:t>
            </a:r>
          </a:p>
        </p:txBody>
      </p:sp>
      <p:pic>
        <p:nvPicPr>
          <p:cNvPr id="4" name="Picture 3" descr="A logo with blue and green rectangles&#10;&#10;Description automatically generated">
            <a:extLst>
              <a:ext uri="{FF2B5EF4-FFF2-40B4-BE49-F238E27FC236}">
                <a16:creationId xmlns:a16="http://schemas.microsoft.com/office/drawing/2014/main" id="{9BD1C1D0-AEC1-E3E6-6E2B-33C7ED2FA871}"/>
              </a:ext>
            </a:extLst>
          </p:cNvPr>
          <p:cNvPicPr>
            <a:picLocks noChangeAspect="1"/>
          </p:cNvPicPr>
          <p:nvPr/>
        </p:nvPicPr>
        <p:blipFill>
          <a:blip r:embed="rId2"/>
          <a:stretch>
            <a:fillRect/>
          </a:stretch>
        </p:blipFill>
        <p:spPr>
          <a:xfrm>
            <a:off x="241045" y="5824173"/>
            <a:ext cx="1384556" cy="775207"/>
          </a:xfrm>
          <a:prstGeom prst="rect">
            <a:avLst/>
          </a:prstGeom>
        </p:spPr>
      </p:pic>
      <p:pic>
        <p:nvPicPr>
          <p:cNvPr id="5" name="Picture 4" descr="A graph with numbers and a number of people&#10;&#10;Description automatically generated with medium confidence">
            <a:extLst>
              <a:ext uri="{FF2B5EF4-FFF2-40B4-BE49-F238E27FC236}">
                <a16:creationId xmlns:a16="http://schemas.microsoft.com/office/drawing/2014/main" id="{4D3039CC-C15A-AED1-3E29-DC632AFD16BD}"/>
              </a:ext>
            </a:extLst>
          </p:cNvPr>
          <p:cNvPicPr>
            <a:picLocks noChangeAspect="1"/>
          </p:cNvPicPr>
          <p:nvPr/>
        </p:nvPicPr>
        <p:blipFill>
          <a:blip r:embed="rId3"/>
          <a:stretch>
            <a:fillRect/>
          </a:stretch>
        </p:blipFill>
        <p:spPr>
          <a:xfrm>
            <a:off x="1439648" y="258619"/>
            <a:ext cx="10349872" cy="5489037"/>
          </a:xfrm>
          <a:prstGeom prst="rect">
            <a:avLst/>
          </a:prstGeom>
        </p:spPr>
      </p:pic>
      <p:sp>
        <p:nvSpPr>
          <p:cNvPr id="8" name="Rectangle 7">
            <a:extLst>
              <a:ext uri="{FF2B5EF4-FFF2-40B4-BE49-F238E27FC236}">
                <a16:creationId xmlns:a16="http://schemas.microsoft.com/office/drawing/2014/main" id="{5EA84327-3B29-497E-45A7-5674EACE3FD7}"/>
              </a:ext>
            </a:extLst>
          </p:cNvPr>
          <p:cNvSpPr/>
          <p:nvPr/>
        </p:nvSpPr>
        <p:spPr>
          <a:xfrm>
            <a:off x="1439648" y="2503713"/>
            <a:ext cx="10206392" cy="360066"/>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6E75A8-74E8-CBDE-DBE4-5C22352DC4F7}"/>
              </a:ext>
            </a:extLst>
          </p:cNvPr>
          <p:cNvSpPr txBox="1"/>
          <p:nvPr/>
        </p:nvSpPr>
        <p:spPr>
          <a:xfrm>
            <a:off x="1625601" y="4749666"/>
            <a:ext cx="1774012" cy="584775"/>
          </a:xfrm>
          <a:prstGeom prst="rect">
            <a:avLst/>
          </a:prstGeom>
          <a:noFill/>
        </p:spPr>
        <p:txBody>
          <a:bodyPr wrap="none" rtlCol="0">
            <a:spAutoFit/>
          </a:bodyPr>
          <a:lstStyle/>
          <a:p>
            <a:r>
              <a:rPr lang="en-US" sz="3200" dirty="0">
                <a:solidFill>
                  <a:srgbClr val="92D050"/>
                </a:solidFill>
              </a:rPr>
              <a:t>251 Rides</a:t>
            </a:r>
          </a:p>
        </p:txBody>
      </p:sp>
      <p:sp>
        <p:nvSpPr>
          <p:cNvPr id="11" name="TextBox 10">
            <a:extLst>
              <a:ext uri="{FF2B5EF4-FFF2-40B4-BE49-F238E27FC236}">
                <a16:creationId xmlns:a16="http://schemas.microsoft.com/office/drawing/2014/main" id="{631DF202-F90B-1EFB-4280-8EBB63527D25}"/>
              </a:ext>
            </a:extLst>
          </p:cNvPr>
          <p:cNvSpPr txBox="1"/>
          <p:nvPr/>
        </p:nvSpPr>
        <p:spPr>
          <a:xfrm>
            <a:off x="3657206" y="4749666"/>
            <a:ext cx="7777257" cy="584775"/>
          </a:xfrm>
          <a:prstGeom prst="rect">
            <a:avLst/>
          </a:prstGeom>
          <a:noFill/>
        </p:spPr>
        <p:txBody>
          <a:bodyPr wrap="none" rtlCol="0">
            <a:spAutoFit/>
          </a:bodyPr>
          <a:lstStyle/>
          <a:p>
            <a:r>
              <a:rPr lang="en-US" sz="3200" dirty="0">
                <a:solidFill>
                  <a:srgbClr val="92D050"/>
                </a:solidFill>
              </a:rPr>
              <a:t>(2% of Total Rides)  $11,654 in service savings</a:t>
            </a:r>
          </a:p>
        </p:txBody>
      </p:sp>
    </p:spTree>
    <p:extLst>
      <p:ext uri="{BB962C8B-B14F-4D97-AF65-F5344CB8AC3E}">
        <p14:creationId xmlns:p14="http://schemas.microsoft.com/office/powerpoint/2010/main" val="185950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0052-E400-CF6D-00A3-3BD4481DF875}"/>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New Business</a:t>
            </a:r>
          </a:p>
        </p:txBody>
      </p:sp>
      <p:sp>
        <p:nvSpPr>
          <p:cNvPr id="5" name="Text Placeholder 4">
            <a:extLst>
              <a:ext uri="{FF2B5EF4-FFF2-40B4-BE49-F238E27FC236}">
                <a16:creationId xmlns:a16="http://schemas.microsoft.com/office/drawing/2014/main" id="{BF475BCE-2518-29F5-F3CB-A56D47719A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38929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AI-generated content may be incorrect.">
            <a:extLst>
              <a:ext uri="{FF2B5EF4-FFF2-40B4-BE49-F238E27FC236}">
                <a16:creationId xmlns:a16="http://schemas.microsoft.com/office/drawing/2014/main" id="{39985BD7-37DD-2F24-7E15-72DD37E18220}"/>
              </a:ext>
            </a:extLst>
          </p:cNvPr>
          <p:cNvPicPr>
            <a:picLocks noChangeAspect="1"/>
          </p:cNvPicPr>
          <p:nvPr/>
        </p:nvPicPr>
        <p:blipFill>
          <a:blip r:embed="rId2"/>
          <a:stretch>
            <a:fillRect/>
          </a:stretch>
        </p:blipFill>
        <p:spPr>
          <a:xfrm>
            <a:off x="1294730" y="1533826"/>
            <a:ext cx="9602540" cy="5068007"/>
          </a:xfrm>
          <a:prstGeom prst="rect">
            <a:avLst/>
          </a:prstGeom>
        </p:spPr>
      </p:pic>
      <p:sp>
        <p:nvSpPr>
          <p:cNvPr id="13" name="Title 1">
            <a:extLst>
              <a:ext uri="{FF2B5EF4-FFF2-40B4-BE49-F238E27FC236}">
                <a16:creationId xmlns:a16="http://schemas.microsoft.com/office/drawing/2014/main" id="{8636139F-26FC-4851-B519-A0B0980CF954}"/>
              </a:ext>
            </a:extLst>
          </p:cNvPr>
          <p:cNvSpPr>
            <a:spLocks noGrp="1"/>
          </p:cNvSpPr>
          <p:nvPr>
            <p:ph type="title"/>
          </p:nvPr>
        </p:nvSpPr>
        <p:spPr>
          <a:xfrm>
            <a:off x="1134959" y="356650"/>
            <a:ext cx="10058400" cy="1450757"/>
          </a:xfrm>
        </p:spPr>
        <p:txBody>
          <a:bodyPr>
            <a:noAutofit/>
          </a:bodyPr>
          <a:lstStyle/>
          <a:p>
            <a:r>
              <a:rPr lang="en-US" dirty="0"/>
              <a:t>VII-A. </a:t>
            </a:r>
            <a:r>
              <a:rPr lang="en-US" dirty="0">
                <a:solidFill>
                  <a:schemeClr val="accent2">
                    <a:lumMod val="75000"/>
                  </a:schemeClr>
                </a:solidFill>
                <a:latin typeface="Aptos Display" panose="020B0004020202020204" pitchFamily="34" charset="0"/>
              </a:rPr>
              <a:t>5310 Operating Application Review Discussion</a:t>
            </a:r>
          </a:p>
        </p:txBody>
      </p:sp>
    </p:spTree>
    <p:extLst>
      <p:ext uri="{BB962C8B-B14F-4D97-AF65-F5344CB8AC3E}">
        <p14:creationId xmlns:p14="http://schemas.microsoft.com/office/powerpoint/2010/main" val="2574944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EE5F-9CC8-4E44-D414-64CDFE02EB66}"/>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76BEAC2-E815-F98B-26EF-D195A184C727}"/>
              </a:ext>
            </a:extLst>
          </p:cNvPr>
          <p:cNvSpPr>
            <a:spLocks noGrp="1"/>
          </p:cNvSpPr>
          <p:nvPr>
            <p:ph type="title"/>
          </p:nvPr>
        </p:nvSpPr>
        <p:spPr>
          <a:xfrm>
            <a:off x="1134959" y="356650"/>
            <a:ext cx="10058400" cy="1450757"/>
          </a:xfrm>
        </p:spPr>
        <p:txBody>
          <a:bodyPr>
            <a:noAutofit/>
          </a:bodyPr>
          <a:lstStyle/>
          <a:p>
            <a:r>
              <a:rPr lang="en-US" dirty="0"/>
              <a:t>VII-A. </a:t>
            </a:r>
            <a:r>
              <a:rPr lang="en-US" dirty="0">
                <a:solidFill>
                  <a:schemeClr val="accent2">
                    <a:lumMod val="75000"/>
                  </a:schemeClr>
                </a:solidFill>
                <a:latin typeface="Aptos Display" panose="020B0004020202020204" pitchFamily="34" charset="0"/>
              </a:rPr>
              <a:t>5310 Operating Application Review Discussion</a:t>
            </a:r>
          </a:p>
        </p:txBody>
      </p:sp>
      <p:pic>
        <p:nvPicPr>
          <p:cNvPr id="3" name="Picture 2" descr="A document with a signature&#10;&#10;AI-generated content may be incorrect.">
            <a:extLst>
              <a:ext uri="{FF2B5EF4-FFF2-40B4-BE49-F238E27FC236}">
                <a16:creationId xmlns:a16="http://schemas.microsoft.com/office/drawing/2014/main" id="{EFCC04A8-FA6D-FDE8-39C7-16035B28C71B}"/>
              </a:ext>
            </a:extLst>
          </p:cNvPr>
          <p:cNvPicPr>
            <a:picLocks noChangeAspect="1"/>
          </p:cNvPicPr>
          <p:nvPr/>
        </p:nvPicPr>
        <p:blipFill>
          <a:blip r:embed="rId2"/>
          <a:stretch>
            <a:fillRect/>
          </a:stretch>
        </p:blipFill>
        <p:spPr>
          <a:xfrm>
            <a:off x="4070707" y="1266092"/>
            <a:ext cx="4186904" cy="5350747"/>
          </a:xfrm>
          <a:prstGeom prst="rect">
            <a:avLst/>
          </a:prstGeom>
        </p:spPr>
      </p:pic>
      <p:sp>
        <p:nvSpPr>
          <p:cNvPr id="4" name="TextBox 3">
            <a:extLst>
              <a:ext uri="{FF2B5EF4-FFF2-40B4-BE49-F238E27FC236}">
                <a16:creationId xmlns:a16="http://schemas.microsoft.com/office/drawing/2014/main" id="{8E549948-02E4-6140-E5F5-AE217A04838A}"/>
              </a:ext>
            </a:extLst>
          </p:cNvPr>
          <p:cNvSpPr txBox="1"/>
          <p:nvPr/>
        </p:nvSpPr>
        <p:spPr>
          <a:xfrm>
            <a:off x="385142" y="2175588"/>
            <a:ext cx="11421716" cy="3416320"/>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sz="2400" b="1" dirty="0"/>
              <a:t>TRANSPORTATION REVENUE</a:t>
            </a:r>
          </a:p>
          <a:p>
            <a:r>
              <a:rPr lang="en-US" sz="2400" b="1" dirty="0"/>
              <a:t>PROGRAM					FY25 Budget	FY25 Actual	</a:t>
            </a:r>
            <a:r>
              <a:rPr lang="en-US" sz="2400" b="1" dirty="0" err="1"/>
              <a:t>RunningAVG</a:t>
            </a:r>
            <a:r>
              <a:rPr lang="en-US" sz="2400" b="1" dirty="0"/>
              <a:t>	FY26 Proposed</a:t>
            </a:r>
          </a:p>
          <a:p>
            <a:r>
              <a:rPr lang="en-US" sz="2400" dirty="0"/>
              <a:t>5311 Transportation			($139,800)		($28,700)		($90,000)		($100,000)</a:t>
            </a:r>
          </a:p>
          <a:p>
            <a:r>
              <a:rPr lang="en-US" sz="2400" dirty="0"/>
              <a:t>5310 Operating Revenues		($52,000)		($8,800)		($16,000)		($20,000)</a:t>
            </a:r>
          </a:p>
          <a:p>
            <a:r>
              <a:rPr lang="en-US" sz="2400" dirty="0"/>
              <a:t>ROAP EDTAP					($58,700)		($55,600)		($71,400)		($70,200)</a:t>
            </a:r>
          </a:p>
          <a:p>
            <a:r>
              <a:rPr lang="en-US" sz="2400" dirty="0"/>
              <a:t>EMPL							($8,400)		($9,400)		($10,900)		($9,400)</a:t>
            </a:r>
          </a:p>
          <a:p>
            <a:r>
              <a:rPr lang="en-US" sz="2400" dirty="0"/>
              <a:t>ROAP RGP					($83,000)		($66,000)		($86,000)		($76,900)</a:t>
            </a:r>
          </a:p>
          <a:p>
            <a:r>
              <a:rPr lang="en-US" sz="2400" dirty="0"/>
              <a:t>5311 Capital					($270,000)		($.00)			NA				($391,500)</a:t>
            </a:r>
          </a:p>
          <a:p>
            <a:r>
              <a:rPr lang="en-US" sz="2400" dirty="0"/>
              <a:t>Misc. Transit Grants			($12,000)		($12,000)		NA				($10,000)</a:t>
            </a:r>
          </a:p>
        </p:txBody>
      </p:sp>
    </p:spTree>
    <p:extLst>
      <p:ext uri="{BB962C8B-B14F-4D97-AF65-F5344CB8AC3E}">
        <p14:creationId xmlns:p14="http://schemas.microsoft.com/office/powerpoint/2010/main" val="4219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22D-6C62-8F85-B13A-5A0D14D8F740}"/>
              </a:ext>
            </a:extLst>
          </p:cNvPr>
          <p:cNvSpPr>
            <a:spLocks noGrp="1"/>
          </p:cNvSpPr>
          <p:nvPr>
            <p:ph type="ctrTitle"/>
          </p:nvPr>
        </p:nvSpPr>
        <p:spPr/>
        <p:txBody>
          <a:bodyPr/>
          <a:lstStyle/>
          <a:p>
            <a:r>
              <a:rPr lang="en-US"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 </a:t>
            </a:r>
            <a:r>
              <a:rPr lang="en-US" dirty="0">
                <a:solidFill>
                  <a:schemeClr val="bg1"/>
                </a:solidFill>
              </a:rPr>
              <a:t>Public Comment</a:t>
            </a:r>
          </a:p>
        </p:txBody>
      </p:sp>
      <p:sp>
        <p:nvSpPr>
          <p:cNvPr id="3" name="Subtitle 2">
            <a:extLst>
              <a:ext uri="{FF2B5EF4-FFF2-40B4-BE49-F238E27FC236}">
                <a16:creationId xmlns:a16="http://schemas.microsoft.com/office/drawing/2014/main" id="{EF4AB6B8-8779-2E4F-E8CC-D44841808DCB}"/>
              </a:ext>
            </a:extLst>
          </p:cNvPr>
          <p:cNvSpPr>
            <a:spLocks noGrp="1"/>
          </p:cNvSpPr>
          <p:nvPr>
            <p:ph type="subTitle" idx="1"/>
          </p:nvPr>
        </p:nvSpPr>
        <p:spPr/>
        <p:txBody>
          <a:bodyPr/>
          <a:lstStyle/>
          <a:p>
            <a:r>
              <a:rPr lang="en-US" dirty="0"/>
              <a:t>15-Minute Time limit (speakers are held to three minutes)</a:t>
            </a:r>
          </a:p>
        </p:txBody>
      </p:sp>
    </p:spTree>
    <p:extLst>
      <p:ext uri="{BB962C8B-B14F-4D97-AF65-F5344CB8AC3E}">
        <p14:creationId xmlns:p14="http://schemas.microsoft.com/office/powerpoint/2010/main" val="90504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22D-6C62-8F85-B13A-5A0D14D8F740}"/>
              </a:ext>
            </a:extLst>
          </p:cNvPr>
          <p:cNvSpPr>
            <a:spLocks noGrp="1"/>
          </p:cNvSpPr>
          <p:nvPr>
            <p:ph type="ctrTitle"/>
          </p:nvPr>
        </p:nvSpPr>
        <p:spPr/>
        <p:txBody>
          <a:bodyPr/>
          <a:lstStyle/>
          <a:p>
            <a:r>
              <a:rPr lang="en-US" cap="none"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VII. </a:t>
            </a:r>
            <a:r>
              <a:rPr lang="en-US" dirty="0">
                <a:solidFill>
                  <a:schemeClr val="bg1"/>
                </a:solidFill>
              </a:rPr>
              <a:t>Board Members Comments</a:t>
            </a:r>
          </a:p>
        </p:txBody>
      </p:sp>
      <p:sp>
        <p:nvSpPr>
          <p:cNvPr id="3" name="Subtitle 2">
            <a:extLst>
              <a:ext uri="{FF2B5EF4-FFF2-40B4-BE49-F238E27FC236}">
                <a16:creationId xmlns:a16="http://schemas.microsoft.com/office/drawing/2014/main" id="{EF4AB6B8-8779-2E4F-E8CC-D44841808DC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1621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C22D-6C62-8F85-B13A-5A0D14D8F740}"/>
              </a:ext>
            </a:extLst>
          </p:cNvPr>
          <p:cNvSpPr>
            <a:spLocks noGrp="1"/>
          </p:cNvSpPr>
          <p:nvPr>
            <p:ph type="ctrTitle"/>
          </p:nvPr>
        </p:nvSpPr>
        <p:spPr/>
        <p:txBody>
          <a:bodyPr/>
          <a:lstStyle/>
          <a:p>
            <a:r>
              <a:rPr lang="en-US" dirty="0">
                <a:solidFill>
                  <a:schemeClr val="bg1"/>
                </a:solidFill>
              </a:rPr>
              <a:t>Thank you for attending</a:t>
            </a:r>
          </a:p>
        </p:txBody>
      </p:sp>
      <p:sp>
        <p:nvSpPr>
          <p:cNvPr id="3" name="Subtitle 2">
            <a:extLst>
              <a:ext uri="{FF2B5EF4-FFF2-40B4-BE49-F238E27FC236}">
                <a16:creationId xmlns:a16="http://schemas.microsoft.com/office/drawing/2014/main" id="{EF4AB6B8-8779-2E4F-E8CC-D44841808DCB}"/>
              </a:ext>
            </a:extLst>
          </p:cNvPr>
          <p:cNvSpPr>
            <a:spLocks noGrp="1"/>
          </p:cNvSpPr>
          <p:nvPr>
            <p:ph type="subTitle" idx="1"/>
          </p:nvPr>
        </p:nvSpPr>
        <p:spPr/>
        <p:txBody>
          <a:bodyPr/>
          <a:lstStyle/>
          <a:p>
            <a:r>
              <a:rPr lang="en-US" dirty="0">
                <a:solidFill>
                  <a:schemeClr val="bg1">
                    <a:lumMod val="85000"/>
                  </a:schemeClr>
                </a:solidFill>
                <a:latin typeface="Aptos Light" panose="020B0004020202020204" pitchFamily="34" charset="0"/>
              </a:rPr>
              <a:t>Next TAB meeting will be on </a:t>
            </a:r>
            <a:r>
              <a:rPr lang="en-US" b="1" dirty="0">
                <a:solidFill>
                  <a:schemeClr val="accent4">
                    <a:lumMod val="40000"/>
                    <a:lumOff val="60000"/>
                  </a:schemeClr>
                </a:solidFill>
                <a:latin typeface="Aptos Light" panose="020B0004020202020204" pitchFamily="34" charset="0"/>
              </a:rPr>
              <a:t>May 14, 2025</a:t>
            </a:r>
            <a:r>
              <a:rPr lang="en-US" dirty="0">
                <a:solidFill>
                  <a:schemeClr val="bg1">
                    <a:lumMod val="85000"/>
                  </a:schemeClr>
                </a:solidFill>
                <a:latin typeface="Aptos Light" panose="020B0004020202020204" pitchFamily="34" charset="0"/>
              </a:rPr>
              <a:t>, in the Large</a:t>
            </a:r>
            <a:r>
              <a:rPr lang="en-US" b="1" dirty="0">
                <a:solidFill>
                  <a:schemeClr val="bg1">
                    <a:lumMod val="85000"/>
                  </a:schemeClr>
                </a:solidFill>
                <a:latin typeface="Aptos Light" panose="020B0004020202020204" pitchFamily="34" charset="0"/>
              </a:rPr>
              <a:t> </a:t>
            </a:r>
            <a:r>
              <a:rPr lang="en-US" dirty="0">
                <a:solidFill>
                  <a:schemeClr val="bg1">
                    <a:lumMod val="85000"/>
                  </a:schemeClr>
                </a:solidFill>
                <a:latin typeface="Aptos Light" panose="020B0004020202020204" pitchFamily="34" charset="0"/>
              </a:rPr>
              <a:t>DSS Conference Room, </a:t>
            </a:r>
            <a:r>
              <a:rPr lang="en-US" b="1" dirty="0">
                <a:solidFill>
                  <a:schemeClr val="bg1">
                    <a:lumMod val="85000"/>
                  </a:schemeClr>
                </a:solidFill>
                <a:latin typeface="Aptos Light" panose="020B0004020202020204" pitchFamily="34" charset="0"/>
              </a:rPr>
              <a:t>2</a:t>
            </a:r>
            <a:r>
              <a:rPr lang="en-US" b="1" baseline="30000" dirty="0">
                <a:solidFill>
                  <a:schemeClr val="bg1">
                    <a:lumMod val="85000"/>
                  </a:schemeClr>
                </a:solidFill>
                <a:latin typeface="Aptos Light" panose="020B0004020202020204" pitchFamily="34" charset="0"/>
              </a:rPr>
              <a:t>nd</a:t>
            </a:r>
            <a:r>
              <a:rPr lang="en-US" b="1" dirty="0">
                <a:solidFill>
                  <a:schemeClr val="bg1">
                    <a:lumMod val="85000"/>
                  </a:schemeClr>
                </a:solidFill>
                <a:latin typeface="Aptos Light" panose="020B0004020202020204" pitchFamily="34" charset="0"/>
              </a:rPr>
              <a:t> Floor</a:t>
            </a:r>
            <a:r>
              <a:rPr lang="en-US" dirty="0">
                <a:solidFill>
                  <a:schemeClr val="bg1">
                    <a:lumMod val="85000"/>
                  </a:schemeClr>
                </a:solidFill>
                <a:latin typeface="Aptos Light" panose="020B0004020202020204" pitchFamily="34" charset="0"/>
              </a:rPr>
              <a:t>.</a:t>
            </a:r>
          </a:p>
          <a:p>
            <a:endParaRPr lang="en-US" dirty="0"/>
          </a:p>
        </p:txBody>
      </p:sp>
    </p:spTree>
    <p:extLst>
      <p:ext uri="{BB962C8B-B14F-4D97-AF65-F5344CB8AC3E}">
        <p14:creationId xmlns:p14="http://schemas.microsoft.com/office/powerpoint/2010/main" val="229083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29D4-8B46-4406-A647-E3A588D198F4}"/>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45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II. </a:t>
            </a:r>
            <a:r>
              <a:rPr lang="en-US" sz="4500" dirty="0">
                <a:ln w="0"/>
                <a:solidFill>
                  <a:schemeClr val="accent1"/>
                </a:solidFill>
                <a:effectLst>
                  <a:outerShdw blurRad="38100" dist="25400" dir="5400000" algn="ctr" rotWithShape="0">
                    <a:srgbClr val="6E747A">
                      <a:alpha val="43000"/>
                    </a:srgbClr>
                  </a:outerShdw>
                </a:effectLst>
              </a:rPr>
              <a:t>Agenda Modifications</a:t>
            </a:r>
            <a:endParaRPr lang="en-US" sz="4500" b="1" cap="all" dirty="0">
              <a:ln w="15875">
                <a:solidFill>
                  <a:sysClr val="window" lastClr="FFFFFF"/>
                </a:solidFill>
              </a:ln>
              <a:solidFill>
                <a:schemeClr val="accent6">
                  <a:lumMod val="75000"/>
                </a:schemeClr>
              </a:solidFill>
              <a:effectLst>
                <a:outerShdw dist="38100" dir="2700000" algn="tl" rotWithShape="0">
                  <a:srgbClr val="DF5327"/>
                </a:outerShdw>
              </a:effectLst>
            </a:endParaRPr>
          </a:p>
        </p:txBody>
      </p:sp>
      <p:sp>
        <p:nvSpPr>
          <p:cNvPr id="3" name="TextBox 2">
            <a:extLst>
              <a:ext uri="{FF2B5EF4-FFF2-40B4-BE49-F238E27FC236}">
                <a16:creationId xmlns:a16="http://schemas.microsoft.com/office/drawing/2014/main" id="{08275886-00A6-4DD0-1A71-ED8765BEFEFF}"/>
              </a:ext>
            </a:extLst>
          </p:cNvPr>
          <p:cNvSpPr txBox="1"/>
          <p:nvPr/>
        </p:nvSpPr>
        <p:spPr>
          <a:xfrm>
            <a:off x="858415" y="1791478"/>
            <a:ext cx="6232849"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accent4">
                    <a:lumMod val="75000"/>
                  </a:schemeClr>
                </a:solidFill>
              </a:rPr>
              <a:t>None?</a:t>
            </a:r>
          </a:p>
        </p:txBody>
      </p:sp>
    </p:spTree>
    <p:extLst>
      <p:ext uri="{BB962C8B-B14F-4D97-AF65-F5344CB8AC3E}">
        <p14:creationId xmlns:p14="http://schemas.microsoft.com/office/powerpoint/2010/main" val="87532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29D4-8B46-4406-A647-E3A588D198F4}"/>
              </a:ext>
            </a:extLst>
          </p:cNvPr>
          <p:cNvSpPr>
            <a:spLocks noGrp="1"/>
          </p:cNvSpPr>
          <p:nvPr>
            <p:ph type="title"/>
          </p:nvPr>
        </p:nvSpPr>
        <p:spPr/>
        <p:txBody>
          <a:bodyPr>
            <a:normAutofit/>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III. </a:t>
            </a:r>
            <a:r>
              <a:rPr lang="en-US" dirty="0">
                <a:ln w="0"/>
                <a:solidFill>
                  <a:schemeClr val="accent1"/>
                </a:solidFill>
                <a:effectLst>
                  <a:outerShdw blurRad="38100" dist="25400" dir="5400000" algn="ctr" rotWithShape="0">
                    <a:srgbClr val="6E747A">
                      <a:alpha val="43000"/>
                    </a:srgbClr>
                  </a:outerShdw>
                </a:effectLst>
              </a:rPr>
              <a:t>Consent Agenda</a:t>
            </a:r>
            <a:endParaRPr lang="en-US" dirty="0">
              <a:solidFill>
                <a:schemeClr val="accent2"/>
              </a:solidFill>
            </a:endParaRPr>
          </a:p>
        </p:txBody>
      </p:sp>
      <p:sp>
        <p:nvSpPr>
          <p:cNvPr id="4" name="Content Placeholder 3">
            <a:extLst>
              <a:ext uri="{FF2B5EF4-FFF2-40B4-BE49-F238E27FC236}">
                <a16:creationId xmlns:a16="http://schemas.microsoft.com/office/drawing/2014/main" id="{356018C3-4480-5EA1-CBB9-D1FC3F27CDF7}"/>
              </a:ext>
            </a:extLst>
          </p:cNvPr>
          <p:cNvSpPr>
            <a:spLocks noGrp="1"/>
          </p:cNvSpPr>
          <p:nvPr>
            <p:ph idx="1"/>
          </p:nvPr>
        </p:nvSpPr>
        <p:spPr>
          <a:xfrm>
            <a:off x="4490977" y="2057400"/>
            <a:ext cx="6524894" cy="4038600"/>
          </a:xfrm>
        </p:spPr>
        <p:txBody>
          <a:bodyPr>
            <a:normAutofit/>
          </a:bodyPr>
          <a:lstStyle/>
          <a:p>
            <a:pPr>
              <a:buFont typeface="Wingdings" panose="05000000000000000000" pitchFamily="2" charset="2"/>
              <a:buChar char="Ø"/>
            </a:pPr>
            <a:r>
              <a:rPr lang="en-US" dirty="0"/>
              <a:t>November 13, 2025 Meeting Minutes</a:t>
            </a:r>
          </a:p>
        </p:txBody>
      </p:sp>
      <p:pic>
        <p:nvPicPr>
          <p:cNvPr id="5" name="Graphic 4" descr="Document outline">
            <a:extLst>
              <a:ext uri="{FF2B5EF4-FFF2-40B4-BE49-F238E27FC236}">
                <a16:creationId xmlns:a16="http://schemas.microsoft.com/office/drawing/2014/main" id="{AA4555C1-8DD3-D2AB-410F-51F59039F5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6621" y="2093789"/>
            <a:ext cx="2896569" cy="2896569"/>
          </a:xfrm>
          <a:prstGeom prst="rect">
            <a:avLst/>
          </a:prstGeom>
        </p:spPr>
      </p:pic>
    </p:spTree>
    <p:extLst>
      <p:ext uri="{BB962C8B-B14F-4D97-AF65-F5344CB8AC3E}">
        <p14:creationId xmlns:p14="http://schemas.microsoft.com/office/powerpoint/2010/main" val="22308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F4C7-325E-917E-8DB7-4D5CAE130732}"/>
              </a:ext>
            </a:extLst>
          </p:cNvPr>
          <p:cNvSpPr>
            <a:spLocks noGrp="1"/>
          </p:cNvSpPr>
          <p:nvPr>
            <p:ph type="ctrTitle"/>
          </p:nvPr>
        </p:nvSpPr>
        <p:spPr/>
        <p:txBody>
          <a:bodyPr/>
          <a:lstStyle/>
          <a:p>
            <a:r>
              <a:rPr lang="en-US"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VI</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0" cap="none" dirty="0">
                <a:ln w="0"/>
                <a:solidFill>
                  <a:schemeClr val="bg1"/>
                </a:solidFill>
                <a:effectLst>
                  <a:outerShdw blurRad="38100" dist="25400" dir="5400000" algn="ctr" rotWithShape="0">
                    <a:srgbClr val="6E747A">
                      <a:alpha val="43000"/>
                    </a:srgbClr>
                  </a:outerShdw>
                </a:effectLst>
                <a:latin typeface="Abadi" panose="020B0604020104020204" pitchFamily="34" charset="0"/>
              </a:rPr>
              <a:t>Q2 FY25 Operational Statistics</a:t>
            </a:r>
            <a:endParaRPr lang="en-US" dirty="0">
              <a:solidFill>
                <a:schemeClr val="bg1"/>
              </a:solidFill>
              <a:latin typeface="Abadi" panose="020B0604020104020204" pitchFamily="34" charset="0"/>
            </a:endParaRPr>
          </a:p>
        </p:txBody>
      </p:sp>
      <p:sp>
        <p:nvSpPr>
          <p:cNvPr id="3" name="Subtitle 2">
            <a:extLst>
              <a:ext uri="{FF2B5EF4-FFF2-40B4-BE49-F238E27FC236}">
                <a16:creationId xmlns:a16="http://schemas.microsoft.com/office/drawing/2014/main" id="{A7E82246-7FFF-FEBD-AAA4-CC73F94DB42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9020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C4B0D91-7AAF-EFBE-1E0D-58106C5325F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66304D9-1CB7-AFE3-FCDB-533AC7F471AA}"/>
              </a:ext>
            </a:extLst>
          </p:cNvPr>
          <p:cNvPicPr>
            <a:picLocks noChangeAspect="1"/>
          </p:cNvPicPr>
          <p:nvPr/>
        </p:nvPicPr>
        <p:blipFill>
          <a:blip r:embed="rId2"/>
          <a:stretch>
            <a:fillRect/>
          </a:stretch>
        </p:blipFill>
        <p:spPr>
          <a:xfrm>
            <a:off x="6867562" y="2057400"/>
            <a:ext cx="876846" cy="4423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B8998AD-8403-C1D5-5C34-F8AE36F57ED6}"/>
              </a:ext>
            </a:extLst>
          </p:cNvPr>
          <p:cNvPicPr>
            <a:picLocks noChangeAspect="1"/>
          </p:cNvPicPr>
          <p:nvPr/>
        </p:nvPicPr>
        <p:blipFill>
          <a:blip r:embed="rId3"/>
          <a:stretch>
            <a:fillRect/>
          </a:stretch>
        </p:blipFill>
        <p:spPr>
          <a:xfrm>
            <a:off x="1474237" y="1652642"/>
            <a:ext cx="5299787" cy="4852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0E8857D-F714-E807-362B-C70394DD4AEB}"/>
              </a:ext>
            </a:extLst>
          </p:cNvPr>
          <p:cNvSpPr>
            <a:spLocks noGrp="1"/>
          </p:cNvSpPr>
          <p:nvPr>
            <p:ph type="title"/>
          </p:nvPr>
        </p:nvSpPr>
        <p:spPr/>
        <p:txBody>
          <a:bodyPr>
            <a:noAutofit/>
          </a:bodyPr>
          <a:lstStyle/>
          <a:p>
            <a:r>
              <a:rPr lang="en-US" sz="3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V-A.  </a:t>
            </a:r>
            <a:r>
              <a:rPr lang="en-US" sz="3200" dirty="0">
                <a:solidFill>
                  <a:schemeClr val="accent2">
                    <a:lumMod val="75000"/>
                  </a:schemeClr>
                </a:solidFill>
                <a:latin typeface="Aptos Display" panose="020B0004020202020204" pitchFamily="34" charset="0"/>
              </a:rPr>
              <a:t>Q2 FY25 Transportation Operational Statistics</a:t>
            </a:r>
          </a:p>
        </p:txBody>
      </p:sp>
      <p:sp>
        <p:nvSpPr>
          <p:cNvPr id="3" name="Content Placeholder 2">
            <a:extLst>
              <a:ext uri="{FF2B5EF4-FFF2-40B4-BE49-F238E27FC236}">
                <a16:creationId xmlns:a16="http://schemas.microsoft.com/office/drawing/2014/main" id="{E518FA9A-4D91-2647-BF9B-31CF3C21D4A1}"/>
              </a:ext>
            </a:extLst>
          </p:cNvPr>
          <p:cNvSpPr>
            <a:spLocks noGrp="1"/>
          </p:cNvSpPr>
          <p:nvPr>
            <p:ph idx="1"/>
          </p:nvPr>
        </p:nvSpPr>
        <p:spPr/>
        <p:txBody>
          <a:bodyPr>
            <a:normAutofit/>
          </a:bodyPr>
          <a:lstStyle/>
          <a:p>
            <a:pPr marL="0" indent="0">
              <a:buNone/>
            </a:pPr>
            <a:r>
              <a:rPr lang="en-US" sz="2400" dirty="0"/>
              <a:t> </a:t>
            </a:r>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p:cxnSp>
        <p:nvCxnSpPr>
          <p:cNvPr id="11" name="Straight Arrow Connector 10">
            <a:extLst>
              <a:ext uri="{FF2B5EF4-FFF2-40B4-BE49-F238E27FC236}">
                <a16:creationId xmlns:a16="http://schemas.microsoft.com/office/drawing/2014/main" id="{833CCB9C-662D-AD26-F71E-319F8443C310}"/>
              </a:ext>
            </a:extLst>
          </p:cNvPr>
          <p:cNvCxnSpPr>
            <a:cxnSpLocks/>
          </p:cNvCxnSpPr>
          <p:nvPr/>
        </p:nvCxnSpPr>
        <p:spPr>
          <a:xfrm flipH="1">
            <a:off x="7669763" y="3713583"/>
            <a:ext cx="783771"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73A2F400-39FC-167A-398B-CE0154D850D5}"/>
              </a:ext>
            </a:extLst>
          </p:cNvPr>
          <p:cNvCxnSpPr>
            <a:cxnSpLocks/>
          </p:cNvCxnSpPr>
          <p:nvPr/>
        </p:nvCxnSpPr>
        <p:spPr>
          <a:xfrm flipH="1">
            <a:off x="7744408" y="5060301"/>
            <a:ext cx="783771"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2FD2A799-FCBE-B444-84AB-D9BD296C4B67}"/>
              </a:ext>
            </a:extLst>
          </p:cNvPr>
          <p:cNvCxnSpPr>
            <a:cxnSpLocks/>
          </p:cNvCxnSpPr>
          <p:nvPr/>
        </p:nvCxnSpPr>
        <p:spPr>
          <a:xfrm flipH="1">
            <a:off x="7744408" y="6385249"/>
            <a:ext cx="783771"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B904C342-43F6-BDF8-5CDA-5AC055209729}"/>
              </a:ext>
            </a:extLst>
          </p:cNvPr>
          <p:cNvSpPr txBox="1"/>
          <p:nvPr/>
        </p:nvSpPr>
        <p:spPr>
          <a:xfrm>
            <a:off x="8453534" y="3517641"/>
            <a:ext cx="1595535" cy="369332"/>
          </a:xfrm>
          <a:prstGeom prst="rect">
            <a:avLst/>
          </a:prstGeom>
          <a:noFill/>
        </p:spPr>
        <p:txBody>
          <a:bodyPr wrap="square" rtlCol="0">
            <a:spAutoFit/>
          </a:bodyPr>
          <a:lstStyle/>
          <a:p>
            <a:r>
              <a:rPr lang="en-US" dirty="0"/>
              <a:t>DR Van Riders</a:t>
            </a:r>
          </a:p>
        </p:txBody>
      </p:sp>
      <p:sp>
        <p:nvSpPr>
          <p:cNvPr id="16" name="TextBox 15">
            <a:extLst>
              <a:ext uri="{FF2B5EF4-FFF2-40B4-BE49-F238E27FC236}">
                <a16:creationId xmlns:a16="http://schemas.microsoft.com/office/drawing/2014/main" id="{4570AB46-0D13-B6C8-59A9-53ADD2A66FD2}"/>
              </a:ext>
            </a:extLst>
          </p:cNvPr>
          <p:cNvSpPr txBox="1"/>
          <p:nvPr/>
        </p:nvSpPr>
        <p:spPr>
          <a:xfrm>
            <a:off x="8577941" y="4858600"/>
            <a:ext cx="1595535" cy="369332"/>
          </a:xfrm>
          <a:prstGeom prst="rect">
            <a:avLst/>
          </a:prstGeom>
          <a:noFill/>
        </p:spPr>
        <p:txBody>
          <a:bodyPr wrap="square" rtlCol="0">
            <a:spAutoFit/>
          </a:bodyPr>
          <a:lstStyle/>
          <a:p>
            <a:r>
              <a:rPr lang="en-US" dirty="0"/>
              <a:t>Cab Riders</a:t>
            </a:r>
          </a:p>
        </p:txBody>
      </p:sp>
      <p:sp>
        <p:nvSpPr>
          <p:cNvPr id="17" name="TextBox 16">
            <a:extLst>
              <a:ext uri="{FF2B5EF4-FFF2-40B4-BE49-F238E27FC236}">
                <a16:creationId xmlns:a16="http://schemas.microsoft.com/office/drawing/2014/main" id="{774F257D-2E1C-4EA8-F5DF-BBD609043537}"/>
              </a:ext>
            </a:extLst>
          </p:cNvPr>
          <p:cNvSpPr txBox="1"/>
          <p:nvPr/>
        </p:nvSpPr>
        <p:spPr>
          <a:xfrm>
            <a:off x="8621254" y="6187440"/>
            <a:ext cx="1595535" cy="369332"/>
          </a:xfrm>
          <a:prstGeom prst="rect">
            <a:avLst/>
          </a:prstGeom>
          <a:noFill/>
        </p:spPr>
        <p:txBody>
          <a:bodyPr wrap="square" rtlCol="0">
            <a:spAutoFit/>
          </a:bodyPr>
          <a:lstStyle/>
          <a:p>
            <a:r>
              <a:rPr lang="en-US" dirty="0"/>
              <a:t>FR Van Riders</a:t>
            </a:r>
          </a:p>
        </p:txBody>
      </p:sp>
      <p:sp>
        <p:nvSpPr>
          <p:cNvPr id="20" name="Oval 19">
            <a:extLst>
              <a:ext uri="{FF2B5EF4-FFF2-40B4-BE49-F238E27FC236}">
                <a16:creationId xmlns:a16="http://schemas.microsoft.com/office/drawing/2014/main" id="{2740C3A1-7613-6000-1659-3A11921A674D}"/>
              </a:ext>
            </a:extLst>
          </p:cNvPr>
          <p:cNvSpPr/>
          <p:nvPr/>
        </p:nvSpPr>
        <p:spPr>
          <a:xfrm>
            <a:off x="7109927" y="3592286"/>
            <a:ext cx="634481" cy="294682"/>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1" name="TextBox 20">
            <a:extLst>
              <a:ext uri="{FF2B5EF4-FFF2-40B4-BE49-F238E27FC236}">
                <a16:creationId xmlns:a16="http://schemas.microsoft.com/office/drawing/2014/main" id="{C2DC529C-C39D-2C04-F0C4-1EDDAD09772A}"/>
              </a:ext>
            </a:extLst>
          </p:cNvPr>
          <p:cNvSpPr txBox="1"/>
          <p:nvPr/>
        </p:nvSpPr>
        <p:spPr>
          <a:xfrm>
            <a:off x="8108302" y="2836506"/>
            <a:ext cx="159553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latin typeface="Aptos" panose="020B0004020202020204" pitchFamily="34" charset="0"/>
              </a:rPr>
              <a:t>Higher than FY24</a:t>
            </a:r>
          </a:p>
        </p:txBody>
      </p:sp>
    </p:spTree>
    <p:extLst>
      <p:ext uri="{BB962C8B-B14F-4D97-AF65-F5344CB8AC3E}">
        <p14:creationId xmlns:p14="http://schemas.microsoft.com/office/powerpoint/2010/main" val="256664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C4B0D91-7AAF-EFBE-1E0D-58106C532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857D-F714-E807-362B-C70394DD4AEB}"/>
              </a:ext>
            </a:extLst>
          </p:cNvPr>
          <p:cNvSpPr>
            <a:spLocks noGrp="1"/>
          </p:cNvSpPr>
          <p:nvPr>
            <p:ph type="title"/>
          </p:nvPr>
        </p:nvSpPr>
        <p:spPr/>
        <p:txBody>
          <a:bodyPr>
            <a:noAutofit/>
          </a:bodyPr>
          <a:lstStyle/>
          <a:p>
            <a:r>
              <a:rPr lang="en-US" sz="3200" dirty="0">
                <a:solidFill>
                  <a:schemeClr val="accent2">
                    <a:lumMod val="75000"/>
                  </a:schemeClr>
                </a:solidFill>
                <a:latin typeface="Aptos Display" panose="020B0004020202020204" pitchFamily="34" charset="0"/>
              </a:rPr>
              <a:t>Q2 FY24 Transportation Operational Statistics</a:t>
            </a:r>
          </a:p>
        </p:txBody>
      </p:sp>
      <p:sp>
        <p:nvSpPr>
          <p:cNvPr id="3" name="Content Placeholder 2">
            <a:extLst>
              <a:ext uri="{FF2B5EF4-FFF2-40B4-BE49-F238E27FC236}">
                <a16:creationId xmlns:a16="http://schemas.microsoft.com/office/drawing/2014/main" id="{E518FA9A-4D91-2647-BF9B-31CF3C21D4A1}"/>
              </a:ext>
            </a:extLst>
          </p:cNvPr>
          <p:cNvSpPr>
            <a:spLocks noGrp="1"/>
          </p:cNvSpPr>
          <p:nvPr>
            <p:ph idx="1"/>
          </p:nvPr>
        </p:nvSpPr>
        <p:spPr/>
        <p:txBody>
          <a:bodyPr>
            <a:normAutofit/>
          </a:bodyPr>
          <a:lstStyle/>
          <a:p>
            <a:pPr marL="0" indent="0">
              <a:buNone/>
            </a:pPr>
            <a:r>
              <a:rPr lang="en-US" sz="2400" dirty="0"/>
              <a:t> </a:t>
            </a:r>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2B0A26B-1F23-53FA-C36C-8C63743CF95F}"/>
                  </a:ext>
                </a:extLst>
              </p14:cNvPr>
              <p14:cNvContentPartPr/>
              <p14:nvPr/>
            </p14:nvContentPartPr>
            <p14:xfrm>
              <a:off x="3924713" y="4537297"/>
              <a:ext cx="360" cy="1800"/>
            </p14:xfrm>
          </p:contentPart>
        </mc:Choice>
        <mc:Fallback xmlns="">
          <p:pic>
            <p:nvPicPr>
              <p:cNvPr id="4" name="Ink 3">
                <a:extLst>
                  <a:ext uri="{FF2B5EF4-FFF2-40B4-BE49-F238E27FC236}">
                    <a16:creationId xmlns:a16="http://schemas.microsoft.com/office/drawing/2014/main" id="{42B0A26B-1F23-53FA-C36C-8C63743CF95F}"/>
                  </a:ext>
                </a:extLst>
              </p:cNvPr>
              <p:cNvPicPr/>
              <p:nvPr/>
            </p:nvPicPr>
            <p:blipFill>
              <a:blip r:embed="rId3"/>
              <a:stretch>
                <a:fillRect/>
              </a:stretch>
            </p:blipFill>
            <p:spPr>
              <a:xfrm>
                <a:off x="3907073" y="4519297"/>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45D5142-24F9-3D81-29DD-F9649FDA8A99}"/>
                  </a:ext>
                </a:extLst>
              </p14:cNvPr>
              <p14:cNvContentPartPr/>
              <p14:nvPr/>
            </p14:nvContentPartPr>
            <p14:xfrm>
              <a:off x="4761353" y="4692457"/>
              <a:ext cx="360" cy="360"/>
            </p14:xfrm>
          </p:contentPart>
        </mc:Choice>
        <mc:Fallback xmlns="">
          <p:pic>
            <p:nvPicPr>
              <p:cNvPr id="5" name="Ink 4">
                <a:extLst>
                  <a:ext uri="{FF2B5EF4-FFF2-40B4-BE49-F238E27FC236}">
                    <a16:creationId xmlns:a16="http://schemas.microsoft.com/office/drawing/2014/main" id="{E45D5142-24F9-3D81-29DD-F9649FDA8A99}"/>
                  </a:ext>
                </a:extLst>
              </p:cNvPr>
              <p:cNvPicPr/>
              <p:nvPr/>
            </p:nvPicPr>
            <p:blipFill>
              <a:blip r:embed="rId5"/>
              <a:stretch>
                <a:fillRect/>
              </a:stretch>
            </p:blipFill>
            <p:spPr>
              <a:xfrm>
                <a:off x="4743713" y="4674817"/>
                <a:ext cx="36000" cy="36000"/>
              </a:xfrm>
              <a:prstGeom prst="rect">
                <a:avLst/>
              </a:prstGeom>
            </p:spPr>
          </p:pic>
        </mc:Fallback>
      </mc:AlternateContent>
      <p:pic>
        <p:nvPicPr>
          <p:cNvPr id="8" name="Picture 7">
            <a:extLst>
              <a:ext uri="{FF2B5EF4-FFF2-40B4-BE49-F238E27FC236}">
                <a16:creationId xmlns:a16="http://schemas.microsoft.com/office/drawing/2014/main" id="{74C378E8-4954-6334-D377-D53A564D91A2}"/>
              </a:ext>
            </a:extLst>
          </p:cNvPr>
          <p:cNvPicPr>
            <a:picLocks noChangeAspect="1"/>
          </p:cNvPicPr>
          <p:nvPr/>
        </p:nvPicPr>
        <p:blipFill>
          <a:blip r:embed="rId6"/>
          <a:stretch>
            <a:fillRect/>
          </a:stretch>
        </p:blipFill>
        <p:spPr>
          <a:xfrm>
            <a:off x="947849" y="1592190"/>
            <a:ext cx="5052498" cy="4503810"/>
          </a:xfrm>
          <a:prstGeom prst="rect">
            <a:avLst/>
          </a:prstGeom>
        </p:spPr>
      </p:pic>
      <p:pic>
        <p:nvPicPr>
          <p:cNvPr id="11" name="Picture 10">
            <a:extLst>
              <a:ext uri="{FF2B5EF4-FFF2-40B4-BE49-F238E27FC236}">
                <a16:creationId xmlns:a16="http://schemas.microsoft.com/office/drawing/2014/main" id="{50DF3275-546D-243C-FFBF-73CF6566CF47}"/>
              </a:ext>
            </a:extLst>
          </p:cNvPr>
          <p:cNvPicPr>
            <a:picLocks noChangeAspect="1"/>
          </p:cNvPicPr>
          <p:nvPr/>
        </p:nvPicPr>
        <p:blipFill>
          <a:blip r:embed="rId7"/>
          <a:stretch>
            <a:fillRect/>
          </a:stretch>
        </p:blipFill>
        <p:spPr>
          <a:xfrm>
            <a:off x="6013306" y="2011680"/>
            <a:ext cx="685803" cy="4084320"/>
          </a:xfrm>
          <a:prstGeom prst="rect">
            <a:avLst/>
          </a:prstGeom>
        </p:spPr>
      </p:pic>
      <p:cxnSp>
        <p:nvCxnSpPr>
          <p:cNvPr id="13" name="Straight Arrow Connector 12">
            <a:extLst>
              <a:ext uri="{FF2B5EF4-FFF2-40B4-BE49-F238E27FC236}">
                <a16:creationId xmlns:a16="http://schemas.microsoft.com/office/drawing/2014/main" id="{8B7DCD4E-BAF4-42F0-3EBC-55EE60C9D376}"/>
              </a:ext>
            </a:extLst>
          </p:cNvPr>
          <p:cNvCxnSpPr>
            <a:cxnSpLocks/>
          </p:cNvCxnSpPr>
          <p:nvPr/>
        </p:nvCxnSpPr>
        <p:spPr>
          <a:xfrm flipH="1">
            <a:off x="6699109" y="3517640"/>
            <a:ext cx="840026"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8D8F8909-4A11-6A82-19C3-E409D79A61DC}"/>
              </a:ext>
            </a:extLst>
          </p:cNvPr>
          <p:cNvCxnSpPr>
            <a:cxnSpLocks/>
          </p:cNvCxnSpPr>
          <p:nvPr/>
        </p:nvCxnSpPr>
        <p:spPr>
          <a:xfrm flipH="1">
            <a:off x="6699109" y="4761722"/>
            <a:ext cx="840026"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6B6A9E02-193E-A8FE-FF34-1E7EE765B315}"/>
              </a:ext>
            </a:extLst>
          </p:cNvPr>
          <p:cNvCxnSpPr>
            <a:cxnSpLocks/>
          </p:cNvCxnSpPr>
          <p:nvPr/>
        </p:nvCxnSpPr>
        <p:spPr>
          <a:xfrm flipH="1">
            <a:off x="6699109" y="6002693"/>
            <a:ext cx="840026" cy="0"/>
          </a:xfrm>
          <a:prstGeom prst="straightConnector1">
            <a:avLst/>
          </a:prstGeom>
          <a:ln w="381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E5EC7885-5AF8-7C78-D381-56F50BA12804}"/>
              </a:ext>
            </a:extLst>
          </p:cNvPr>
          <p:cNvSpPr txBox="1"/>
          <p:nvPr/>
        </p:nvSpPr>
        <p:spPr>
          <a:xfrm>
            <a:off x="7539135" y="3333817"/>
            <a:ext cx="1595535" cy="369332"/>
          </a:xfrm>
          <a:prstGeom prst="rect">
            <a:avLst/>
          </a:prstGeom>
          <a:noFill/>
        </p:spPr>
        <p:txBody>
          <a:bodyPr wrap="square" rtlCol="0">
            <a:spAutoFit/>
          </a:bodyPr>
          <a:lstStyle/>
          <a:p>
            <a:r>
              <a:rPr lang="en-US" dirty="0"/>
              <a:t>DR Van Riders</a:t>
            </a:r>
          </a:p>
        </p:txBody>
      </p:sp>
      <p:sp>
        <p:nvSpPr>
          <p:cNvPr id="18" name="TextBox 17">
            <a:extLst>
              <a:ext uri="{FF2B5EF4-FFF2-40B4-BE49-F238E27FC236}">
                <a16:creationId xmlns:a16="http://schemas.microsoft.com/office/drawing/2014/main" id="{5FEAA1FD-D54A-C44A-7BC9-94D13AB4A804}"/>
              </a:ext>
            </a:extLst>
          </p:cNvPr>
          <p:cNvSpPr txBox="1"/>
          <p:nvPr/>
        </p:nvSpPr>
        <p:spPr>
          <a:xfrm>
            <a:off x="7582298" y="4575962"/>
            <a:ext cx="1595535" cy="369332"/>
          </a:xfrm>
          <a:prstGeom prst="rect">
            <a:avLst/>
          </a:prstGeom>
          <a:noFill/>
        </p:spPr>
        <p:txBody>
          <a:bodyPr wrap="square" rtlCol="0">
            <a:spAutoFit/>
          </a:bodyPr>
          <a:lstStyle/>
          <a:p>
            <a:r>
              <a:rPr lang="en-US" dirty="0"/>
              <a:t>Cab Riders</a:t>
            </a:r>
          </a:p>
        </p:txBody>
      </p:sp>
      <p:sp>
        <p:nvSpPr>
          <p:cNvPr id="19" name="TextBox 18">
            <a:extLst>
              <a:ext uri="{FF2B5EF4-FFF2-40B4-BE49-F238E27FC236}">
                <a16:creationId xmlns:a16="http://schemas.microsoft.com/office/drawing/2014/main" id="{E2979806-3069-7C38-8CEE-433CBEC64207}"/>
              </a:ext>
            </a:extLst>
          </p:cNvPr>
          <p:cNvSpPr txBox="1"/>
          <p:nvPr/>
        </p:nvSpPr>
        <p:spPr>
          <a:xfrm>
            <a:off x="7552632" y="5818107"/>
            <a:ext cx="1595535" cy="369332"/>
          </a:xfrm>
          <a:prstGeom prst="rect">
            <a:avLst/>
          </a:prstGeom>
          <a:noFill/>
        </p:spPr>
        <p:txBody>
          <a:bodyPr wrap="square" rtlCol="0">
            <a:spAutoFit/>
          </a:bodyPr>
          <a:lstStyle/>
          <a:p>
            <a:r>
              <a:rPr lang="en-US" dirty="0"/>
              <a:t>FR Van Riders</a:t>
            </a:r>
          </a:p>
        </p:txBody>
      </p:sp>
      <p:sp>
        <p:nvSpPr>
          <p:cNvPr id="20" name="Oval 19">
            <a:extLst>
              <a:ext uri="{FF2B5EF4-FFF2-40B4-BE49-F238E27FC236}">
                <a16:creationId xmlns:a16="http://schemas.microsoft.com/office/drawing/2014/main" id="{E2C3FD14-9CDD-DE76-51DE-84415DC6CD84}"/>
              </a:ext>
            </a:extLst>
          </p:cNvPr>
          <p:cNvSpPr/>
          <p:nvPr/>
        </p:nvSpPr>
        <p:spPr>
          <a:xfrm>
            <a:off x="6307358" y="4662490"/>
            <a:ext cx="416117" cy="168790"/>
          </a:xfrm>
          <a:prstGeom prst="ellipse">
            <a:avLst/>
          </a:prstGeom>
          <a:noFill/>
          <a:ln w="2857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1" name="Oval 20">
            <a:extLst>
              <a:ext uri="{FF2B5EF4-FFF2-40B4-BE49-F238E27FC236}">
                <a16:creationId xmlns:a16="http://schemas.microsoft.com/office/drawing/2014/main" id="{3186AC52-1A03-D358-ACC7-D4E6065D90C8}"/>
              </a:ext>
            </a:extLst>
          </p:cNvPr>
          <p:cNvSpPr/>
          <p:nvPr/>
        </p:nvSpPr>
        <p:spPr>
          <a:xfrm>
            <a:off x="6289978" y="5918298"/>
            <a:ext cx="416117" cy="168790"/>
          </a:xfrm>
          <a:prstGeom prst="ellipse">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22" name="TextBox 21">
            <a:extLst>
              <a:ext uri="{FF2B5EF4-FFF2-40B4-BE49-F238E27FC236}">
                <a16:creationId xmlns:a16="http://schemas.microsoft.com/office/drawing/2014/main" id="{2C1A1E8F-B9A2-2CA0-7D60-DA4CDAEC507C}"/>
              </a:ext>
            </a:extLst>
          </p:cNvPr>
          <p:cNvSpPr txBox="1"/>
          <p:nvPr/>
        </p:nvSpPr>
        <p:spPr>
          <a:xfrm>
            <a:off x="6802016" y="5011358"/>
            <a:ext cx="147423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Aptos" panose="020B0004020202020204" pitchFamily="34" charset="0"/>
              </a:rPr>
              <a:t>Higher than FY25</a:t>
            </a:r>
          </a:p>
        </p:txBody>
      </p:sp>
    </p:spTree>
    <p:extLst>
      <p:ext uri="{BB962C8B-B14F-4D97-AF65-F5344CB8AC3E}">
        <p14:creationId xmlns:p14="http://schemas.microsoft.com/office/powerpoint/2010/main" val="368658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4F58-8407-60E1-E414-964DDFE64E24}"/>
              </a:ext>
            </a:extLst>
          </p:cNvPr>
          <p:cNvSpPr>
            <a:spLocks noGrp="1"/>
          </p:cNvSpPr>
          <p:nvPr>
            <p:ph type="title"/>
          </p:nvPr>
        </p:nvSpPr>
        <p:spPr/>
        <p:txBody>
          <a:bodyPr/>
          <a:lstStyle/>
          <a:p>
            <a:r>
              <a:rPr lang="en-US" dirty="0">
                <a:solidFill>
                  <a:schemeClr val="accent1">
                    <a:lumMod val="75000"/>
                  </a:schemeClr>
                </a:solidFill>
              </a:rPr>
              <a:t>Fixed Route</a:t>
            </a:r>
            <a:br>
              <a:rPr lang="en-US" dirty="0">
                <a:solidFill>
                  <a:schemeClr val="accent1">
                    <a:lumMod val="75000"/>
                  </a:schemeClr>
                </a:solidFill>
              </a:rPr>
            </a:br>
            <a:r>
              <a:rPr lang="en-US" dirty="0">
                <a:solidFill>
                  <a:schemeClr val="accent1">
                    <a:lumMod val="75000"/>
                  </a:schemeClr>
                </a:solidFill>
              </a:rPr>
              <a:t> Monthly</a:t>
            </a:r>
          </a:p>
        </p:txBody>
      </p:sp>
      <p:pic>
        <p:nvPicPr>
          <p:cNvPr id="7" name="Content Placeholder 6" descr="A graph of a bus&#10;&#10;Description automatically generated">
            <a:extLst>
              <a:ext uri="{FF2B5EF4-FFF2-40B4-BE49-F238E27FC236}">
                <a16:creationId xmlns:a16="http://schemas.microsoft.com/office/drawing/2014/main" id="{18ED60F6-30C3-C6A7-B1E8-50B61ACF061D}"/>
              </a:ext>
            </a:extLst>
          </p:cNvPr>
          <p:cNvPicPr>
            <a:picLocks noGrp="1" noChangeAspect="1"/>
          </p:cNvPicPr>
          <p:nvPr>
            <p:ph idx="1"/>
          </p:nvPr>
        </p:nvPicPr>
        <p:blipFill>
          <a:blip r:embed="rId2"/>
          <a:srcRect l="21769" t="11835" r="22223" b="12522"/>
          <a:stretch/>
        </p:blipFill>
        <p:spPr>
          <a:xfrm>
            <a:off x="4073235" y="426028"/>
            <a:ext cx="7855529" cy="6151340"/>
          </a:xfrm>
        </p:spPr>
      </p:pic>
    </p:spTree>
    <p:extLst>
      <p:ext uri="{BB962C8B-B14F-4D97-AF65-F5344CB8AC3E}">
        <p14:creationId xmlns:p14="http://schemas.microsoft.com/office/powerpoint/2010/main" val="404287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4F5A-33F6-154F-4CAE-9B078E63EAC6}"/>
              </a:ext>
            </a:extLst>
          </p:cNvPr>
          <p:cNvSpPr>
            <a:spLocks noGrp="1"/>
          </p:cNvSpPr>
          <p:nvPr>
            <p:ph type="title"/>
          </p:nvPr>
        </p:nvSpPr>
        <p:spPr>
          <a:xfrm>
            <a:off x="7558564" y="609600"/>
            <a:ext cx="3912583" cy="1356360"/>
          </a:xfrm>
        </p:spPr>
        <p:txBody>
          <a:bodyPr>
            <a:normAutofit/>
          </a:bodyPr>
          <a:lstStyle/>
          <a:p>
            <a:r>
              <a:rPr lang="en-US" sz="3200"/>
              <a:t>Demand Response</a:t>
            </a:r>
          </a:p>
        </p:txBody>
      </p:sp>
      <p:sp>
        <p:nvSpPr>
          <p:cNvPr id="11" name="Content Placeholder 10">
            <a:extLst>
              <a:ext uri="{FF2B5EF4-FFF2-40B4-BE49-F238E27FC236}">
                <a16:creationId xmlns:a16="http://schemas.microsoft.com/office/drawing/2014/main" id="{E96302BD-F19E-5146-C0AD-B2FEB00F6098}"/>
              </a:ext>
            </a:extLst>
          </p:cNvPr>
          <p:cNvSpPr>
            <a:spLocks noGrp="1"/>
          </p:cNvSpPr>
          <p:nvPr>
            <p:ph idx="1"/>
          </p:nvPr>
        </p:nvSpPr>
        <p:spPr>
          <a:xfrm>
            <a:off x="7558564" y="2057400"/>
            <a:ext cx="3912583" cy="4038600"/>
          </a:xfrm>
        </p:spPr>
        <p:txBody>
          <a:bodyPr>
            <a:normAutofit/>
          </a:bodyPr>
          <a:lstStyle/>
          <a:p>
            <a:endParaRPr lang="en-US" sz="1600"/>
          </a:p>
        </p:txBody>
      </p:sp>
      <p:pic>
        <p:nvPicPr>
          <p:cNvPr id="7" name="Content Placeholder 6" descr="A graph of a bus&#10;&#10;Description automatically generated with medium confidence">
            <a:extLst>
              <a:ext uri="{FF2B5EF4-FFF2-40B4-BE49-F238E27FC236}">
                <a16:creationId xmlns:a16="http://schemas.microsoft.com/office/drawing/2014/main" id="{CBC5E9CC-95AA-D3EA-439B-BDECBB432553}"/>
              </a:ext>
            </a:extLst>
          </p:cNvPr>
          <p:cNvPicPr>
            <a:picLocks noChangeAspect="1"/>
          </p:cNvPicPr>
          <p:nvPr/>
        </p:nvPicPr>
        <p:blipFill>
          <a:blip r:embed="rId2"/>
          <a:srcRect l="24954" t="15437" r="25260" b="15352"/>
          <a:stretch/>
        </p:blipFill>
        <p:spPr>
          <a:xfrm>
            <a:off x="720853" y="1070264"/>
            <a:ext cx="6809388" cy="4910117"/>
          </a:xfrm>
          <a:prstGeom prst="rect">
            <a:avLst/>
          </a:prstGeom>
        </p:spPr>
      </p:pic>
    </p:spTree>
    <p:extLst>
      <p:ext uri="{BB962C8B-B14F-4D97-AF65-F5344CB8AC3E}">
        <p14:creationId xmlns:p14="http://schemas.microsoft.com/office/powerpoint/2010/main" val="3643704796"/>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13629</TotalTime>
  <Words>734</Words>
  <Application>Microsoft Office PowerPoint</Application>
  <PresentationFormat>Widescreen</PresentationFormat>
  <Paragraphs>73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Abadi</vt:lpstr>
      <vt:lpstr>Aptos</vt:lpstr>
      <vt:lpstr>Aptos Display</vt:lpstr>
      <vt:lpstr>Aptos Light</vt:lpstr>
      <vt:lpstr>Arial</vt:lpstr>
      <vt:lpstr>Calibri</vt:lpstr>
      <vt:lpstr>Corbel</vt:lpstr>
      <vt:lpstr>Roboto</vt:lpstr>
      <vt:lpstr>Wingdings</vt:lpstr>
      <vt:lpstr>Basis</vt:lpstr>
      <vt:lpstr>Transportation Advisory Board</vt:lpstr>
      <vt:lpstr>I. Welcome</vt:lpstr>
      <vt:lpstr>II. Agenda Modifications</vt:lpstr>
      <vt:lpstr>III. Consent Agenda</vt:lpstr>
      <vt:lpstr>VI. Q2 FY25 Operational Statistics</vt:lpstr>
      <vt:lpstr>V-A.  Q2 FY25 Transportation Operational Statistics</vt:lpstr>
      <vt:lpstr>Q2 FY24 Transportation Operational Statistics</vt:lpstr>
      <vt:lpstr>Fixed Route  Monthly</vt:lpstr>
      <vt:lpstr>Demand Response</vt:lpstr>
      <vt:lpstr>VI-B. Fixed Route Survey Update</vt:lpstr>
      <vt:lpstr>PowerPoint Presentation</vt:lpstr>
      <vt:lpstr>VI-B. Fixed Rerouting Summary</vt:lpstr>
      <vt:lpstr>VI-B. Fixed Rerouting Summary</vt:lpstr>
      <vt:lpstr>VI-B. Fixed Rerouting Summary</vt:lpstr>
      <vt:lpstr>VI-B. Fixed Rerouting Summary</vt:lpstr>
      <vt:lpstr>VI-B. Fixed Rerouting Summary</vt:lpstr>
      <vt:lpstr>VI-B. Fixed Rerouting Summary</vt:lpstr>
      <vt:lpstr>IV-C. Land of Sky RPO Update</vt:lpstr>
      <vt:lpstr>IV-D. Transportation Updates</vt:lpstr>
      <vt:lpstr>VI-D. Silver Squirrel Update</vt:lpstr>
      <vt:lpstr>VI-D. Pisgah Health Update</vt:lpstr>
      <vt:lpstr>New Business</vt:lpstr>
      <vt:lpstr>VII-A. 5310 Operating Application Review Discussion</vt:lpstr>
      <vt:lpstr>VII-A. 5310 Operating Application Review Discussion</vt:lpstr>
      <vt:lpstr>VI. Public Comment</vt:lpstr>
      <vt:lpstr>VII. Board Members Comments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Advisory Board August 12, 2019</dc:title>
  <dc:creator>April.Alm</dc:creator>
  <cp:lastModifiedBy>Jeffrey Adams</cp:lastModifiedBy>
  <cp:revision>205</cp:revision>
  <cp:lastPrinted>2025-02-11T15:42:22Z</cp:lastPrinted>
  <dcterms:created xsi:type="dcterms:W3CDTF">2019-08-06T21:59:07Z</dcterms:created>
  <dcterms:modified xsi:type="dcterms:W3CDTF">2025-02-14T14:36:11Z</dcterms:modified>
</cp:coreProperties>
</file>