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36" r:id="rId1"/>
  </p:sldMasterIdLst>
  <p:notesMasterIdLst>
    <p:notesMasterId r:id="rId27"/>
  </p:notesMasterIdLst>
  <p:sldIdLst>
    <p:sldId id="256" r:id="rId2"/>
    <p:sldId id="1337" r:id="rId3"/>
    <p:sldId id="257" r:id="rId4"/>
    <p:sldId id="1342" r:id="rId5"/>
    <p:sldId id="1391" r:id="rId6"/>
    <p:sldId id="1376" r:id="rId7"/>
    <p:sldId id="1395" r:id="rId8"/>
    <p:sldId id="1365" r:id="rId9"/>
    <p:sldId id="1367" r:id="rId10"/>
    <p:sldId id="1381" r:id="rId11"/>
    <p:sldId id="1396" r:id="rId12"/>
    <p:sldId id="1397" r:id="rId13"/>
    <p:sldId id="1398" r:id="rId14"/>
    <p:sldId id="1399" r:id="rId15"/>
    <p:sldId id="1401" r:id="rId16"/>
    <p:sldId id="1400" r:id="rId17"/>
    <p:sldId id="1403" r:id="rId18"/>
    <p:sldId id="1404" r:id="rId19"/>
    <p:sldId id="1402" r:id="rId20"/>
    <p:sldId id="1405" r:id="rId21"/>
    <p:sldId id="1360" r:id="rId22"/>
    <p:sldId id="1335" r:id="rId23"/>
    <p:sldId id="1339" r:id="rId24"/>
    <p:sldId id="1340" r:id="rId25"/>
    <p:sldId id="134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.Alm" initials="A" lastIdx="1" clrIdx="0">
    <p:extLst>
      <p:ext uri="{19B8F6BF-5375-455C-9EA6-DF929625EA0E}">
        <p15:presenceInfo xmlns:p15="http://schemas.microsoft.com/office/powerpoint/2012/main" userId="S::April.Alm@transylvaniacounty.org::62d288ea-bc55-42db-b939-025754554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C184E-024B-4A13-974B-E81E7A2388F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6BAC7-7D6C-4D00-AC13-8001A2D6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4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4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967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6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3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1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49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6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white van parked in a parking lot&#10;&#10;Description automatically generated">
            <a:extLst>
              <a:ext uri="{FF2B5EF4-FFF2-40B4-BE49-F238E27FC236}">
                <a16:creationId xmlns:a16="http://schemas.microsoft.com/office/drawing/2014/main" id="{1A5C867C-BAFB-4A1B-3EA2-77A7CA489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28" b="23572"/>
          <a:stretch/>
        </p:blipFill>
        <p:spPr>
          <a:xfrm>
            <a:off x="-254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6C27B-67F5-4F02-BD26-9FAFD8E8C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Transportation Advisory Board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36EDF-C278-C2AD-6DE0-CC6270C73E31}"/>
              </a:ext>
            </a:extLst>
          </p:cNvPr>
          <p:cNvSpPr txBox="1"/>
          <p:nvPr/>
        </p:nvSpPr>
        <p:spPr>
          <a:xfrm>
            <a:off x="1709530" y="3869634"/>
            <a:ext cx="8767860" cy="138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</a:pP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May 14, 2025</a:t>
            </a:r>
          </a:p>
        </p:txBody>
      </p:sp>
    </p:spTree>
    <p:extLst>
      <p:ext uri="{BB962C8B-B14F-4D97-AF65-F5344CB8AC3E}">
        <p14:creationId xmlns:p14="http://schemas.microsoft.com/office/powerpoint/2010/main" val="4751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F4C7-325E-917E-8DB7-4D5CAE130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VI-B. </a:t>
            </a:r>
            <a:r>
              <a:rPr lang="en-US" b="0" cap="none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Fixed Route Re-Routing Update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82246-7FFF-FEBD-AAA4-CC73F94DB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1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D7B1-44C8-6D8D-A6BD-5F25E559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Statistics</a:t>
            </a:r>
          </a:p>
        </p:txBody>
      </p:sp>
    </p:spTree>
    <p:extLst>
      <p:ext uri="{BB962C8B-B14F-4D97-AF65-F5344CB8AC3E}">
        <p14:creationId xmlns:p14="http://schemas.microsoft.com/office/powerpoint/2010/main" val="154381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152DE-AB13-48FA-A932-0325D5D9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CF23-04BE-656C-6281-A1B78E29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6083D-E2B0-756A-5983-723CD658F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4995"/>
            <a:ext cx="3848637" cy="4515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DF2BA-DCE2-F219-20DF-BA11F2A5E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8" y="5100761"/>
            <a:ext cx="3791479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A6348-27B4-9031-C910-3D623A7DB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11F4-0B93-0DEB-2F33-01E8685E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Survey Analysis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90BFF15-149A-337A-AA82-0D351A039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16927"/>
              </p:ext>
            </p:extLst>
          </p:nvPr>
        </p:nvGraphicFramePr>
        <p:xfrm>
          <a:off x="7608660" y="609600"/>
          <a:ext cx="4186238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57" imgH="7543568" progId="AcroExch.Document.DC">
                  <p:embed/>
                </p:oleObj>
              </mc:Choice>
              <mc:Fallback>
                <p:oleObj name="Acrobat Document" r:id="rId2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08660" y="609600"/>
                        <a:ext cx="4186238" cy="5418137"/>
                      </a:xfrm>
                      <a:prstGeom prst="rect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7153662-43F7-1F47-B0AE-3CA2E8EE8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25" y="2149654"/>
            <a:ext cx="6417839" cy="25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400D-0358-D781-DBA9-54369E92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6B34-53D3-0885-ACFC-5A822990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540" y="0"/>
            <a:ext cx="9875520" cy="1356360"/>
          </a:xfrm>
        </p:spPr>
        <p:txBody>
          <a:bodyPr/>
          <a:lstStyle/>
          <a:p>
            <a:r>
              <a:rPr lang="en-US" dirty="0"/>
              <a:t>Second Survey Comments Summarized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EDE5E-372E-DB25-F2C7-F332B6A8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40" y="1322237"/>
            <a:ext cx="7030431" cy="2362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398F6-82A1-D907-8834-1DF2CA85F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40" y="3755252"/>
            <a:ext cx="5257800" cy="28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7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5CE44-4D05-A649-B344-5EAA76870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65D836-964B-56CF-B1A6-2970BFFD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8" t="2290" r="943" b="-1"/>
          <a:stretch/>
        </p:blipFill>
        <p:spPr>
          <a:xfrm>
            <a:off x="198409" y="189780"/>
            <a:ext cx="9023230" cy="24945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339F66-27CF-3CFA-D328-6C8C809B0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8" y="3177149"/>
            <a:ext cx="8163575" cy="3205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63FA97-6829-55CC-8503-3377FB6F3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949" y="335363"/>
            <a:ext cx="3039642" cy="60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8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3AF9-E74B-097F-CB3F-E3BF8A732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8D44-3347-D051-206C-11F8F624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Re-Routing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8EB08-124E-4664-FEF9-66A141F6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08" y="1965960"/>
            <a:ext cx="6849431" cy="1629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7D5810-0CEA-BDDC-62C1-7705E7143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450" y="394605"/>
            <a:ext cx="2774546" cy="56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3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18A9B-A820-7965-5317-5AA3BA465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FEE1-9348-228C-3A61-627ED8C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Re-Routing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61531-BE8A-980E-2F2B-10AF8EEB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8" y="2109811"/>
            <a:ext cx="6992326" cy="1486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F0584A-24BF-DCE3-64ED-CC71B1C10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290" y="172634"/>
            <a:ext cx="3003982" cy="65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39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C20E-7966-7685-F0AC-A46F27F5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D9F59-0F2A-5B3F-D560-46E9FF27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166" y="0"/>
            <a:ext cx="8768464" cy="65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A3796-2467-C441-8424-C8B726E5E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5A6E-6303-A94E-8FAD-E1F4FF7A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Re-Routing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7790B-6A36-152C-F9E5-961DC8F74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79" y="2133419"/>
            <a:ext cx="7068536" cy="1295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FD5058-1EBC-1E7D-7BAC-D45239FBB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842" y="609600"/>
            <a:ext cx="2677873" cy="56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8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1631EF-15E1-48EF-9924-09DC488BD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324104A-EE89-4314-9D93-42AD7829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900" y="637563"/>
            <a:ext cx="8640201" cy="3070370"/>
          </a:xfrm>
        </p:spPr>
        <p:txBody>
          <a:bodyPr anchor="b">
            <a:normAutofit/>
          </a:bodyPr>
          <a:lstStyle/>
          <a:p>
            <a:r>
              <a:rPr lang="en-US" sz="5400" cap="none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I. </a:t>
            </a:r>
            <a:r>
              <a:rPr lang="en-US" sz="5400" b="0" cap="none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</a:t>
            </a:r>
            <a:endParaRPr lang="en-US" sz="5400" cap="none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99" y="3707933"/>
            <a:ext cx="8640202" cy="2153859"/>
          </a:xfrm>
        </p:spPr>
        <p:txBody>
          <a:bodyPr anchor="t">
            <a:normAutofit/>
          </a:bodyPr>
          <a:lstStyle/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9619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6A520-A341-B8AC-6D26-3E69ED7C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4140-747B-D098-0A83-CD3B97AD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D6926-1C0C-5915-FFFC-34B4E4570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362934"/>
            <a:ext cx="8239354" cy="61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VI-C. </a:t>
            </a:r>
            <a:r>
              <a:rPr lang="en-US" dirty="0">
                <a:solidFill>
                  <a:schemeClr val="accent4"/>
                </a:solidFill>
              </a:rPr>
              <a:t>Land of Sky RPO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Vicki Eastland</a:t>
            </a:r>
          </a:p>
        </p:txBody>
      </p:sp>
    </p:spTree>
    <p:extLst>
      <p:ext uri="{BB962C8B-B14F-4D97-AF65-F5344CB8AC3E}">
        <p14:creationId xmlns:p14="http://schemas.microsoft.com/office/powerpoint/2010/main" val="3480602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3AAC-2AD8-4CF3-B63D-3E1FEDEF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IV-D. </a:t>
            </a:r>
            <a:r>
              <a:rPr lang="en-U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Transportation Updates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FA517-D4BE-E837-3814-12289F851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Light" panose="020B0004020202020204" pitchFamily="34" charset="0"/>
              </a:rPr>
              <a:t>Silver Squirrel Update</a:t>
            </a:r>
          </a:p>
          <a:p>
            <a:pPr marL="45720" indent="0">
              <a:buNone/>
            </a:pPr>
            <a:endParaRPr lang="en-US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5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VI. </a:t>
            </a:r>
            <a:r>
              <a:rPr lang="en-US" dirty="0">
                <a:solidFill>
                  <a:schemeClr val="tx2"/>
                </a:solidFill>
              </a:rPr>
              <a:t>Public Comment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15-Minute Time limit (speakers are held to three minutes)</a:t>
            </a:r>
          </a:p>
        </p:txBody>
      </p:sp>
    </p:spTree>
    <p:extLst>
      <p:ext uri="{BB962C8B-B14F-4D97-AF65-F5344CB8AC3E}">
        <p14:creationId xmlns:p14="http://schemas.microsoft.com/office/powerpoint/2010/main" val="905048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VII. </a:t>
            </a:r>
            <a:r>
              <a:rPr lang="en-US" dirty="0">
                <a:solidFill>
                  <a:schemeClr val="tx2"/>
                </a:solidFill>
              </a:rPr>
              <a:t>Board Members Comments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2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Thank you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ptos Light" panose="020B0004020202020204" pitchFamily="34" charset="0"/>
              </a:rPr>
              <a:t>Next TAB meeting will be on August 16, 2025, in the Large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ptos Light" panose="020B000402020202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ptos Light" panose="020B0004020202020204" pitchFamily="34" charset="0"/>
              </a:rPr>
              <a:t>DSS Conference Room,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ptos Light" panose="020B0004020202020204" pitchFamily="34" charset="0"/>
              </a:rPr>
              <a:t>2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Aptos Light" panose="020B0004020202020204" pitchFamily="34" charset="0"/>
              </a:rPr>
              <a:t>nd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ptos Light" panose="020B0004020202020204" pitchFamily="34" charset="0"/>
              </a:rPr>
              <a:t> Floor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ptos Light" panose="020B00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3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29D4-8B46-4406-A647-E3A588D1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II. </a:t>
            </a:r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Agenda Modifications</a:t>
            </a:r>
            <a:endParaRPr lang="en-US" sz="4500" b="1" cap="all" dirty="0">
              <a:ln w="15875">
                <a:solidFill>
                  <a:sysClr val="window" lastClr="FFFFFF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rgbClr val="DF5327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75886-00A6-4DD0-1A71-ED8765BEFEFF}"/>
              </a:ext>
            </a:extLst>
          </p:cNvPr>
          <p:cNvSpPr txBox="1"/>
          <p:nvPr/>
        </p:nvSpPr>
        <p:spPr>
          <a:xfrm>
            <a:off x="858415" y="1791478"/>
            <a:ext cx="62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Staff has None</a:t>
            </a:r>
          </a:p>
        </p:txBody>
      </p:sp>
    </p:spTree>
    <p:extLst>
      <p:ext uri="{BB962C8B-B14F-4D97-AF65-F5344CB8AC3E}">
        <p14:creationId xmlns:p14="http://schemas.microsoft.com/office/powerpoint/2010/main" val="87532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29D4-8B46-4406-A647-E3A588D1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III.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Consent Agenda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018C3-4480-5EA1-CBB9-D1FC3F27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77" y="2057400"/>
            <a:ext cx="6524894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February 12, 2025 Meeting Minutes</a:t>
            </a:r>
          </a:p>
        </p:txBody>
      </p:sp>
      <p:pic>
        <p:nvPicPr>
          <p:cNvPr id="5" name="Graphic 4" descr="Document outline">
            <a:extLst>
              <a:ext uri="{FF2B5EF4-FFF2-40B4-BE49-F238E27FC236}">
                <a16:creationId xmlns:a16="http://schemas.microsoft.com/office/drawing/2014/main" id="{AA4555C1-8DD3-D2AB-410F-51F59039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621" y="2093789"/>
            <a:ext cx="2896569" cy="28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F4C7-325E-917E-8DB7-4D5CAE130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IV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r>
              <a:rPr lang="en-US" b="0" cap="none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Q3 FY25 Operational Statistics</a:t>
            </a:r>
            <a:endParaRPr lang="en-US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82246-7FFF-FEBD-AAA4-CC73F94DB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0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B0D91-7AAF-EFBE-1E0D-58106C53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857D-F714-E807-362B-C70394DD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IV-A.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Q-3 FY25 Transportation Operational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FA9A-4D91-2647-BF9B-31CF3C21D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3CCB9C-662D-AD26-F71E-319F8443C310}"/>
              </a:ext>
            </a:extLst>
          </p:cNvPr>
          <p:cNvCxnSpPr>
            <a:cxnSpLocks/>
          </p:cNvCxnSpPr>
          <p:nvPr/>
        </p:nvCxnSpPr>
        <p:spPr>
          <a:xfrm flipH="1">
            <a:off x="7669763" y="3713583"/>
            <a:ext cx="783771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A2F400-39FC-167A-398B-CE0154D850D5}"/>
              </a:ext>
            </a:extLst>
          </p:cNvPr>
          <p:cNvCxnSpPr>
            <a:cxnSpLocks/>
          </p:cNvCxnSpPr>
          <p:nvPr/>
        </p:nvCxnSpPr>
        <p:spPr>
          <a:xfrm flipH="1">
            <a:off x="7744408" y="5060301"/>
            <a:ext cx="783771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D2A799-FCBE-B444-84AB-D9BD296C4B67}"/>
              </a:ext>
            </a:extLst>
          </p:cNvPr>
          <p:cNvCxnSpPr>
            <a:cxnSpLocks/>
          </p:cNvCxnSpPr>
          <p:nvPr/>
        </p:nvCxnSpPr>
        <p:spPr>
          <a:xfrm flipH="1">
            <a:off x="7744408" y="6385249"/>
            <a:ext cx="783771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04C342-43F6-BDF8-5CDA-5AC055209729}"/>
              </a:ext>
            </a:extLst>
          </p:cNvPr>
          <p:cNvSpPr txBox="1"/>
          <p:nvPr/>
        </p:nvSpPr>
        <p:spPr>
          <a:xfrm>
            <a:off x="8453534" y="3517641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Van Riders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70AB46-0D13-B6C8-59A9-53ADD2A66FD2}"/>
              </a:ext>
            </a:extLst>
          </p:cNvPr>
          <p:cNvSpPr txBox="1"/>
          <p:nvPr/>
        </p:nvSpPr>
        <p:spPr>
          <a:xfrm>
            <a:off x="8577941" y="4858600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 Riders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F257D-2E1C-4EA8-F5DF-BBD609043537}"/>
              </a:ext>
            </a:extLst>
          </p:cNvPr>
          <p:cNvSpPr txBox="1"/>
          <p:nvPr/>
        </p:nvSpPr>
        <p:spPr>
          <a:xfrm>
            <a:off x="8621254" y="6187440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 Van Riders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DC529C-C39D-2C04-F0C4-1EDDAD09772A}"/>
              </a:ext>
            </a:extLst>
          </p:cNvPr>
          <p:cNvSpPr txBox="1"/>
          <p:nvPr/>
        </p:nvSpPr>
        <p:spPr>
          <a:xfrm>
            <a:off x="8061648" y="2646116"/>
            <a:ext cx="159553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Lower than FY24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95BF0-29A2-5034-6AEB-4BA9BCC6B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617" y="1499535"/>
            <a:ext cx="5141392" cy="498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3D7E6B-E5E2-8727-E0E0-1CA57DE2B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262" y="1887166"/>
            <a:ext cx="762106" cy="45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4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B0D91-7AAF-EFBE-1E0D-58106C53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06F618-4536-DCE9-1051-EF8221CE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504" y="1791161"/>
            <a:ext cx="721450" cy="4577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E8857D-F714-E807-362B-C70394DD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Q-3 FY24 Transportation Operational Statistics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7DCD4E-BAF4-42F0-3EBC-55EE60C9D376}"/>
              </a:ext>
            </a:extLst>
          </p:cNvPr>
          <p:cNvCxnSpPr>
            <a:cxnSpLocks/>
          </p:cNvCxnSpPr>
          <p:nvPr/>
        </p:nvCxnSpPr>
        <p:spPr>
          <a:xfrm flipH="1">
            <a:off x="6763954" y="3518483"/>
            <a:ext cx="840026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8F8909-4A11-6A82-19C3-E409D79A61DC}"/>
              </a:ext>
            </a:extLst>
          </p:cNvPr>
          <p:cNvCxnSpPr>
            <a:cxnSpLocks/>
          </p:cNvCxnSpPr>
          <p:nvPr/>
        </p:nvCxnSpPr>
        <p:spPr>
          <a:xfrm flipH="1">
            <a:off x="6763954" y="4912404"/>
            <a:ext cx="840026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6A9E02-193E-A8FE-FF34-1E7EE765B315}"/>
              </a:ext>
            </a:extLst>
          </p:cNvPr>
          <p:cNvCxnSpPr>
            <a:cxnSpLocks/>
          </p:cNvCxnSpPr>
          <p:nvPr/>
        </p:nvCxnSpPr>
        <p:spPr>
          <a:xfrm flipH="1">
            <a:off x="6802016" y="6265340"/>
            <a:ext cx="840026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5EC7885-5AF8-7C78-D381-56F50BA12804}"/>
              </a:ext>
            </a:extLst>
          </p:cNvPr>
          <p:cNvSpPr txBox="1"/>
          <p:nvPr/>
        </p:nvSpPr>
        <p:spPr>
          <a:xfrm>
            <a:off x="7539135" y="3333817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Van Riders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AA1FD-D54A-C44A-7BC9-94D13AB4A804}"/>
              </a:ext>
            </a:extLst>
          </p:cNvPr>
          <p:cNvSpPr txBox="1"/>
          <p:nvPr/>
        </p:nvSpPr>
        <p:spPr>
          <a:xfrm>
            <a:off x="7552632" y="4711338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 Riders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979806-3069-7C38-8CEE-433CBEC64207}"/>
              </a:ext>
            </a:extLst>
          </p:cNvPr>
          <p:cNvSpPr txBox="1"/>
          <p:nvPr/>
        </p:nvSpPr>
        <p:spPr>
          <a:xfrm>
            <a:off x="7642042" y="6063734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 Van Riders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C3FD14-9CDD-DE76-51DE-84415DC6CD84}"/>
              </a:ext>
            </a:extLst>
          </p:cNvPr>
          <p:cNvSpPr/>
          <p:nvPr/>
        </p:nvSpPr>
        <p:spPr>
          <a:xfrm>
            <a:off x="6309775" y="4806287"/>
            <a:ext cx="454179" cy="205071"/>
          </a:xfrm>
          <a:prstGeom prst="ellips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86AC52-1A03-D358-ACC7-D4E6065D90C8}"/>
              </a:ext>
            </a:extLst>
          </p:cNvPr>
          <p:cNvSpPr/>
          <p:nvPr/>
        </p:nvSpPr>
        <p:spPr>
          <a:xfrm>
            <a:off x="6354043" y="6200208"/>
            <a:ext cx="416117" cy="168790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1A1E8F-B9A2-2CA0-7D60-DA4CDAEC507C}"/>
              </a:ext>
            </a:extLst>
          </p:cNvPr>
          <p:cNvSpPr txBox="1"/>
          <p:nvPr/>
        </p:nvSpPr>
        <p:spPr>
          <a:xfrm>
            <a:off x="7183967" y="2371091"/>
            <a:ext cx="147423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Higher than FY25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3CC7F7-5225-BAD2-274D-DFAC01219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32" y="1613095"/>
            <a:ext cx="4986926" cy="475590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98D9EED-533D-9CF9-F350-8C29148C2B1E}"/>
              </a:ext>
            </a:extLst>
          </p:cNvPr>
          <p:cNvSpPr/>
          <p:nvPr/>
        </p:nvSpPr>
        <p:spPr>
          <a:xfrm>
            <a:off x="6347837" y="3455811"/>
            <a:ext cx="454179" cy="183349"/>
          </a:xfrm>
          <a:prstGeom prst="ellips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8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4F58-8407-60E1-E414-964DDFE6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Fixed Route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Monthly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B9DEE-4508-00BA-695D-97B2F1658F25}"/>
              </a:ext>
            </a:extLst>
          </p:cNvPr>
          <p:cNvSpPr txBox="1"/>
          <p:nvPr/>
        </p:nvSpPr>
        <p:spPr>
          <a:xfrm>
            <a:off x="603115" y="2198451"/>
            <a:ext cx="3774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The Fixed Route this year keeps coming in lower than the previous two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Though in April (beginning of Qtr. 4) the rides difference was only 3. (2025 165 riders, 2024 167 riders)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We are hoping the increase from April Continues into the warmer months.</a:t>
            </a:r>
          </a:p>
        </p:txBody>
      </p:sp>
      <p:pic>
        <p:nvPicPr>
          <p:cNvPr id="12" name="Picture 11" descr="A graph of a bus&#10;&#10;AI-generated content may be incorrect.">
            <a:extLst>
              <a:ext uri="{FF2B5EF4-FFF2-40B4-BE49-F238E27FC236}">
                <a16:creationId xmlns:a16="http://schemas.microsoft.com/office/drawing/2014/main" id="{073D25CD-5626-F52D-7E05-7E8CA690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69" y="457200"/>
            <a:ext cx="77322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7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4F5A-33F6-154F-4CAE-9B078E63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/>
              <a:t>Demand Response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5228025-2B8B-5972-C454-ABAF433F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badi" panose="020B0604020104020204" pitchFamily="34" charset="0"/>
              </a:rPr>
              <a:t>While on the Demand Response side there was a drop for the first two months in Qtr. 3.</a:t>
            </a:r>
          </a:p>
          <a:p>
            <a:r>
              <a:rPr lang="en-US" sz="1600" dirty="0">
                <a:latin typeface="Abadi" panose="020B0604020104020204" pitchFamily="34" charset="0"/>
              </a:rPr>
              <a:t>The last month in March, it surpassed all but 2023, ridership/trip numbers.</a:t>
            </a:r>
          </a:p>
          <a:p>
            <a:r>
              <a:rPr lang="en-US" sz="1600" dirty="0">
                <a:latin typeface="Abadi" panose="020B0604020104020204" pitchFamily="34" charset="0"/>
              </a:rPr>
              <a:t>Though the start of Qtr. 4 (April) shows the continued increase, with the ridership/trip's numbers coming in as best in the last 4 years. (2025 1687, 2024 1665).</a:t>
            </a:r>
          </a:p>
          <a:p>
            <a:r>
              <a:rPr lang="en-US" sz="1600" dirty="0">
                <a:latin typeface="Abadi" panose="020B0604020104020204" pitchFamily="34" charset="0"/>
              </a:rPr>
              <a:t>This is slightly down from the March numbers which came in around 1699.</a:t>
            </a:r>
          </a:p>
        </p:txBody>
      </p:sp>
      <p:pic>
        <p:nvPicPr>
          <p:cNvPr id="9" name="Picture 8" descr="A graph of a bus&#10;&#10;AI-generated content may be incorrect.">
            <a:extLst>
              <a:ext uri="{FF2B5EF4-FFF2-40B4-BE49-F238E27FC236}">
                <a16:creationId xmlns:a16="http://schemas.microsoft.com/office/drawing/2014/main" id="{022A1B58-0331-4AC0-1FC6-88BBA4CE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8" y="609600"/>
            <a:ext cx="7288276" cy="58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479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11814</TotalTime>
  <Words>300</Words>
  <Application>Microsoft Office PowerPoint</Application>
  <PresentationFormat>Widescreen</PresentationFormat>
  <Paragraphs>47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Abadi</vt:lpstr>
      <vt:lpstr>Aptos</vt:lpstr>
      <vt:lpstr>Aptos Display</vt:lpstr>
      <vt:lpstr>Aptos Light</vt:lpstr>
      <vt:lpstr>Arial</vt:lpstr>
      <vt:lpstr>Calibri</vt:lpstr>
      <vt:lpstr>Corbel</vt:lpstr>
      <vt:lpstr>Wingdings</vt:lpstr>
      <vt:lpstr>Basis</vt:lpstr>
      <vt:lpstr>Adobe Acrobat Document</vt:lpstr>
      <vt:lpstr>Transportation Advisory Board</vt:lpstr>
      <vt:lpstr>I. Welcome</vt:lpstr>
      <vt:lpstr>II. Agenda Modifications</vt:lpstr>
      <vt:lpstr>III. Consent Agenda</vt:lpstr>
      <vt:lpstr>IV. Q3 FY25 Operational Statistics</vt:lpstr>
      <vt:lpstr>IV-A.  Q-3 FY25 Transportation Operational Statistics</vt:lpstr>
      <vt:lpstr>Q-3 FY24 Transportation Operational Statistics</vt:lpstr>
      <vt:lpstr>Fixed Route  Monthly</vt:lpstr>
      <vt:lpstr>Demand Response</vt:lpstr>
      <vt:lpstr>VI-B. Fixed Route Re-Routing Update</vt:lpstr>
      <vt:lpstr>Stop Statistics</vt:lpstr>
      <vt:lpstr>PowerPoint Presentation</vt:lpstr>
      <vt:lpstr>Second Survey Analysis</vt:lpstr>
      <vt:lpstr>Second Survey Comments Summarized</vt:lpstr>
      <vt:lpstr>PowerPoint Presentation</vt:lpstr>
      <vt:lpstr>Re-Routing Options</vt:lpstr>
      <vt:lpstr>Re-Routing Options</vt:lpstr>
      <vt:lpstr>PowerPoint Presentation</vt:lpstr>
      <vt:lpstr>Re-Routing Options</vt:lpstr>
      <vt:lpstr>PowerPoint Presentation</vt:lpstr>
      <vt:lpstr>VI-C. Land of Sky RPO Update</vt:lpstr>
      <vt:lpstr>IV-D. Transportation Updates</vt:lpstr>
      <vt:lpstr>VI. Public Comment</vt:lpstr>
      <vt:lpstr>VII. Board Members Comments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Advisory Board August 12, 2019</dc:title>
  <dc:creator>April.Alm</dc:creator>
  <cp:lastModifiedBy>Darby Terrell</cp:lastModifiedBy>
  <cp:revision>208</cp:revision>
  <dcterms:created xsi:type="dcterms:W3CDTF">2019-08-06T21:59:07Z</dcterms:created>
  <dcterms:modified xsi:type="dcterms:W3CDTF">2025-05-14T13:58:09Z</dcterms:modified>
</cp:coreProperties>
</file>