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68" r:id="rId3"/>
    <p:sldId id="336" r:id="rId4"/>
    <p:sldId id="374" r:id="rId5"/>
    <p:sldId id="380" r:id="rId6"/>
    <p:sldId id="410" r:id="rId7"/>
    <p:sldId id="375" r:id="rId8"/>
    <p:sldId id="411" r:id="rId9"/>
    <p:sldId id="590" r:id="rId10"/>
    <p:sldId id="618" r:id="rId11"/>
    <p:sldId id="591" r:id="rId12"/>
    <p:sldId id="593" r:id="rId13"/>
    <p:sldId id="604" r:id="rId14"/>
    <p:sldId id="592" r:id="rId15"/>
    <p:sldId id="625" r:id="rId16"/>
    <p:sldId id="598" r:id="rId17"/>
    <p:sldId id="594" r:id="rId18"/>
    <p:sldId id="600" r:id="rId19"/>
    <p:sldId id="601" r:id="rId20"/>
    <p:sldId id="606" r:id="rId21"/>
    <p:sldId id="616" r:id="rId22"/>
    <p:sldId id="610" r:id="rId23"/>
    <p:sldId id="433" r:id="rId24"/>
    <p:sldId id="531" r:id="rId25"/>
    <p:sldId id="547" r:id="rId26"/>
    <p:sldId id="548" r:id="rId27"/>
    <p:sldId id="549" r:id="rId28"/>
    <p:sldId id="550" r:id="rId29"/>
    <p:sldId id="623" r:id="rId30"/>
    <p:sldId id="624" r:id="rId31"/>
    <p:sldId id="589" r:id="rId32"/>
    <p:sldId id="560" r:id="rId33"/>
    <p:sldId id="626" r:id="rId34"/>
    <p:sldId id="627" r:id="rId35"/>
    <p:sldId id="629" r:id="rId36"/>
    <p:sldId id="630" r:id="rId37"/>
    <p:sldId id="632" r:id="rId38"/>
    <p:sldId id="636" r:id="rId39"/>
    <p:sldId id="637" r:id="rId40"/>
    <p:sldId id="635" r:id="rId41"/>
    <p:sldId id="634" r:id="rId42"/>
    <p:sldId id="633" r:id="rId43"/>
    <p:sldId id="390" r:id="rId44"/>
    <p:sldId id="435" r:id="rId45"/>
    <p:sldId id="575" r:id="rId46"/>
    <p:sldId id="622" r:id="rId47"/>
    <p:sldId id="530" r:id="rId48"/>
    <p:sldId id="617" r:id="rId49"/>
    <p:sldId id="418" r:id="rId50"/>
    <p:sldId id="528" r:id="rId51"/>
    <p:sldId id="532" r:id="rId52"/>
    <p:sldId id="414" r:id="rId53"/>
    <p:sldId id="415" r:id="rId54"/>
    <p:sldId id="416" r:id="rId5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93B"/>
    <a:srgbClr val="746F99"/>
    <a:srgbClr val="F442CE"/>
    <a:srgbClr val="BDFA34"/>
    <a:srgbClr val="F83110"/>
    <a:srgbClr val="FF9900"/>
    <a:srgbClr val="00CC00"/>
    <a:srgbClr val="9900FF"/>
    <a:srgbClr val="66FF33"/>
    <a:srgbClr val="003E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1" autoAdjust="0"/>
    <p:restoredTop sz="88999" autoAdjust="0"/>
  </p:normalViewPr>
  <p:slideViewPr>
    <p:cSldViewPr snapToGrid="0">
      <p:cViewPr varScale="1">
        <p:scale>
          <a:sx n="84" d="100"/>
          <a:sy n="84" d="100"/>
        </p:scale>
        <p:origin x="78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transco-nas1\Planning\Communication\Logs\TOTA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Subdivision and Exemptions Review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Spread!$B$19</c:f>
              <c:strCache>
                <c:ptCount val="1"/>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Spread!$B$20:$B$31</c:f>
              <c:numCache>
                <c:formatCode>General</c:formatCode>
                <c:ptCount val="12"/>
              </c:numCache>
            </c:numRef>
          </c:val>
          <c:extLst>
            <c:ext xmlns:c16="http://schemas.microsoft.com/office/drawing/2014/chart" uri="{C3380CC4-5D6E-409C-BE32-E72D297353CC}">
              <c16:uniqueId val="{00000000-1301-48A5-B5FF-6F78FAF5A3CE}"/>
            </c:ext>
          </c:extLst>
        </c:ser>
        <c:ser>
          <c:idx val="1"/>
          <c:order val="1"/>
          <c:tx>
            <c:strRef>
              <c:f>Spread!$C$19</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Spread!$C$20:$C$31</c:f>
              <c:numCache>
                <c:formatCode>General</c:formatCode>
                <c:ptCount val="12"/>
              </c:numCache>
            </c:numRef>
          </c:val>
          <c:extLst>
            <c:ext xmlns:c16="http://schemas.microsoft.com/office/drawing/2014/chart" uri="{C3380CC4-5D6E-409C-BE32-E72D297353CC}">
              <c16:uniqueId val="{00000001-1301-48A5-B5FF-6F78FAF5A3CE}"/>
            </c:ext>
          </c:extLst>
        </c:ser>
        <c:ser>
          <c:idx val="2"/>
          <c:order val="2"/>
          <c:tx>
            <c:strRef>
              <c:f>Spread!$D$19</c:f>
              <c:strCache>
                <c:ptCount val="1"/>
                <c:pt idx="0">
                  <c:v>24EX</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Spread!$D$20:$D$31</c:f>
              <c:numCache>
                <c:formatCode>General</c:formatCode>
                <c:ptCount val="12"/>
                <c:pt idx="0">
                  <c:v>16</c:v>
                </c:pt>
                <c:pt idx="1">
                  <c:v>12</c:v>
                </c:pt>
                <c:pt idx="2">
                  <c:v>36</c:v>
                </c:pt>
                <c:pt idx="3">
                  <c:v>8</c:v>
                </c:pt>
                <c:pt idx="4">
                  <c:v>9</c:v>
                </c:pt>
                <c:pt idx="5">
                  <c:v>10</c:v>
                </c:pt>
                <c:pt idx="6">
                  <c:v>11</c:v>
                </c:pt>
                <c:pt idx="7">
                  <c:v>7</c:v>
                </c:pt>
                <c:pt idx="8">
                  <c:v>5</c:v>
                </c:pt>
                <c:pt idx="9">
                  <c:v>6</c:v>
                </c:pt>
                <c:pt idx="10">
                  <c:v>10</c:v>
                </c:pt>
                <c:pt idx="11">
                  <c:v>7</c:v>
                </c:pt>
              </c:numCache>
            </c:numRef>
          </c:val>
          <c:extLst>
            <c:ext xmlns:c16="http://schemas.microsoft.com/office/drawing/2014/chart" uri="{C3380CC4-5D6E-409C-BE32-E72D297353CC}">
              <c16:uniqueId val="{00000002-1301-48A5-B5FF-6F78FAF5A3CE}"/>
            </c:ext>
          </c:extLst>
        </c:ser>
        <c:ser>
          <c:idx val="3"/>
          <c:order val="3"/>
          <c:tx>
            <c:strRef>
              <c:f>Spread!$E$19</c:f>
              <c:strCache>
                <c:ptCount val="1"/>
                <c:pt idx="0">
                  <c:v>24SUB</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Spread!$E$20:$E$31</c:f>
              <c:numCache>
                <c:formatCode>General</c:formatCode>
                <c:ptCount val="12"/>
                <c:pt idx="0">
                  <c:v>0</c:v>
                </c:pt>
                <c:pt idx="1">
                  <c:v>4</c:v>
                </c:pt>
                <c:pt idx="2">
                  <c:v>9</c:v>
                </c:pt>
                <c:pt idx="3">
                  <c:v>4</c:v>
                </c:pt>
                <c:pt idx="4">
                  <c:v>5</c:v>
                </c:pt>
                <c:pt idx="5">
                  <c:v>3</c:v>
                </c:pt>
                <c:pt idx="6">
                  <c:v>5</c:v>
                </c:pt>
                <c:pt idx="7">
                  <c:v>2</c:v>
                </c:pt>
                <c:pt idx="8">
                  <c:v>1</c:v>
                </c:pt>
                <c:pt idx="9">
                  <c:v>6</c:v>
                </c:pt>
                <c:pt idx="10">
                  <c:v>6</c:v>
                </c:pt>
                <c:pt idx="11">
                  <c:v>5</c:v>
                </c:pt>
              </c:numCache>
            </c:numRef>
          </c:val>
          <c:extLst>
            <c:ext xmlns:c16="http://schemas.microsoft.com/office/drawing/2014/chart" uri="{C3380CC4-5D6E-409C-BE32-E72D297353CC}">
              <c16:uniqueId val="{00000003-1301-48A5-B5FF-6F78FAF5A3CE}"/>
            </c:ext>
          </c:extLst>
        </c:ser>
        <c:ser>
          <c:idx val="4"/>
          <c:order val="4"/>
          <c:tx>
            <c:strRef>
              <c:f>Spread!$F$19</c:f>
              <c:strCache>
                <c:ptCount val="1"/>
                <c:pt idx="0">
                  <c:v>25EX</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Spread!$F$20:$F$31</c:f>
              <c:numCache>
                <c:formatCode>General</c:formatCode>
                <c:ptCount val="12"/>
                <c:pt idx="0">
                  <c:v>20</c:v>
                </c:pt>
                <c:pt idx="1">
                  <c:v>4</c:v>
                </c:pt>
                <c:pt idx="2">
                  <c:v>9</c:v>
                </c:pt>
              </c:numCache>
            </c:numRef>
          </c:val>
          <c:extLst>
            <c:ext xmlns:c16="http://schemas.microsoft.com/office/drawing/2014/chart" uri="{C3380CC4-5D6E-409C-BE32-E72D297353CC}">
              <c16:uniqueId val="{00000004-1301-48A5-B5FF-6F78FAF5A3CE}"/>
            </c:ext>
          </c:extLst>
        </c:ser>
        <c:ser>
          <c:idx val="5"/>
          <c:order val="5"/>
          <c:tx>
            <c:strRef>
              <c:f>Spread!$G$19</c:f>
              <c:strCache>
                <c:ptCount val="1"/>
                <c:pt idx="0">
                  <c:v>25SUB</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Spread!$A$20:$A$31</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Spread!$G$20:$G$31</c:f>
              <c:numCache>
                <c:formatCode>General</c:formatCode>
                <c:ptCount val="12"/>
                <c:pt idx="0">
                  <c:v>4</c:v>
                </c:pt>
                <c:pt idx="1">
                  <c:v>4</c:v>
                </c:pt>
                <c:pt idx="2">
                  <c:v>7</c:v>
                </c:pt>
              </c:numCache>
            </c:numRef>
          </c:val>
          <c:extLst>
            <c:ext xmlns:c16="http://schemas.microsoft.com/office/drawing/2014/chart" uri="{C3380CC4-5D6E-409C-BE32-E72D297353CC}">
              <c16:uniqueId val="{00000005-1301-48A5-B5FF-6F78FAF5A3CE}"/>
            </c:ext>
          </c:extLst>
        </c:ser>
        <c:dLbls>
          <c:dLblPos val="outEnd"/>
          <c:showLegendKey val="0"/>
          <c:showVal val="1"/>
          <c:showCatName val="0"/>
          <c:showSerName val="0"/>
          <c:showPercent val="0"/>
          <c:showBubbleSize val="0"/>
        </c:dLbls>
        <c:gapWidth val="219"/>
        <c:overlap val="-27"/>
        <c:axId val="1033972080"/>
        <c:axId val="1033974480"/>
      </c:barChart>
      <c:catAx>
        <c:axId val="1033972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974480"/>
        <c:crosses val="autoZero"/>
        <c:auto val="1"/>
        <c:lblAlgn val="ctr"/>
        <c:lblOffset val="100"/>
        <c:noMultiLvlLbl val="0"/>
      </c:catAx>
      <c:valAx>
        <c:axId val="1033974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3972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BE6620E-E85C-47D1-91AE-4CC1DA5B0DDB}" type="datetimeFigureOut">
              <a:rPr lang="en-US" smtClean="0"/>
              <a:t>4/17/2025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B43365D1-459D-4CF7-B7A9-8FD94C972308}" type="slidenum">
              <a:rPr lang="en-US" smtClean="0"/>
              <a:t>‹#›</a:t>
            </a:fld>
            <a:endParaRPr lang="en-US"/>
          </a:p>
        </p:txBody>
      </p:sp>
    </p:spTree>
    <p:extLst>
      <p:ext uri="{BB962C8B-B14F-4D97-AF65-F5344CB8AC3E}">
        <p14:creationId xmlns:p14="http://schemas.microsoft.com/office/powerpoint/2010/main" val="3736775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2024- 7 Exemptions and 5 Subdivisions</a:t>
            </a:r>
          </a:p>
        </p:txBody>
      </p:sp>
      <p:sp>
        <p:nvSpPr>
          <p:cNvPr id="4" name="Slide Number Placeholder 3"/>
          <p:cNvSpPr>
            <a:spLocks noGrp="1"/>
          </p:cNvSpPr>
          <p:nvPr>
            <p:ph type="sldNum" sz="quarter" idx="5"/>
          </p:nvPr>
        </p:nvSpPr>
        <p:spPr/>
        <p:txBody>
          <a:bodyPr/>
          <a:lstStyle/>
          <a:p>
            <a:fld id="{B43365D1-459D-4CF7-B7A9-8FD94C972308}" type="slidenum">
              <a:rPr lang="en-US" smtClean="0"/>
              <a:t>43</a:t>
            </a:fld>
            <a:endParaRPr lang="en-US"/>
          </a:p>
        </p:txBody>
      </p:sp>
    </p:spTree>
    <p:extLst>
      <p:ext uri="{BB962C8B-B14F-4D97-AF65-F5344CB8AC3E}">
        <p14:creationId xmlns:p14="http://schemas.microsoft.com/office/powerpoint/2010/main" val="1736377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4958-50E8-076F-3DED-FD775FA145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E104AF-D717-CA4B-EE2E-5E3716517F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FA026-6761-FFDA-ABFF-54E43F369144}"/>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1F1F4C37-2763-5493-00C5-C3DF0F74E3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9D499-36BF-1BEA-2CBD-818FC9F3ED6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3515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A9880-29C4-FE14-A2AD-0774CD4031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BCA851-F94E-06DD-6CAA-5CDD2F5FC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57219-1E87-E160-0D20-E49AEE2F4660}"/>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D4EC97CE-2EC3-8AD8-D97D-BAD811DA8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F56BF-BF55-5F05-4B04-268BE3CCD177}"/>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857865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77C209-2EFF-9D58-DF9D-2B3A1FB160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D824CA-9123-6386-9180-797737805F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D72F4-5566-47E0-CF36-50E154AB849B}"/>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4E488F52-95F0-F394-46A6-9E964AB01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9638-6262-BAEC-969D-FEF39ECAC83D}"/>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218407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Rectangle"/>
          <p:cNvSpPr txBox="1">
            <a:spLocks noGrp="1"/>
          </p:cNvSpPr>
          <p:nvPr>
            <p:ph type="body" sz="quarter" idx="13"/>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2" name="Title Text"/>
          <p:cNvSpPr txBox="1">
            <a:spLocks noGrp="1"/>
          </p:cNvSpPr>
          <p:nvPr>
            <p:ph type="title"/>
          </p:nvPr>
        </p:nvSpPr>
        <p:spPr>
          <a:xfrm>
            <a:off x="603248" y="1287496"/>
            <a:ext cx="10985502" cy="2324101"/>
          </a:xfrm>
          <a:prstGeom prst="rect">
            <a:avLst/>
          </a:prstGeom>
        </p:spPr>
        <p:txBody>
          <a:bodyPr anchor="b"/>
          <a:lstStyle>
            <a:lvl1pPr>
              <a:defRPr sz="5800" spc="-116"/>
            </a:lvl1pPr>
          </a:lstStyle>
          <a:p>
            <a:r>
              <a:t>Title Text</a:t>
            </a:r>
          </a:p>
        </p:txBody>
      </p:sp>
      <p:sp>
        <p:nvSpPr>
          <p:cNvPr id="13" name="Body Level One…"/>
          <p:cNvSpPr txBox="1">
            <a:spLocks noGrp="1"/>
          </p:cNvSpPr>
          <p:nvPr>
            <p:ph type="body" sz="quarter" idx="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79434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13"/>
          </p:nvPr>
        </p:nvSpPr>
        <p:spPr>
          <a:xfrm>
            <a:off x="-577850" y="-647700"/>
            <a:ext cx="13373100" cy="8009467"/>
          </a:xfrm>
          <a:prstGeom prst="rect">
            <a:avLst/>
          </a:prstGeom>
        </p:spPr>
        <p:txBody>
          <a:bodyPr lIns="91439" tIns="45719" rIns="91439" bIns="45719">
            <a:noAutofit/>
          </a:bodyPr>
          <a:lstStyle/>
          <a:p>
            <a:endParaRPr/>
          </a:p>
        </p:txBody>
      </p:sp>
      <p:sp>
        <p:nvSpPr>
          <p:cNvPr id="22" name="Title Text"/>
          <p:cNvSpPr txBox="1">
            <a:spLocks noGrp="1"/>
          </p:cNvSpPr>
          <p:nvPr>
            <p:ph type="title"/>
          </p:nvPr>
        </p:nvSpPr>
        <p:spPr>
          <a:xfrm>
            <a:off x="603250" y="3562350"/>
            <a:ext cx="10985500" cy="2324100"/>
          </a:xfrm>
          <a:prstGeom prst="rect">
            <a:avLst/>
          </a:prstGeom>
        </p:spPr>
        <p:txBody>
          <a:bodyPr anchor="b"/>
          <a:lstStyle>
            <a:lvl1pPr>
              <a:defRPr sz="5800" spc="-116"/>
            </a:lvl1pPr>
          </a:lstStyle>
          <a:p>
            <a:r>
              <a:t>Title Text</a:t>
            </a:r>
          </a:p>
        </p:txBody>
      </p:sp>
      <p:sp>
        <p:nvSpPr>
          <p:cNvPr id="23" name="Rectangle"/>
          <p:cNvSpPr txBox="1">
            <a:spLocks noGrp="1"/>
          </p:cNvSpPr>
          <p:nvPr>
            <p:ph type="body" sz="quarter" idx="14"/>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24" name="Body Level One…"/>
          <p:cNvSpPr txBox="1">
            <a:spLocks noGrp="1"/>
          </p:cNvSpPr>
          <p:nvPr>
            <p:ph type="body" sz="quarter" idx="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696961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13"/>
          </p:nvPr>
        </p:nvSpPr>
        <p:spPr>
          <a:xfrm>
            <a:off x="5486400" y="-101600"/>
            <a:ext cx="6072419" cy="7067550"/>
          </a:xfrm>
          <a:prstGeom prst="rect">
            <a:avLst/>
          </a:prstGeom>
        </p:spPr>
        <p:txBody>
          <a:bodyPr lIns="91439" tIns="45719" rIns="91439" bIns="45719">
            <a:noAutofit/>
          </a:bodyPr>
          <a:lstStyle/>
          <a:p>
            <a:endParaRPr/>
          </a:p>
        </p:txBody>
      </p:sp>
      <p:sp>
        <p:nvSpPr>
          <p:cNvPr id="33" name="Title Text"/>
          <p:cNvSpPr txBox="1">
            <a:spLocks noGrp="1"/>
          </p:cNvSpPr>
          <p:nvPr>
            <p:ph type="title"/>
          </p:nvPr>
        </p:nvSpPr>
        <p:spPr>
          <a:xfrm>
            <a:off x="603250" y="635000"/>
            <a:ext cx="4889500" cy="2941137"/>
          </a:xfrm>
          <a:prstGeom prst="rect">
            <a:avLst/>
          </a:prstGeom>
        </p:spPr>
        <p:txBody>
          <a:bodyPr anchor="b"/>
          <a:lstStyle/>
          <a:p>
            <a:r>
              <a:t>Title Text</a:t>
            </a:r>
          </a:p>
        </p:txBody>
      </p:sp>
      <p:sp>
        <p:nvSpPr>
          <p:cNvPr id="34" name="Body Level One…"/>
          <p:cNvSpPr txBox="1">
            <a:spLocks noGrp="1"/>
          </p:cNvSpPr>
          <p:nvPr>
            <p:ph type="body" sz="quarter" idx="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Body Level One</a:t>
            </a:r>
          </a:p>
          <a:p>
            <a:pPr lvl="1"/>
            <a:r>
              <a:t>Body Level Two</a:t>
            </a:r>
          </a:p>
          <a:p>
            <a:pPr lvl="2"/>
            <a:r>
              <a:t>Body Level Three</a:t>
            </a:r>
          </a:p>
          <a:p>
            <a:pPr lvl="3"/>
            <a:r>
              <a:t>Body Level Four</a:t>
            </a:r>
          </a:p>
          <a:p>
            <a:pPr lvl="4"/>
            <a:r>
              <a:t>Body Level Five</a:t>
            </a:r>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1823034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Title Text"/>
          <p:cNvSpPr txBox="1">
            <a:spLocks noGrp="1"/>
          </p:cNvSpPr>
          <p:nvPr>
            <p:ph type="title"/>
          </p:nvPr>
        </p:nvSpPr>
        <p:spPr>
          <a:prstGeom prst="rect">
            <a:avLst/>
          </a:prstGeom>
        </p:spPr>
        <p:txBody>
          <a:bodyPr/>
          <a:lstStyle/>
          <a:p>
            <a:r>
              <a:t>Title Text</a:t>
            </a:r>
          </a:p>
        </p:txBody>
      </p:sp>
      <p:sp>
        <p:nvSpPr>
          <p:cNvPr id="43"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7288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p:nvPr>
        </p:nvSpPr>
        <p:spPr>
          <a:prstGeom prst="rect">
            <a:avLst/>
          </a:prstGeom>
        </p:spPr>
        <p:txBody>
          <a:bodyPr numCol="2" spcCol="1098550"/>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7707493"/>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Rectangle"/>
          <p:cNvSpPr txBox="1">
            <a:spLocks noGrp="1"/>
          </p:cNvSpPr>
          <p:nvPr>
            <p:ph type="body" sz="quarter" idx="13"/>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61" name="Body Level One…"/>
          <p:cNvSpPr txBox="1">
            <a:spLocks noGrp="1"/>
          </p:cNvSpPr>
          <p:nvPr>
            <p:ph type="body" sz="half" idx="1"/>
          </p:nvPr>
        </p:nvSpPr>
        <p:spPr>
          <a:xfrm>
            <a:off x="603250" y="2124252"/>
            <a:ext cx="4889500" cy="41283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 name="Bowl of pappardelle pasta with parsley butter, roasted hazelnuts, and shaved parmesan cheese"/>
          <p:cNvSpPr>
            <a:spLocks noGrp="1"/>
          </p:cNvSpPr>
          <p:nvPr>
            <p:ph type="pic" idx="14"/>
          </p:nvPr>
        </p:nvSpPr>
        <p:spPr>
          <a:xfrm>
            <a:off x="6096000" y="-203633"/>
            <a:ext cx="5458437" cy="7277916"/>
          </a:xfrm>
          <a:prstGeom prst="rect">
            <a:avLst/>
          </a:prstGeom>
        </p:spPr>
        <p:txBody>
          <a:bodyPr lIns="91439" tIns="45719" rIns="91439" bIns="45719">
            <a:noAutofit/>
          </a:bodyPr>
          <a:lstStyle/>
          <a:p>
            <a:endParaRPr/>
          </a:p>
        </p:txBody>
      </p:sp>
      <p:sp>
        <p:nvSpPr>
          <p:cNvPr id="63" name="Title Text"/>
          <p:cNvSpPr txBox="1">
            <a:spLocks noGrp="1"/>
          </p:cNvSpPr>
          <p:nvPr>
            <p:ph type="title"/>
          </p:nvPr>
        </p:nvSpPr>
        <p:spPr>
          <a:xfrm>
            <a:off x="603250" y="539750"/>
            <a:ext cx="4889500" cy="717550"/>
          </a:xfrm>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3144088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Title Text</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158330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Title Text"/>
          <p:cNvSpPr txBox="1">
            <a:spLocks noGrp="1"/>
          </p:cNvSpPr>
          <p:nvPr>
            <p:ph type="title"/>
          </p:nvPr>
        </p:nvSpPr>
        <p:spPr>
          <a:xfrm>
            <a:off x="603250" y="539750"/>
            <a:ext cx="10985500" cy="717475"/>
          </a:xfrm>
          <a:prstGeom prst="rect">
            <a:avLst/>
          </a:prstGeom>
        </p:spPr>
        <p:txBody>
          <a:bodyPr/>
          <a:lstStyle/>
          <a:p>
            <a:r>
              <a:t>Title Text</a:t>
            </a:r>
          </a:p>
        </p:txBody>
      </p:sp>
      <p:sp>
        <p:nvSpPr>
          <p:cNvPr id="80" name="Rectangle"/>
          <p:cNvSpPr txBox="1">
            <a:spLocks noGrp="1"/>
          </p:cNvSpPr>
          <p:nvPr>
            <p:ph type="body" sz="quarter" idx="13"/>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5500" b="1"/>
            </a:lvl1pPr>
          </a:lstStyle>
          <a:p>
            <a:pPr marL="0" indent="0" defTabSz="825500">
              <a:lnSpc>
                <a:spcPct val="100000"/>
              </a:lnSpc>
              <a:spcBef>
                <a:spcPts val="0"/>
              </a:spcBef>
              <a:buSzTx/>
              <a:buNone/>
              <a:defRPr sz="5500" b="1"/>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38097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B64-5C28-2F8A-1B1A-48537E459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B2966-B287-BB0F-22CA-724A023230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56477-6DD3-8BF4-CAE2-AA8713EEA13C}"/>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A1053987-CEA1-DB1B-D055-0CEC3D28F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D9B30-A98D-DED1-A3DC-BA3FA482ED48}"/>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6468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43165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Body Level One</a:t>
            </a:r>
          </a:p>
          <a:p>
            <a:pPr lvl="1"/>
            <a:r>
              <a:t>Body Level Two</a:t>
            </a:r>
          </a:p>
          <a:p>
            <a:pPr lvl="2"/>
            <a:r>
              <a:t>Body Level Three</a:t>
            </a:r>
          </a:p>
          <a:p>
            <a:pPr lvl="3"/>
            <a:r>
              <a:t>Body Level Four</a:t>
            </a:r>
          </a:p>
          <a:p>
            <a:pPr lvl="4"/>
            <a:r>
              <a:t>Body Level Five</a:t>
            </a:r>
          </a:p>
        </p:txBody>
      </p:sp>
      <p:sp>
        <p:nvSpPr>
          <p:cNvPr id="107" name="Rectangle"/>
          <p:cNvSpPr txBox="1">
            <a:spLocks noGrp="1"/>
          </p:cNvSpPr>
          <p:nvPr>
            <p:ph type="body" sz="quarter" idx="13"/>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5500" b="1"/>
            </a:lvl1pPr>
          </a:lstStyle>
          <a:p>
            <a:pPr marL="0" indent="0" algn="ctr" defTabSz="825500">
              <a:lnSpc>
                <a:spcPct val="100000"/>
              </a:lnSpc>
              <a:spcBef>
                <a:spcPts val="0"/>
              </a:spcBef>
              <a:buSzTx/>
              <a:buNone/>
              <a:defRPr sz="5500" b="1"/>
            </a:pPr>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906705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Rectangle"/>
          <p:cNvSpPr txBox="1">
            <a:spLocks noGrp="1"/>
          </p:cNvSpPr>
          <p:nvPr>
            <p:ph type="body" sz="quarter" idx="13"/>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3600" b="1"/>
            </a:lvl1pPr>
          </a:lstStyle>
          <a:p>
            <a:pPr marL="0" indent="0" defTabSz="825500">
              <a:lnSpc>
                <a:spcPct val="100000"/>
              </a:lnSpc>
              <a:spcBef>
                <a:spcPts val="0"/>
              </a:spcBef>
              <a:buSzTx/>
              <a:buNone/>
              <a:defRPr sz="3600" b="1"/>
            </a:pPr>
            <a:endParaRPr/>
          </a:p>
        </p:txBody>
      </p:sp>
      <p:sp>
        <p:nvSpPr>
          <p:cNvPr id="116" name="Body Level One…"/>
          <p:cNvSpPr txBox="1">
            <a:spLocks noGrp="1"/>
          </p:cNvSpPr>
          <p:nvPr>
            <p:ph type="body" sz="half" idx="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Body Level One</a:t>
            </a:r>
          </a:p>
          <a:p>
            <a:pPr lvl="1"/>
            <a:r>
              <a:t>Body Level Two</a:t>
            </a:r>
          </a:p>
          <a:p>
            <a:pPr lvl="2"/>
            <a:r>
              <a:t>Body Level Three</a:t>
            </a:r>
          </a:p>
          <a:p>
            <a:pPr lvl="3"/>
            <a:r>
              <a:t>Body Level Four</a:t>
            </a:r>
          </a:p>
          <a:p>
            <a:pPr lvl="4"/>
            <a:r>
              <a:t>Body Level Five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617346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13"/>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0292682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23689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0127-C2A8-2E94-49F9-F47AEF3C73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615595-ECEB-574A-9C3D-15B0B7266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944EDF-E45C-5593-CC3D-FEC5033D1398}"/>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66AA4638-0D17-53BB-8A82-87DA246D6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1E406-FC56-281C-9602-0445193F4EBA}"/>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52798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7838-6789-6579-CF25-261A15D5AC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D70E73-A9EB-04FA-D0AE-5877D20641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475EC9-7BED-1E26-498F-6C3138519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48CD3-A475-2CE9-99D8-6976730D3DB1}"/>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6" name="Footer Placeholder 5">
            <a:extLst>
              <a:ext uri="{FF2B5EF4-FFF2-40B4-BE49-F238E27FC236}">
                <a16:creationId xmlns:a16="http://schemas.microsoft.com/office/drawing/2014/main" id="{EE080378-F3CA-C54E-4FD7-DC13A22B16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51E68-DB17-47AC-D0E1-7140A3E1FDD6}"/>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19774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148D-6E00-BF55-DDDD-C56563BC64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0EE212-0D7D-EF07-55A4-36DE668077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FDE936-4DE5-384E-815C-679CB6B0AD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E33D51-34BF-E6EE-BF77-913E60D40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4C5F38-C557-2E1C-F5AD-B896A15D88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95E9B-B4D4-A092-3563-22185225A107}"/>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8" name="Footer Placeholder 7">
            <a:extLst>
              <a:ext uri="{FF2B5EF4-FFF2-40B4-BE49-F238E27FC236}">
                <a16:creationId xmlns:a16="http://schemas.microsoft.com/office/drawing/2014/main" id="{34D8DD57-95A3-24B5-10AE-902E3BA8FC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6C02-98BE-0FF0-C650-3229CFDB062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196671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D83C-C0DF-AAB9-F250-61B37C9D25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900E4B-3C19-79BC-8518-212190792A83}"/>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4" name="Footer Placeholder 3">
            <a:extLst>
              <a:ext uri="{FF2B5EF4-FFF2-40B4-BE49-F238E27FC236}">
                <a16:creationId xmlns:a16="http://schemas.microsoft.com/office/drawing/2014/main" id="{80FE0BA5-2B30-70BA-141F-31CB4D6C2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2C9A0-AD37-6BEF-E96F-600A91E72610}"/>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78500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3EC362-DDE0-8F03-85B3-55C8BD8A4DDE}"/>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3" name="Footer Placeholder 2">
            <a:extLst>
              <a:ext uri="{FF2B5EF4-FFF2-40B4-BE49-F238E27FC236}">
                <a16:creationId xmlns:a16="http://schemas.microsoft.com/office/drawing/2014/main" id="{D4852A56-73F8-CBD3-5F0C-8F380B1883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5633B5-3A7C-69C0-5E28-9DBE47BA40C1}"/>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2276949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F835-CC3B-5734-6B3C-CA00C1F61B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633C60-B2B5-AE0F-C486-F10E38E21A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DBE48F-9E4C-F343-08AD-A5D87F4AE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C3674C-9BBD-A656-BD91-88EA0D3A711C}"/>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6" name="Footer Placeholder 5">
            <a:extLst>
              <a:ext uri="{FF2B5EF4-FFF2-40B4-BE49-F238E27FC236}">
                <a16:creationId xmlns:a16="http://schemas.microsoft.com/office/drawing/2014/main" id="{3EB87B97-9984-AE9A-57A7-0137D2E4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BF1C7-A460-FED3-0D4F-FF2FC83B9D9C}"/>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63109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D79A-14EA-5254-208E-0CDDB633A9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3B2653-13F2-A9B7-9B6F-74512A977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D5B39-539A-B5A2-7F8F-2C8EE163D3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012163-97CF-9466-5083-CDB1CD085B8D}"/>
              </a:ext>
            </a:extLst>
          </p:cNvPr>
          <p:cNvSpPr>
            <a:spLocks noGrp="1"/>
          </p:cNvSpPr>
          <p:nvPr>
            <p:ph type="dt" sz="half" idx="10"/>
          </p:nvPr>
        </p:nvSpPr>
        <p:spPr/>
        <p:txBody>
          <a:bodyPr/>
          <a:lstStyle/>
          <a:p>
            <a:fld id="{CAA77890-05B7-449C-B08D-906940B1B602}" type="datetimeFigureOut">
              <a:rPr lang="en-US" smtClean="0"/>
              <a:t>4/17/2025</a:t>
            </a:fld>
            <a:endParaRPr lang="en-US"/>
          </a:p>
        </p:txBody>
      </p:sp>
      <p:sp>
        <p:nvSpPr>
          <p:cNvPr id="6" name="Footer Placeholder 5">
            <a:extLst>
              <a:ext uri="{FF2B5EF4-FFF2-40B4-BE49-F238E27FC236}">
                <a16:creationId xmlns:a16="http://schemas.microsoft.com/office/drawing/2014/main" id="{E213F444-AB57-B28F-1B4B-4C1E8F575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2D9BB8-DEF1-FE24-0964-B878FD0A40B9}"/>
              </a:ext>
            </a:extLst>
          </p:cNvPr>
          <p:cNvSpPr>
            <a:spLocks noGrp="1"/>
          </p:cNvSpPr>
          <p:nvPr>
            <p:ph type="sldNum" sz="quarter" idx="12"/>
          </p:nvPr>
        </p:nvSpPr>
        <p:spPr/>
        <p:txBody>
          <a:bodyPr/>
          <a:lstStyle/>
          <a:p>
            <a:fld id="{234D031B-786D-49BE-9B8C-52ECE7BE4424}" type="slidenum">
              <a:rPr lang="en-US" smtClean="0"/>
              <a:t>‹#›</a:t>
            </a:fld>
            <a:endParaRPr lang="en-US"/>
          </a:p>
        </p:txBody>
      </p:sp>
    </p:spTree>
    <p:extLst>
      <p:ext uri="{BB962C8B-B14F-4D97-AF65-F5344CB8AC3E}">
        <p14:creationId xmlns:p14="http://schemas.microsoft.com/office/powerpoint/2010/main" val="378675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B884C-3BA5-4ED8-CFE6-A40E03133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9FA33-9E3F-EC12-3C70-DE4B9244E3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FDAAC-D32A-FA1A-5666-9B2B4BBC8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A77890-05B7-449C-B08D-906940B1B602}" type="datetimeFigureOut">
              <a:rPr lang="en-US" smtClean="0"/>
              <a:t>4/17/2025</a:t>
            </a:fld>
            <a:endParaRPr lang="en-US"/>
          </a:p>
        </p:txBody>
      </p:sp>
      <p:sp>
        <p:nvSpPr>
          <p:cNvPr id="5" name="Footer Placeholder 4">
            <a:extLst>
              <a:ext uri="{FF2B5EF4-FFF2-40B4-BE49-F238E27FC236}">
                <a16:creationId xmlns:a16="http://schemas.microsoft.com/office/drawing/2014/main" id="{07AE6FB8-77CA-8382-177A-25FD581D38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E96497-FA9A-1C01-4F9D-BBDA2EEA54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D031B-786D-49BE-9B8C-52ECE7BE4424}" type="slidenum">
              <a:rPr lang="en-US" smtClean="0"/>
              <a:t>‹#›</a:t>
            </a:fld>
            <a:endParaRPr lang="en-US"/>
          </a:p>
        </p:txBody>
      </p:sp>
    </p:spTree>
    <p:extLst>
      <p:ext uri="{BB962C8B-B14F-4D97-AF65-F5344CB8AC3E}">
        <p14:creationId xmlns:p14="http://schemas.microsoft.com/office/powerpoint/2010/main" val="1992064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007734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7.tmp"/></Relationships>
</file>

<file path=ppt/slides/_rels/slide11.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tmp"/><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19.tmp"/><Relationship Id="rId4" Type="http://schemas.openxmlformats.org/officeDocument/2006/relationships/image" Target="../media/image18.tmp"/></Relationships>
</file>

<file path=ppt/slides/_rels/slide18.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1.tmp"/></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27.tmp"/></Relationships>
</file>

<file path=ppt/slides/_rels/slide25.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png"/><Relationship Id="rId1" Type="http://schemas.openxmlformats.org/officeDocument/2006/relationships/slideLayout" Target="../slideLayouts/slideLayout24.xml"/><Relationship Id="rId4" Type="http://schemas.openxmlformats.org/officeDocument/2006/relationships/image" Target="../media/image31.tmp"/></Relationships>
</file>

<file path=ppt/slides/_rels/slide2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image" Target="../media/image2.png"/><Relationship Id="rId1" Type="http://schemas.openxmlformats.org/officeDocument/2006/relationships/slideLayout" Target="../slideLayouts/slideLayout24.xml"/><Relationship Id="rId5" Type="http://schemas.openxmlformats.org/officeDocument/2006/relationships/image" Target="../media/image33.tmp"/><Relationship Id="rId4" Type="http://schemas.openxmlformats.org/officeDocument/2006/relationships/image" Target="../media/image32.tm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40.tmp"/></Relationships>
</file>

<file path=ppt/slides/_rels/slide36.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56624"/>
            <a:ext cx="10985502" cy="952501"/>
          </a:xfrm>
          <a:prstGeom prst="rect">
            <a:avLst/>
          </a:prstGeom>
        </p:spPr>
        <p:txBody>
          <a:bodyPr/>
          <a:lstStyle/>
          <a:p>
            <a:r>
              <a:rPr dirty="0">
                <a:latin typeface="Avenir Next LT Pro Demi" panose="020B0704020202020204" pitchFamily="34" charset="0"/>
              </a:rPr>
              <a:t>Transylvania County</a:t>
            </a:r>
          </a:p>
        </p:txBody>
      </p:sp>
      <p:sp>
        <p:nvSpPr>
          <p:cNvPr id="153" name="Corridor Planning"/>
          <p:cNvSpPr txBox="1">
            <a:spLocks noGrp="1"/>
          </p:cNvSpPr>
          <p:nvPr>
            <p:ph type="subTitle" sz="quarter" idx="1"/>
          </p:nvPr>
        </p:nvSpPr>
        <p:spPr>
          <a:xfrm>
            <a:off x="374648" y="1191126"/>
            <a:ext cx="10985501" cy="952501"/>
          </a:xfrm>
          <a:prstGeom prst="rect">
            <a:avLst/>
          </a:prstGeom>
        </p:spPr>
        <p:txBody>
          <a:bodyPr/>
          <a:lstStyle/>
          <a:p>
            <a:r>
              <a:rPr lang="en-US" b="0" dirty="0">
                <a:solidFill>
                  <a:schemeClr val="bg2">
                    <a:lumMod val="50000"/>
                  </a:schemeClr>
                </a:solidFill>
                <a:latin typeface="Avenir Next LT Pro Demi" panose="020B0704020202020204" pitchFamily="34" charset="0"/>
              </a:rPr>
              <a:t>Planning Board Meeting | April 2025</a:t>
            </a:r>
            <a:endParaRPr b="0" dirty="0">
              <a:solidFill>
                <a:schemeClr val="bg2">
                  <a:lumMod val="50000"/>
                </a:schemeClr>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01A1A-CA04-9F36-2DBF-9C5CB5BCA4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6F9475-2233-CCFC-07B3-FE92BE779F0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6BC4474E-4B69-7891-DA05-606DB6AFFF46}"/>
              </a:ext>
            </a:extLst>
          </p:cNvPr>
          <p:cNvSpPr txBox="1"/>
          <p:nvPr/>
        </p:nvSpPr>
        <p:spPr>
          <a:xfrm>
            <a:off x="979019" y="403478"/>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A3BA9447-2FBD-29A7-43AB-7AC9D8398C0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7" name="Picture 6" descr="A screenshot of a computer&#10;&#10;AI-generated content may be incorrect.">
            <a:extLst>
              <a:ext uri="{FF2B5EF4-FFF2-40B4-BE49-F238E27FC236}">
                <a16:creationId xmlns:a16="http://schemas.microsoft.com/office/drawing/2014/main" id="{B56CC0E8-4AFD-A04F-32E0-42AA9669D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999" y="1973138"/>
            <a:ext cx="6647696" cy="3860067"/>
          </a:xfrm>
          <a:prstGeom prst="rect">
            <a:avLst/>
          </a:prstGeom>
        </p:spPr>
      </p:pic>
      <p:pic>
        <p:nvPicPr>
          <p:cNvPr id="9" name="Picture 8" descr="A close-up of a business card&#10;&#10;AI-generated content may be incorrect.">
            <a:extLst>
              <a:ext uri="{FF2B5EF4-FFF2-40B4-BE49-F238E27FC236}">
                <a16:creationId xmlns:a16="http://schemas.microsoft.com/office/drawing/2014/main" id="{4E3087DC-045C-E732-5DAD-2C45F07777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999" y="403478"/>
            <a:ext cx="6910836" cy="1571722"/>
          </a:xfrm>
          <a:prstGeom prst="rect">
            <a:avLst/>
          </a:prstGeom>
        </p:spPr>
      </p:pic>
    </p:spTree>
    <p:extLst>
      <p:ext uri="{BB962C8B-B14F-4D97-AF65-F5344CB8AC3E}">
        <p14:creationId xmlns:p14="http://schemas.microsoft.com/office/powerpoint/2010/main" val="446718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43CE0-228A-88E3-DC67-134C8F73D8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319693-251D-1019-6347-A97192994DA4}"/>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CFE4A24F-F8EF-F723-E0EF-95D68523D33D}"/>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aerial view of a neighborhood&#10;&#10;AI-generated content may be incorrect.">
            <a:extLst>
              <a:ext uri="{FF2B5EF4-FFF2-40B4-BE49-F238E27FC236}">
                <a16:creationId xmlns:a16="http://schemas.microsoft.com/office/drawing/2014/main" id="{46670989-E61D-1336-83CE-7B69D56E8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886" y="668572"/>
            <a:ext cx="7535327" cy="5249008"/>
          </a:xfrm>
          <a:prstGeom prst="rect">
            <a:avLst/>
          </a:prstGeom>
        </p:spPr>
      </p:pic>
      <p:sp>
        <p:nvSpPr>
          <p:cNvPr id="8" name="TextBox 7">
            <a:extLst>
              <a:ext uri="{FF2B5EF4-FFF2-40B4-BE49-F238E27FC236}">
                <a16:creationId xmlns:a16="http://schemas.microsoft.com/office/drawing/2014/main" id="{B218F7B5-4B6E-1FA6-E810-12DDB8117816}"/>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3673862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BD7B1-15FC-C618-BE2E-5AD607F4E3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09010E-610A-5E55-13D1-E45263C09350}"/>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6A0C3728-3B42-968D-66B5-C913E9BD745A}"/>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2BE73B00-0B44-4B8B-9521-8A5E9BB79C3D}"/>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7" name="Picture 6" descr="A road with houses and trees&#10;&#10;AI-generated content may be incorrect.">
            <a:extLst>
              <a:ext uri="{FF2B5EF4-FFF2-40B4-BE49-F238E27FC236}">
                <a16:creationId xmlns:a16="http://schemas.microsoft.com/office/drawing/2014/main" id="{E4A03234-DEAB-812D-DEAF-8D5D706A3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260" y="-1"/>
            <a:ext cx="4318870" cy="5758493"/>
          </a:xfrm>
          <a:prstGeom prst="rect">
            <a:avLst/>
          </a:prstGeom>
        </p:spPr>
      </p:pic>
      <p:pic>
        <p:nvPicPr>
          <p:cNvPr id="9" name="Picture 8" descr="A view of a fence and a house from a car window&#10;&#10;AI-generated content may be incorrect.">
            <a:extLst>
              <a:ext uri="{FF2B5EF4-FFF2-40B4-BE49-F238E27FC236}">
                <a16:creationId xmlns:a16="http://schemas.microsoft.com/office/drawing/2014/main" id="{960591E5-91E0-1637-B237-D970BC73F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130" y="0"/>
            <a:ext cx="4318870" cy="5758493"/>
          </a:xfrm>
          <a:prstGeom prst="rect">
            <a:avLst/>
          </a:prstGeom>
        </p:spPr>
      </p:pic>
    </p:spTree>
    <p:extLst>
      <p:ext uri="{BB962C8B-B14F-4D97-AF65-F5344CB8AC3E}">
        <p14:creationId xmlns:p14="http://schemas.microsoft.com/office/powerpoint/2010/main" val="3168049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9A85-0A26-25A4-DAE3-73791435868A}"/>
            </a:ext>
          </a:extLst>
        </p:cNvPr>
        <p:cNvGrpSpPr/>
        <p:nvPr/>
      </p:nvGrpSpPr>
      <p:grpSpPr>
        <a:xfrm>
          <a:off x="0" y="0"/>
          <a:ext cx="0" cy="0"/>
          <a:chOff x="0" y="0"/>
          <a:chExt cx="0" cy="0"/>
        </a:xfrm>
      </p:grpSpPr>
      <p:pic>
        <p:nvPicPr>
          <p:cNvPr id="6" name="Picture 5" descr="A document with text and a yellow text&#10;&#10;AI-generated content may be incorrect.">
            <a:extLst>
              <a:ext uri="{FF2B5EF4-FFF2-40B4-BE49-F238E27FC236}">
                <a16:creationId xmlns:a16="http://schemas.microsoft.com/office/drawing/2014/main" id="{D2C8D338-CF2C-87F1-6083-52310B544B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3519" y="0"/>
            <a:ext cx="5058481" cy="6754168"/>
          </a:xfrm>
          <a:prstGeom prst="rect">
            <a:avLst/>
          </a:prstGeom>
        </p:spPr>
      </p:pic>
      <p:pic>
        <p:nvPicPr>
          <p:cNvPr id="3" name="Picture 2">
            <a:extLst>
              <a:ext uri="{FF2B5EF4-FFF2-40B4-BE49-F238E27FC236}">
                <a16:creationId xmlns:a16="http://schemas.microsoft.com/office/drawing/2014/main" id="{340BE760-9B91-DBF3-423C-7847B22A8722}"/>
              </a:ext>
            </a:extLst>
          </p:cNvPr>
          <p:cNvPicPr>
            <a:picLocks noChangeAspect="1"/>
          </p:cNvPicPr>
          <p:nvPr/>
        </p:nvPicPr>
        <p:blipFill>
          <a:blip r:embed="rId3"/>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709A782C-11C6-1552-A2BB-B5D5BDAA73E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8" name="TextBox 7">
            <a:extLst>
              <a:ext uri="{FF2B5EF4-FFF2-40B4-BE49-F238E27FC236}">
                <a16:creationId xmlns:a16="http://schemas.microsoft.com/office/drawing/2014/main" id="{6F79050D-02A9-FA2F-B0C1-3FC48EA7FD02}"/>
              </a:ext>
            </a:extLst>
          </p:cNvPr>
          <p:cNvSpPr txBox="1"/>
          <p:nvPr/>
        </p:nvSpPr>
        <p:spPr>
          <a:xfrm>
            <a:off x="749205" y="1346379"/>
            <a:ext cx="608614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5E5E5E"/>
                </a:solidFill>
                <a:effectLst/>
                <a:uFillTx/>
                <a:latin typeface="+mn-lt"/>
                <a:ea typeface="+mn-ea"/>
                <a:cs typeface="+mn-cs"/>
                <a:sym typeface="Helvetica Neue"/>
              </a:rPr>
              <a:t>Background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1588 Probart St.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.48 Acre Property</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Visible from Probart St. </a:t>
            </a:r>
            <a:r>
              <a:rPr lang="en-US" sz="2000" dirty="0">
                <a:solidFill>
                  <a:srgbClr val="5E5E5E"/>
                </a:solidFill>
                <a:sym typeface="Helvetica Neue"/>
              </a:rPr>
              <a:t>(SR-1348)</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000" b="0" i="0" u="none" strike="noStrike" cap="none" spc="0" normalizeH="0" baseline="0" dirty="0">
                <a:ln>
                  <a:noFill/>
                </a:ln>
                <a:solidFill>
                  <a:srgbClr val="5E5E5E"/>
                </a:solidFill>
                <a:effectLst/>
                <a:uFillTx/>
                <a:latin typeface="+mn-lt"/>
                <a:ea typeface="+mn-ea"/>
                <a:cs typeface="+mn-cs"/>
                <a:sym typeface="Helvetica Neue"/>
              </a:rPr>
              <a:t>April 7th, Site Vi</a:t>
            </a:r>
            <a:r>
              <a:rPr lang="en-US" sz="2000" dirty="0">
                <a:solidFill>
                  <a:srgbClr val="5E5E5E"/>
                </a:solidFill>
                <a:sym typeface="Helvetica Neue"/>
              </a:rPr>
              <a:t>sit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Demolished structures, embedded trashed and junk collected, possible hazardous materials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Applicant has invested over $40,000 in site clean-up</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Projected costs, additional $19,000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000" dirty="0">
                <a:solidFill>
                  <a:srgbClr val="5E5E5E"/>
                </a:solidFill>
                <a:sym typeface="Helvetica Neue"/>
              </a:rPr>
              <a:t>Including over $8,000 in dumpster fees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endParaRPr lang="en-US" sz="2000" dirty="0">
              <a:solidFill>
                <a:srgbClr val="5E5E5E"/>
              </a:solidFill>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lang="en-US" sz="2000" dirty="0">
              <a:solidFill>
                <a:srgbClr val="5E5E5E"/>
              </a:solidFill>
              <a:sym typeface="Helvetica Neue"/>
            </a:endParaRPr>
          </a:p>
        </p:txBody>
      </p:sp>
      <p:sp>
        <p:nvSpPr>
          <p:cNvPr id="5" name="TextBox 4">
            <a:extLst>
              <a:ext uri="{FF2B5EF4-FFF2-40B4-BE49-F238E27FC236}">
                <a16:creationId xmlns:a16="http://schemas.microsoft.com/office/drawing/2014/main" id="{0E7421B9-45D2-5E85-72AF-88FBD9CFCF5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52969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B2CA9-CC9F-6253-7695-7822CDDDD3A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373D7A-5A22-137D-42A9-B763E52B17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5D8EC5F2-E271-EAC8-5F7F-72AAFF29B4A4}"/>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E19D35AD-43A9-2EBC-D566-2481581C006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8" name="Picture 7">
            <a:extLst>
              <a:ext uri="{FF2B5EF4-FFF2-40B4-BE49-F238E27FC236}">
                <a16:creationId xmlns:a16="http://schemas.microsoft.com/office/drawing/2014/main" id="{271F5A09-1122-39D5-F8C9-7DDCEA94EC0D}"/>
              </a:ext>
            </a:extLst>
          </p:cNvPr>
          <p:cNvPicPr>
            <a:picLocks noChangeAspect="1"/>
          </p:cNvPicPr>
          <p:nvPr/>
        </p:nvPicPr>
        <p:blipFill>
          <a:blip r:embed="rId3"/>
          <a:stretch>
            <a:fillRect/>
          </a:stretch>
        </p:blipFill>
        <p:spPr>
          <a:xfrm>
            <a:off x="0" y="1219200"/>
            <a:ext cx="6096000" cy="4560876"/>
          </a:xfrm>
          <a:prstGeom prst="rect">
            <a:avLst/>
          </a:prstGeom>
        </p:spPr>
      </p:pic>
      <p:pic>
        <p:nvPicPr>
          <p:cNvPr id="6" name="Picture 5">
            <a:extLst>
              <a:ext uri="{FF2B5EF4-FFF2-40B4-BE49-F238E27FC236}">
                <a16:creationId xmlns:a16="http://schemas.microsoft.com/office/drawing/2014/main" id="{CA10DD48-E523-1AAA-13CA-BDD051F1F8BD}"/>
              </a:ext>
            </a:extLst>
          </p:cNvPr>
          <p:cNvPicPr>
            <a:picLocks noChangeAspect="1"/>
          </p:cNvPicPr>
          <p:nvPr/>
        </p:nvPicPr>
        <p:blipFill>
          <a:blip r:embed="rId4"/>
          <a:stretch>
            <a:fillRect/>
          </a:stretch>
        </p:blipFill>
        <p:spPr>
          <a:xfrm>
            <a:off x="6096000" y="1219200"/>
            <a:ext cx="6096000" cy="4571999"/>
          </a:xfrm>
          <a:prstGeom prst="rect">
            <a:avLst/>
          </a:prstGeom>
        </p:spPr>
      </p:pic>
    </p:spTree>
    <p:extLst>
      <p:ext uri="{BB962C8B-B14F-4D97-AF65-F5344CB8AC3E}">
        <p14:creationId xmlns:p14="http://schemas.microsoft.com/office/powerpoint/2010/main" val="45914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76A6A-BF7F-E84C-FD7E-0E11C85716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52233F-2E1F-C510-85BC-7ED38713E9A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2E79B721-2000-0477-34D5-264B0C55FCB9}"/>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sp>
        <p:nvSpPr>
          <p:cNvPr id="5" name="TextBox 4">
            <a:extLst>
              <a:ext uri="{FF2B5EF4-FFF2-40B4-BE49-F238E27FC236}">
                <a16:creationId xmlns:a16="http://schemas.microsoft.com/office/drawing/2014/main" id="{AA3348E0-3678-A9ED-CD9D-EA68B26D667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pic>
        <p:nvPicPr>
          <p:cNvPr id="11" name="Picture 10">
            <a:extLst>
              <a:ext uri="{FF2B5EF4-FFF2-40B4-BE49-F238E27FC236}">
                <a16:creationId xmlns:a16="http://schemas.microsoft.com/office/drawing/2014/main" id="{0AF1E480-009A-65C5-73C5-9FF9F6CCA7AA}"/>
              </a:ext>
            </a:extLst>
          </p:cNvPr>
          <p:cNvPicPr>
            <a:picLocks noChangeAspect="1"/>
          </p:cNvPicPr>
          <p:nvPr/>
        </p:nvPicPr>
        <p:blipFill>
          <a:blip r:embed="rId3"/>
          <a:stretch>
            <a:fillRect/>
          </a:stretch>
        </p:blipFill>
        <p:spPr>
          <a:xfrm>
            <a:off x="6065904" y="1219200"/>
            <a:ext cx="6126078" cy="4588822"/>
          </a:xfrm>
          <a:prstGeom prst="rect">
            <a:avLst/>
          </a:prstGeom>
        </p:spPr>
      </p:pic>
      <p:pic>
        <p:nvPicPr>
          <p:cNvPr id="13" name="Picture 12">
            <a:extLst>
              <a:ext uri="{FF2B5EF4-FFF2-40B4-BE49-F238E27FC236}">
                <a16:creationId xmlns:a16="http://schemas.microsoft.com/office/drawing/2014/main" id="{A87CC615-E399-1E44-29A7-11E0751ABB9C}"/>
              </a:ext>
            </a:extLst>
          </p:cNvPr>
          <p:cNvPicPr>
            <a:picLocks noChangeAspect="1"/>
          </p:cNvPicPr>
          <p:nvPr/>
        </p:nvPicPr>
        <p:blipFill>
          <a:blip r:embed="rId4"/>
          <a:stretch>
            <a:fillRect/>
          </a:stretch>
        </p:blipFill>
        <p:spPr>
          <a:xfrm>
            <a:off x="-30078" y="1219200"/>
            <a:ext cx="6126078" cy="4577478"/>
          </a:xfrm>
          <a:prstGeom prst="rect">
            <a:avLst/>
          </a:prstGeom>
        </p:spPr>
      </p:pic>
    </p:spTree>
    <p:extLst>
      <p:ext uri="{BB962C8B-B14F-4D97-AF65-F5344CB8AC3E}">
        <p14:creationId xmlns:p14="http://schemas.microsoft.com/office/powerpoint/2010/main" val="2288704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B984-BBD7-7A18-6AEE-C52C158A27F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E0BBF-F87C-DDF7-DB3D-326E40B925E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2" name="TextBox 1">
            <a:extLst>
              <a:ext uri="{FF2B5EF4-FFF2-40B4-BE49-F238E27FC236}">
                <a16:creationId xmlns:a16="http://schemas.microsoft.com/office/drawing/2014/main" id="{419D73BE-EBC4-4DC5-CBC2-4A42DA002325}"/>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on it&#10;&#10;AI-generated content may be incorrect.">
            <a:extLst>
              <a:ext uri="{FF2B5EF4-FFF2-40B4-BE49-F238E27FC236}">
                <a16:creationId xmlns:a16="http://schemas.microsoft.com/office/drawing/2014/main" id="{BC547373-0148-DF05-6200-D2C20CFF0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029" y="0"/>
            <a:ext cx="4655677" cy="5927675"/>
          </a:xfrm>
          <a:prstGeom prst="rect">
            <a:avLst/>
          </a:prstGeom>
        </p:spPr>
      </p:pic>
      <p:sp>
        <p:nvSpPr>
          <p:cNvPr id="9" name="TextBox 8">
            <a:extLst>
              <a:ext uri="{FF2B5EF4-FFF2-40B4-BE49-F238E27FC236}">
                <a16:creationId xmlns:a16="http://schemas.microsoft.com/office/drawing/2014/main" id="{C2B63BAA-28D7-C3CA-6D8F-0DD494007461}"/>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25-01 Pascoe &amp; Skylar</a:t>
            </a:r>
          </a:p>
        </p:txBody>
      </p:sp>
    </p:spTree>
    <p:extLst>
      <p:ext uri="{BB962C8B-B14F-4D97-AF65-F5344CB8AC3E}">
        <p14:creationId xmlns:p14="http://schemas.microsoft.com/office/powerpoint/2010/main" val="90097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7CF0F-D5A8-EFC3-01C9-93DD11B5A5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CFC9ED-BB30-B78B-90F1-94148825187B}"/>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D43018E3-E6CC-92B9-47CC-3F5822B35103}"/>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AA614F2-0586-A29A-7A37-3B564E7C3DA7}"/>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email with a message&#10;&#10;Description automatically generated with medium confidence">
            <a:extLst>
              <a:ext uri="{FF2B5EF4-FFF2-40B4-BE49-F238E27FC236}">
                <a16:creationId xmlns:a16="http://schemas.microsoft.com/office/drawing/2014/main" id="{B1CF613F-52BA-20CF-6961-9CE20AFF9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64" y="1014074"/>
            <a:ext cx="5867514" cy="4604999"/>
          </a:xfrm>
          <a:prstGeom prst="rect">
            <a:avLst/>
          </a:prstGeom>
        </p:spPr>
      </p:pic>
      <p:pic>
        <p:nvPicPr>
          <p:cNvPr id="10" name="Picture 9" descr="A close-up of a letter&#10;&#10;Description automatically generated">
            <a:extLst>
              <a:ext uri="{FF2B5EF4-FFF2-40B4-BE49-F238E27FC236}">
                <a16:creationId xmlns:a16="http://schemas.microsoft.com/office/drawing/2014/main" id="{C3397E33-0EC7-8A7B-0A02-618AC39E60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943" y="434370"/>
            <a:ext cx="5520093" cy="3545893"/>
          </a:xfrm>
          <a:prstGeom prst="rect">
            <a:avLst/>
          </a:prstGeom>
        </p:spPr>
      </p:pic>
      <p:pic>
        <p:nvPicPr>
          <p:cNvPr id="12" name="Picture 11" descr="A graph paper with writing on it&#10;&#10;Description automatically generated">
            <a:extLst>
              <a:ext uri="{FF2B5EF4-FFF2-40B4-BE49-F238E27FC236}">
                <a16:creationId xmlns:a16="http://schemas.microsoft.com/office/drawing/2014/main" id="{7DFDD7AB-7426-7A8F-BF56-32A04B3C0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5216" y="3460552"/>
            <a:ext cx="3512820" cy="2976966"/>
          </a:xfrm>
          <a:prstGeom prst="rect">
            <a:avLst/>
          </a:prstGeom>
        </p:spPr>
      </p:pic>
    </p:spTree>
    <p:extLst>
      <p:ext uri="{BB962C8B-B14F-4D97-AF65-F5344CB8AC3E}">
        <p14:creationId xmlns:p14="http://schemas.microsoft.com/office/powerpoint/2010/main" val="521914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047D020-C65A-147F-EA9C-E5F6D9D16D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63E3E-B107-C9A5-DD53-4BE178FEE9A7}"/>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5CD80F26-220C-EDD0-E826-961F28EFF50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24-07 Fletcher</a:t>
            </a:r>
          </a:p>
        </p:txBody>
      </p:sp>
      <p:sp>
        <p:nvSpPr>
          <p:cNvPr id="2" name="TextBox 1">
            <a:extLst>
              <a:ext uri="{FF2B5EF4-FFF2-40B4-BE49-F238E27FC236}">
                <a16:creationId xmlns:a16="http://schemas.microsoft.com/office/drawing/2014/main" id="{A86C40A4-9B96-B9B1-7CDB-555B5BDBB2EE}"/>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white background with black text&#10;&#10;Description automatically generated">
            <a:extLst>
              <a:ext uri="{FF2B5EF4-FFF2-40B4-BE49-F238E27FC236}">
                <a16:creationId xmlns:a16="http://schemas.microsoft.com/office/drawing/2014/main" id="{AE76B4C2-B1A9-81DB-8828-F33593E26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022" y="434370"/>
            <a:ext cx="6254461" cy="1803504"/>
          </a:xfrm>
          <a:prstGeom prst="rect">
            <a:avLst/>
          </a:prstGeom>
        </p:spPr>
      </p:pic>
      <p:pic>
        <p:nvPicPr>
          <p:cNvPr id="13" name="Picture 12" descr="A white background with black text&#10;&#10;Description automatically generated">
            <a:extLst>
              <a:ext uri="{FF2B5EF4-FFF2-40B4-BE49-F238E27FC236}">
                <a16:creationId xmlns:a16="http://schemas.microsoft.com/office/drawing/2014/main" id="{F70C356B-DA63-52C5-BE38-6BF96EAAED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862" y="2247735"/>
            <a:ext cx="6357687" cy="2805528"/>
          </a:xfrm>
          <a:prstGeom prst="rect">
            <a:avLst/>
          </a:prstGeom>
        </p:spPr>
      </p:pic>
      <p:sp>
        <p:nvSpPr>
          <p:cNvPr id="5" name="TextBox 4">
            <a:extLst>
              <a:ext uri="{FF2B5EF4-FFF2-40B4-BE49-F238E27FC236}">
                <a16:creationId xmlns:a16="http://schemas.microsoft.com/office/drawing/2014/main" id="{7225CC37-A8E3-8641-BAB9-98A292BF404F}"/>
              </a:ext>
            </a:extLst>
          </p:cNvPr>
          <p:cNvSpPr txBox="1"/>
          <p:nvPr/>
        </p:nvSpPr>
        <p:spPr>
          <a:xfrm>
            <a:off x="703772" y="3682668"/>
            <a:ext cx="401789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8000" b="0" i="0" u="none" strike="noStrike" cap="none" spc="0" normalizeH="0" baseline="0" dirty="0">
                <a:ln>
                  <a:noFill/>
                </a:ln>
                <a:solidFill>
                  <a:srgbClr val="5E5E5E"/>
                </a:solidFill>
                <a:effectLst/>
                <a:uFillTx/>
                <a:latin typeface="+mn-lt"/>
                <a:ea typeface="+mn-ea"/>
                <a:cs typeface="+mn-cs"/>
                <a:sym typeface="Helvetica Neue"/>
              </a:rPr>
              <a:t>TABLED</a:t>
            </a:r>
          </a:p>
        </p:txBody>
      </p:sp>
    </p:spTree>
    <p:extLst>
      <p:ext uri="{BB962C8B-B14F-4D97-AF65-F5344CB8AC3E}">
        <p14:creationId xmlns:p14="http://schemas.microsoft.com/office/powerpoint/2010/main" val="3362041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1EC4A2-F3B2-B5C9-1C62-3B7457F0FC5B}"/>
            </a:ext>
          </a:extLst>
        </p:cNvPr>
        <p:cNvGrpSpPr/>
        <p:nvPr/>
      </p:nvGrpSpPr>
      <p:grpSpPr>
        <a:xfrm>
          <a:off x="0" y="0"/>
          <a:ext cx="0" cy="0"/>
          <a:chOff x="0" y="0"/>
          <a:chExt cx="0" cy="0"/>
        </a:xfrm>
      </p:grpSpPr>
      <p:pic>
        <p:nvPicPr>
          <p:cNvPr id="5" name="Picture 4" descr="A screenshot of a survey&#10;&#10;Description automatically generated">
            <a:extLst>
              <a:ext uri="{FF2B5EF4-FFF2-40B4-BE49-F238E27FC236}">
                <a16:creationId xmlns:a16="http://schemas.microsoft.com/office/drawing/2014/main" id="{3D94D9C8-9A6C-EB05-F358-AF07DCD5B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0251" y="0"/>
            <a:ext cx="5341749" cy="6010376"/>
          </a:xfrm>
          <a:prstGeom prst="rect">
            <a:avLst/>
          </a:prstGeom>
        </p:spPr>
      </p:pic>
      <p:sp>
        <p:nvSpPr>
          <p:cNvPr id="4" name="TextBox 3">
            <a:extLst>
              <a:ext uri="{FF2B5EF4-FFF2-40B4-BE49-F238E27FC236}">
                <a16:creationId xmlns:a16="http://schemas.microsoft.com/office/drawing/2014/main" id="{1F41BE89-1E4B-B800-8B16-22736983D0A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sp>
        <p:nvSpPr>
          <p:cNvPr id="7" name="TextBox 6">
            <a:extLst>
              <a:ext uri="{FF2B5EF4-FFF2-40B4-BE49-F238E27FC236}">
                <a16:creationId xmlns:a16="http://schemas.microsoft.com/office/drawing/2014/main" id="{764803D8-F8F4-0CC5-060E-05D0D74B24E4}"/>
              </a:ext>
            </a:extLst>
          </p:cNvPr>
          <p:cNvSpPr txBox="1"/>
          <p:nvPr/>
        </p:nvSpPr>
        <p:spPr>
          <a:xfrm rot="19748382">
            <a:off x="4604153" y="2324942"/>
            <a:ext cx="3488455" cy="1569660"/>
          </a:xfrm>
          <a:prstGeom prst="rect">
            <a:avLst/>
          </a:prstGeom>
          <a:noFill/>
        </p:spPr>
        <p:txBody>
          <a:bodyPr wrap="none" rtlCol="0">
            <a:spAutoFit/>
          </a:bodyPr>
          <a:lstStyle/>
          <a:p>
            <a:r>
              <a:rPr lang="en-US" sz="9600" dirty="0">
                <a:solidFill>
                  <a:srgbClr val="FF0000"/>
                </a:solidFill>
              </a:rPr>
              <a:t>DRAFT</a:t>
            </a:r>
          </a:p>
        </p:txBody>
      </p:sp>
      <p:pic>
        <p:nvPicPr>
          <p:cNvPr id="2" name="Picture 1" descr="A pink and black logo&#10;&#10;Description automatically generated">
            <a:extLst>
              <a:ext uri="{FF2B5EF4-FFF2-40B4-BE49-F238E27FC236}">
                <a16:creationId xmlns:a16="http://schemas.microsoft.com/office/drawing/2014/main" id="{7F6F91AB-9C72-4709-104A-9FF7C5AFFA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224594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F22E1C-062B-81AA-9546-7D57C239749A}"/>
              </a:ext>
            </a:extLst>
          </p:cNvPr>
          <p:cNvPicPr>
            <a:picLocks noChangeAspect="1"/>
          </p:cNvPicPr>
          <p:nvPr/>
        </p:nvPicPr>
        <p:blipFill>
          <a:blip r:embed="rId2"/>
          <a:stretch>
            <a:fillRect/>
          </a:stretch>
        </p:blipFill>
        <p:spPr>
          <a:xfrm>
            <a:off x="293964" y="5758493"/>
            <a:ext cx="1427260" cy="938143"/>
          </a:xfrm>
          <a:prstGeom prst="rect">
            <a:avLst/>
          </a:prstGeom>
        </p:spPr>
      </p:pic>
      <p:sp>
        <p:nvSpPr>
          <p:cNvPr id="5" name="TextBox 4">
            <a:extLst>
              <a:ext uri="{FF2B5EF4-FFF2-40B4-BE49-F238E27FC236}">
                <a16:creationId xmlns:a16="http://schemas.microsoft.com/office/drawing/2014/main" id="{246753AC-8179-FE5C-A298-953B794A99E5}"/>
              </a:ext>
            </a:extLst>
          </p:cNvPr>
          <p:cNvSpPr txBox="1"/>
          <p:nvPr/>
        </p:nvSpPr>
        <p:spPr>
          <a:xfrm>
            <a:off x="1874314"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Transylvania County Planning Board</a:t>
            </a:r>
          </a:p>
        </p:txBody>
      </p:sp>
      <p:pic>
        <p:nvPicPr>
          <p:cNvPr id="8" name="Picture 7" descr="A document with text on it&#10;&#10;AI-generated content may be incorrect.">
            <a:extLst>
              <a:ext uri="{FF2B5EF4-FFF2-40B4-BE49-F238E27FC236}">
                <a16:creationId xmlns:a16="http://schemas.microsoft.com/office/drawing/2014/main" id="{41BF6ACE-93DE-3660-D707-00FF63772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6365" y="0"/>
            <a:ext cx="4439270" cy="5982535"/>
          </a:xfrm>
          <a:prstGeom prst="rect">
            <a:avLst/>
          </a:prstGeom>
        </p:spPr>
      </p:pic>
    </p:spTree>
    <p:extLst>
      <p:ext uri="{BB962C8B-B14F-4D97-AF65-F5344CB8AC3E}">
        <p14:creationId xmlns:p14="http://schemas.microsoft.com/office/powerpoint/2010/main" val="262734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19F9EF2-8C0A-AAA9-6309-9FEADE621F46}"/>
            </a:ext>
          </a:extLst>
        </p:cNvPr>
        <p:cNvGrpSpPr/>
        <p:nvPr/>
      </p:nvGrpSpPr>
      <p:grpSpPr>
        <a:xfrm>
          <a:off x="0" y="0"/>
          <a:ext cx="0" cy="0"/>
          <a:chOff x="0" y="0"/>
          <a:chExt cx="0" cy="0"/>
        </a:xfrm>
      </p:grpSpPr>
      <p:pic>
        <p:nvPicPr>
          <p:cNvPr id="5" name="Picture 4" descr="A close-up of a survey&#10;&#10;Description automatically generated">
            <a:extLst>
              <a:ext uri="{FF2B5EF4-FFF2-40B4-BE49-F238E27FC236}">
                <a16:creationId xmlns:a16="http://schemas.microsoft.com/office/drawing/2014/main" id="{BF604B69-A809-1FAE-3138-E980E396F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919" y="0"/>
            <a:ext cx="7668210" cy="5967663"/>
          </a:xfrm>
          <a:prstGeom prst="rect">
            <a:avLst/>
          </a:prstGeom>
        </p:spPr>
      </p:pic>
      <p:sp>
        <p:nvSpPr>
          <p:cNvPr id="4" name="TextBox 3">
            <a:extLst>
              <a:ext uri="{FF2B5EF4-FFF2-40B4-BE49-F238E27FC236}">
                <a16:creationId xmlns:a16="http://schemas.microsoft.com/office/drawing/2014/main" id="{6AF8E92B-60A1-6E9C-7176-706793EF614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ADF3EE6-A8F0-BC54-7F6D-5601F5AFF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Tree>
    <p:extLst>
      <p:ext uri="{BB962C8B-B14F-4D97-AF65-F5344CB8AC3E}">
        <p14:creationId xmlns:p14="http://schemas.microsoft.com/office/powerpoint/2010/main" val="1160916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C8A95DD-CF76-5068-0A93-84FAF0860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A5FF56D-0BBA-31BB-DDC9-4A6A95E66B0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3" name="TextBox 2">
            <a:extLst>
              <a:ext uri="{FF2B5EF4-FFF2-40B4-BE49-F238E27FC236}">
                <a16:creationId xmlns:a16="http://schemas.microsoft.com/office/drawing/2014/main" id="{CF441514-23D8-A88F-9622-442628419769}"/>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Draft Community Survey</a:t>
            </a:r>
          </a:p>
        </p:txBody>
      </p:sp>
      <p:pic>
        <p:nvPicPr>
          <p:cNvPr id="5" name="Picture 4" descr="A screenshot of a survey&#10;&#10;Description automatically generated">
            <a:extLst>
              <a:ext uri="{FF2B5EF4-FFF2-40B4-BE49-F238E27FC236}">
                <a16:creationId xmlns:a16="http://schemas.microsoft.com/office/drawing/2014/main" id="{A119375F-7B11-DBF0-B17D-245BD11E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080" y="161365"/>
            <a:ext cx="4531707" cy="5597198"/>
          </a:xfrm>
          <a:prstGeom prst="rect">
            <a:avLst/>
          </a:prstGeom>
        </p:spPr>
      </p:pic>
      <p:sp>
        <p:nvSpPr>
          <p:cNvPr id="6" name="TextBox 5">
            <a:extLst>
              <a:ext uri="{FF2B5EF4-FFF2-40B4-BE49-F238E27FC236}">
                <a16:creationId xmlns:a16="http://schemas.microsoft.com/office/drawing/2014/main" id="{31328511-71B2-5EA1-B31E-225979761DF3}"/>
              </a:ext>
            </a:extLst>
          </p:cNvPr>
          <p:cNvSpPr txBox="1"/>
          <p:nvPr/>
        </p:nvSpPr>
        <p:spPr>
          <a:xfrm>
            <a:off x="1553584" y="977697"/>
            <a:ext cx="5776856" cy="47807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Shortened to six questions</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48 responses requested</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qualitative assessment</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focused on transportation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participation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on </a:t>
            </a:r>
            <a:r>
              <a:rPr lang="en-US" sz="2800" dirty="0">
                <a:solidFill>
                  <a:srgbClr val="5E5E5E"/>
                </a:solidFill>
                <a:sym typeface="Helvetica Neue"/>
              </a:rPr>
              <a:t>accessing information</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800" b="0" i="0" u="none" strike="noStrike" cap="none" spc="0" normalizeH="0" baseline="0" dirty="0">
                <a:ln>
                  <a:noFill/>
                </a:ln>
                <a:solidFill>
                  <a:srgbClr val="5E5E5E"/>
                </a:solidFill>
                <a:effectLst/>
                <a:uFillTx/>
                <a:latin typeface="+mn-lt"/>
                <a:ea typeface="+mn-ea"/>
                <a:cs typeface="+mn-cs"/>
                <a:sym typeface="Helvetica Neue"/>
              </a:rPr>
              <a:t>One focusing on the future 2050</a:t>
            </a: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One on vision for 2050</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342900" marR="0" indent="-342900" defTabSz="2438338" rtl="0" fontAlgn="auto" latinLnBrk="0" hangingPunct="0">
              <a:lnSpc>
                <a:spcPct val="100000"/>
              </a:lnSpc>
              <a:spcBef>
                <a:spcPts val="0"/>
              </a:spcBef>
              <a:spcAft>
                <a:spcPts val="0"/>
              </a:spcAft>
              <a:buClrTx/>
              <a:buSzTx/>
              <a:buFont typeface="Arial" panose="020B0604020202020204" pitchFamily="34" charset="0"/>
              <a:buChar char="•"/>
              <a:tabLst/>
            </a:pPr>
            <a:r>
              <a:rPr lang="en-US" sz="2800" dirty="0">
                <a:solidFill>
                  <a:srgbClr val="5E5E5E"/>
                </a:solidFill>
                <a:sym typeface="Helvetica Neue"/>
              </a:rPr>
              <a:t>With seven demographic questions</a:t>
            </a:r>
            <a:endParaRPr kumimoji="0" lang="en-US" sz="2800" b="0" i="0" u="none" strike="noStrike" cap="none" spc="0" normalizeH="0" baseline="0" dirty="0">
              <a:ln>
                <a:noFill/>
              </a:ln>
              <a:solidFill>
                <a:srgbClr val="5E5E5E"/>
              </a:solidFill>
              <a:effectLst/>
              <a:uFillTx/>
              <a:latin typeface="+mn-lt"/>
              <a:ea typeface="+mn-ea"/>
              <a:cs typeface="+mn-cs"/>
              <a:sym typeface="Helvetica Neue"/>
            </a:endParaRPr>
          </a:p>
          <a:p>
            <a:pPr marL="0" marR="0" indent="0" defTabSz="2438338"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n-lt"/>
              <a:ea typeface="+mn-ea"/>
              <a:cs typeface="+mn-cs"/>
              <a:sym typeface="Helvetica Neue"/>
            </a:endParaRPr>
          </a:p>
        </p:txBody>
      </p:sp>
    </p:spTree>
    <p:extLst>
      <p:ext uri="{BB962C8B-B14F-4D97-AF65-F5344CB8AC3E}">
        <p14:creationId xmlns:p14="http://schemas.microsoft.com/office/powerpoint/2010/main" val="3494452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Old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75776074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A. Reconsideration of Hamilton CAI# 24-04</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99268728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up of a white background&#10;&#10;Description automatically generated">
            <a:extLst>
              <a:ext uri="{FF2B5EF4-FFF2-40B4-BE49-F238E27FC236}">
                <a16:creationId xmlns:a16="http://schemas.microsoft.com/office/drawing/2014/main" id="{15B998DF-DF94-0223-BBE8-5FADC5FBF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4024" y="569560"/>
            <a:ext cx="6428957" cy="981126"/>
          </a:xfrm>
          <a:prstGeom prst="rect">
            <a:avLst/>
          </a:prstGeom>
        </p:spPr>
      </p:pic>
      <p:pic>
        <p:nvPicPr>
          <p:cNvPr id="9" name="Picture 8" descr="A data card with a map of a neighborhood&#10;&#10;Description automatically generated with medium confidence">
            <a:extLst>
              <a:ext uri="{FF2B5EF4-FFF2-40B4-BE49-F238E27FC236}">
                <a16:creationId xmlns:a16="http://schemas.microsoft.com/office/drawing/2014/main" id="{FE334C89-AE3E-EBE9-5E3A-B5EF9AB47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2999" y="1687827"/>
            <a:ext cx="6829982" cy="4539737"/>
          </a:xfrm>
          <a:prstGeom prst="rect">
            <a:avLst/>
          </a:prstGeom>
        </p:spPr>
      </p:pic>
    </p:spTree>
    <p:extLst>
      <p:ext uri="{BB962C8B-B14F-4D97-AF65-F5344CB8AC3E}">
        <p14:creationId xmlns:p14="http://schemas.microsoft.com/office/powerpoint/2010/main" val="738757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screenshot of a map&#10;&#10;Description automatically generated">
            <a:extLst>
              <a:ext uri="{FF2B5EF4-FFF2-40B4-BE49-F238E27FC236}">
                <a16:creationId xmlns:a16="http://schemas.microsoft.com/office/drawing/2014/main" id="{66ED8D2A-1588-D021-178A-0E6170C31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692" y="161365"/>
            <a:ext cx="4944165" cy="6335009"/>
          </a:xfrm>
          <a:prstGeom prst="rect">
            <a:avLst/>
          </a:prstGeom>
        </p:spPr>
      </p:pic>
    </p:spTree>
    <p:extLst>
      <p:ext uri="{BB962C8B-B14F-4D97-AF65-F5344CB8AC3E}">
        <p14:creationId xmlns:p14="http://schemas.microsoft.com/office/powerpoint/2010/main" val="82526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screenshot of a map&#10;&#10;Description automatically generated">
            <a:extLst>
              <a:ext uri="{FF2B5EF4-FFF2-40B4-BE49-F238E27FC236}">
                <a16:creationId xmlns:a16="http://schemas.microsoft.com/office/drawing/2014/main" id="{66ED8D2A-1588-D021-178A-0E6170C31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692" y="161365"/>
            <a:ext cx="4944165" cy="6335009"/>
          </a:xfrm>
          <a:prstGeom prst="rect">
            <a:avLst/>
          </a:prstGeom>
        </p:spPr>
      </p:pic>
    </p:spTree>
    <p:extLst>
      <p:ext uri="{BB962C8B-B14F-4D97-AF65-F5344CB8AC3E}">
        <p14:creationId xmlns:p14="http://schemas.microsoft.com/office/powerpoint/2010/main" val="365769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915F0828-0986-D232-B728-C870758B1722}"/>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Staff Report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ollage of photos of a road and trees&#10;&#10;Description automatically generated">
            <a:extLst>
              <a:ext uri="{FF2B5EF4-FFF2-40B4-BE49-F238E27FC236}">
                <a16:creationId xmlns:a16="http://schemas.microsoft.com/office/drawing/2014/main" id="{2B7533CB-E0E9-D0B9-D07B-60EDB17A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221" y="301983"/>
            <a:ext cx="5996354" cy="5713404"/>
          </a:xfrm>
          <a:prstGeom prst="rect">
            <a:avLst/>
          </a:prstGeom>
        </p:spPr>
      </p:pic>
    </p:spTree>
    <p:extLst>
      <p:ext uri="{BB962C8B-B14F-4D97-AF65-F5344CB8AC3E}">
        <p14:creationId xmlns:p14="http://schemas.microsoft.com/office/powerpoint/2010/main" val="854069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C368E-B6F4-D773-81EF-D4A4DC8DFE3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0EAAD8-D9AD-1A20-0E00-FEE62F5469A5}"/>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21FA858-8F97-693D-C046-358CB193049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8752F547-8091-AD02-ECFC-3BED61EF375C}"/>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FINDINGS:</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and numbers&#10;&#10;AI-generated content may be incorrect.">
            <a:extLst>
              <a:ext uri="{FF2B5EF4-FFF2-40B4-BE49-F238E27FC236}">
                <a16:creationId xmlns:a16="http://schemas.microsoft.com/office/drawing/2014/main" id="{80E29ED9-C606-1A24-B38C-75EC64605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553" y="260095"/>
            <a:ext cx="5039428" cy="6163535"/>
          </a:xfrm>
          <a:prstGeom prst="rect">
            <a:avLst/>
          </a:prstGeom>
        </p:spPr>
      </p:pic>
      <p:pic>
        <p:nvPicPr>
          <p:cNvPr id="9" name="Picture 8" descr="A white paper with black text&#10;&#10;AI-generated content may be incorrect.">
            <a:extLst>
              <a:ext uri="{FF2B5EF4-FFF2-40B4-BE49-F238E27FC236}">
                <a16:creationId xmlns:a16="http://schemas.microsoft.com/office/drawing/2014/main" id="{F8BE02E9-0A57-7A8A-390A-43F87D9FAC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461" y="2004030"/>
            <a:ext cx="6127327" cy="3726930"/>
          </a:xfrm>
          <a:prstGeom prst="rect">
            <a:avLst/>
          </a:prstGeom>
        </p:spPr>
      </p:pic>
    </p:spTree>
    <p:extLst>
      <p:ext uri="{BB962C8B-B14F-4D97-AF65-F5344CB8AC3E}">
        <p14:creationId xmlns:p14="http://schemas.microsoft.com/office/powerpoint/2010/main" val="245770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8EBDB-2F5B-272E-1B41-4A40EDC105A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7E884A-09FA-A01C-AC6B-DAE0088172B9}"/>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8FA60F54-D3C4-FCCA-EAB1-8CADA6DDF3E7}"/>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24-04 Hamilton</a:t>
            </a:r>
          </a:p>
        </p:txBody>
      </p:sp>
      <p:sp>
        <p:nvSpPr>
          <p:cNvPr id="2" name="TextBox 1">
            <a:extLst>
              <a:ext uri="{FF2B5EF4-FFF2-40B4-BE49-F238E27FC236}">
                <a16:creationId xmlns:a16="http://schemas.microsoft.com/office/drawing/2014/main" id="{700C530C-23FC-0D68-8750-71DFC2D6DA16}"/>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FINDINGS:</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and numbers&#10;&#10;AI-generated content may be incorrect.">
            <a:extLst>
              <a:ext uri="{FF2B5EF4-FFF2-40B4-BE49-F238E27FC236}">
                <a16:creationId xmlns:a16="http://schemas.microsoft.com/office/drawing/2014/main" id="{D33771CF-F2F1-4728-46EC-E711264F6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3553" y="260095"/>
            <a:ext cx="5039428" cy="6163535"/>
          </a:xfrm>
          <a:prstGeom prst="rect">
            <a:avLst/>
          </a:prstGeom>
        </p:spPr>
      </p:pic>
      <p:pic>
        <p:nvPicPr>
          <p:cNvPr id="6" name="Picture 5" descr="A black text on a white background&#10;&#10;AI-generated content may be incorrect.">
            <a:extLst>
              <a:ext uri="{FF2B5EF4-FFF2-40B4-BE49-F238E27FC236}">
                <a16:creationId xmlns:a16="http://schemas.microsoft.com/office/drawing/2014/main" id="{25EE1865-333B-AE6E-AB2E-84F968E95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2806" y="1960855"/>
            <a:ext cx="9055430" cy="1330073"/>
          </a:xfrm>
          <a:prstGeom prst="rect">
            <a:avLst/>
          </a:prstGeom>
        </p:spPr>
      </p:pic>
      <p:pic>
        <p:nvPicPr>
          <p:cNvPr id="10" name="Picture 9" descr="A close up of a message&#10;&#10;AI-generated content may be incorrect.">
            <a:extLst>
              <a:ext uri="{FF2B5EF4-FFF2-40B4-BE49-F238E27FC236}">
                <a16:creationId xmlns:a16="http://schemas.microsoft.com/office/drawing/2014/main" id="{217A6AEF-147E-7F44-55E6-D5E3CC1B32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4003" y="3159904"/>
            <a:ext cx="9168500" cy="1450595"/>
          </a:xfrm>
          <a:prstGeom prst="rect">
            <a:avLst/>
          </a:prstGeom>
        </p:spPr>
      </p:pic>
    </p:spTree>
    <p:extLst>
      <p:ext uri="{BB962C8B-B14F-4D97-AF65-F5344CB8AC3E}">
        <p14:creationId xmlns:p14="http://schemas.microsoft.com/office/powerpoint/2010/main" val="402013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44257542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461D2-2051-32D3-566E-B769EFCACF36}"/>
            </a:ext>
          </a:extLst>
        </p:cNvPr>
        <p:cNvGrpSpPr/>
        <p:nvPr/>
      </p:nvGrpSpPr>
      <p:grpSpPr>
        <a:xfrm>
          <a:off x="0" y="0"/>
          <a:ext cx="0" cy="0"/>
          <a:chOff x="0" y="0"/>
          <a:chExt cx="0" cy="0"/>
        </a:xfrm>
      </p:grpSpPr>
      <p:pic>
        <p:nvPicPr>
          <p:cNvPr id="6" name="Picture 5" descr="A mountain with trees and mountains in the background&#10;&#10;Description automatically generated">
            <a:extLst>
              <a:ext uri="{FF2B5EF4-FFF2-40B4-BE49-F238E27FC236}">
                <a16:creationId xmlns:a16="http://schemas.microsoft.com/office/drawing/2014/main" id="{C030C5AE-1CE4-521F-140D-10D086DC4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0"/>
            <a:ext cx="12192000" cy="4064000"/>
          </a:xfrm>
          <a:prstGeom prst="rect">
            <a:avLst/>
          </a:prstGeom>
        </p:spPr>
      </p:pic>
      <p:sp>
        <p:nvSpPr>
          <p:cNvPr id="152" name="Transylvania County">
            <a:extLst>
              <a:ext uri="{FF2B5EF4-FFF2-40B4-BE49-F238E27FC236}">
                <a16:creationId xmlns:a16="http://schemas.microsoft.com/office/drawing/2014/main" id="{FC422B5A-E5F7-58D9-6562-094DACA19932}"/>
              </a:ext>
            </a:extLst>
          </p:cNvPr>
          <p:cNvSpPr txBox="1">
            <a:spLocks noGrp="1"/>
          </p:cNvSpPr>
          <p:nvPr>
            <p:ph type="ctrTitle"/>
          </p:nvPr>
        </p:nvSpPr>
        <p:spPr>
          <a:xfrm>
            <a:off x="374647" y="2753225"/>
            <a:ext cx="10985502" cy="952501"/>
          </a:xfrm>
          <a:prstGeom prst="rect">
            <a:avLst/>
          </a:prstGeom>
        </p:spPr>
        <p:txBody>
          <a:bodyPr>
            <a:normAutofit fontScale="90000"/>
          </a:bodyPr>
          <a:lstStyle/>
          <a:p>
            <a:pPr algn="r"/>
            <a:r>
              <a:rPr lang="en-US" sz="4000" dirty="0">
                <a:solidFill>
                  <a:srgbClr val="003E38"/>
                </a:solidFill>
                <a:latin typeface="Avenir Next LT Pro Demi" panose="020B0704020202020204" pitchFamily="34" charset="0"/>
              </a:rPr>
              <a:t>B. 2050 Comprehensive Plan Update </a:t>
            </a:r>
            <a:br>
              <a:rPr lang="en-US" sz="4000" dirty="0">
                <a:solidFill>
                  <a:srgbClr val="003E38"/>
                </a:solidFill>
                <a:latin typeface="Avenir Next LT Pro Demi" panose="020B0704020202020204" pitchFamily="34" charset="0"/>
              </a:rPr>
            </a:br>
            <a:r>
              <a:rPr lang="en-US" sz="4000" dirty="0">
                <a:solidFill>
                  <a:srgbClr val="003E38"/>
                </a:solidFill>
                <a:latin typeface="Avenir Next LT Pro Demi" panose="020B0704020202020204" pitchFamily="34" charset="0"/>
              </a:rPr>
              <a:t>DRAFT Community Survey</a:t>
            </a:r>
            <a:endParaRPr sz="4000" dirty="0">
              <a:solidFill>
                <a:srgbClr val="003E38"/>
              </a:solidFill>
              <a:latin typeface="Avenir Next LT Pro Demi" panose="020B0704020202020204" pitchFamily="34" charset="0"/>
            </a:endParaRPr>
          </a:p>
        </p:txBody>
      </p:sp>
      <p:pic>
        <p:nvPicPr>
          <p:cNvPr id="8" name="Picture 7" descr="A pink and black logo&#10;&#10;Description automatically generated">
            <a:extLst>
              <a:ext uri="{FF2B5EF4-FFF2-40B4-BE49-F238E27FC236}">
                <a16:creationId xmlns:a16="http://schemas.microsoft.com/office/drawing/2014/main" id="{1CF16657-D623-2BB9-E3D8-0D271F896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47" y="2753225"/>
            <a:ext cx="4761905" cy="4761905"/>
          </a:xfrm>
          <a:prstGeom prst="rect">
            <a:avLst/>
          </a:prstGeom>
        </p:spPr>
      </p:pic>
    </p:spTree>
    <p:extLst>
      <p:ext uri="{BB962C8B-B14F-4D97-AF65-F5344CB8AC3E}">
        <p14:creationId xmlns:p14="http://schemas.microsoft.com/office/powerpoint/2010/main" val="181116396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Survey</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0F623A22-4D2D-D505-9750-0BA92CBB5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black and white image of a mountain range&#10;&#10;AI-generated content may be incorrect.">
            <a:extLst>
              <a:ext uri="{FF2B5EF4-FFF2-40B4-BE49-F238E27FC236}">
                <a16:creationId xmlns:a16="http://schemas.microsoft.com/office/drawing/2014/main" id="{7A43B251-8C51-F6B9-4561-2366F75C1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483" y="0"/>
            <a:ext cx="10084924" cy="5862804"/>
          </a:xfrm>
          <a:prstGeom prst="rect">
            <a:avLst/>
          </a:prstGeom>
        </p:spPr>
      </p:pic>
    </p:spTree>
    <p:extLst>
      <p:ext uri="{BB962C8B-B14F-4D97-AF65-F5344CB8AC3E}">
        <p14:creationId xmlns:p14="http://schemas.microsoft.com/office/powerpoint/2010/main" val="1366415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8210F-0528-E1D2-2E05-E9C559A6003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D77D414-66A8-0DD9-1523-6C4EF2F1B31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Project Schedule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1362227A-8283-5B46-6599-E04326FE7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diagram with text and numbers&#10;&#10;AI-generated content may be incorrect.">
            <a:extLst>
              <a:ext uri="{FF2B5EF4-FFF2-40B4-BE49-F238E27FC236}">
                <a16:creationId xmlns:a16="http://schemas.microsoft.com/office/drawing/2014/main" id="{D0ACF394-5D15-BE29-0067-C6C644B89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538" y="161365"/>
            <a:ext cx="8087854" cy="5611008"/>
          </a:xfrm>
          <a:prstGeom prst="rect">
            <a:avLst/>
          </a:prstGeom>
        </p:spPr>
      </p:pic>
    </p:spTree>
    <p:extLst>
      <p:ext uri="{BB962C8B-B14F-4D97-AF65-F5344CB8AC3E}">
        <p14:creationId xmlns:p14="http://schemas.microsoft.com/office/powerpoint/2010/main" val="1968883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9A98B-130B-7C75-8AF8-6AE909F59F5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8F0D40-313D-57F5-040D-96925043537B}"/>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Project Schedule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EB07C10C-7AD5-1C7B-3AE9-86ADC996D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6" name="Picture 5" descr="A calendar with multiple colors and numbers&#10;&#10;AI-generated content may be incorrect.">
            <a:extLst>
              <a:ext uri="{FF2B5EF4-FFF2-40B4-BE49-F238E27FC236}">
                <a16:creationId xmlns:a16="http://schemas.microsoft.com/office/drawing/2014/main" id="{A8516E94-DC2E-2040-8BE1-24D9C41F1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152" y="161365"/>
            <a:ext cx="10035746" cy="5530138"/>
          </a:xfrm>
          <a:prstGeom prst="rect">
            <a:avLst/>
          </a:prstGeom>
        </p:spPr>
      </p:pic>
    </p:spTree>
    <p:extLst>
      <p:ext uri="{BB962C8B-B14F-4D97-AF65-F5344CB8AC3E}">
        <p14:creationId xmlns:p14="http://schemas.microsoft.com/office/powerpoint/2010/main" val="3746006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46CA0-520B-02E8-F0E6-593689DD39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76C43CF-B607-51F8-27DE-6D1D59BACC34}"/>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5773DE30-31E5-BBC8-840D-90351D776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10" name="Picture 9" descr="A list of words on a white background&#10;&#10;AI-generated content may be incorrect.">
            <a:extLst>
              <a:ext uri="{FF2B5EF4-FFF2-40B4-BE49-F238E27FC236}">
                <a16:creationId xmlns:a16="http://schemas.microsoft.com/office/drawing/2014/main" id="{9944538C-2C51-EFEB-D73A-382AB4087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60" y="0"/>
            <a:ext cx="4178793" cy="6133551"/>
          </a:xfrm>
          <a:prstGeom prst="rect">
            <a:avLst/>
          </a:prstGeom>
        </p:spPr>
      </p:pic>
    </p:spTree>
    <p:extLst>
      <p:ext uri="{BB962C8B-B14F-4D97-AF65-F5344CB8AC3E}">
        <p14:creationId xmlns:p14="http://schemas.microsoft.com/office/powerpoint/2010/main" val="3658648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49692-9031-AAA9-0477-37C134F00A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02CEB3E-F809-87BE-6928-F94E0B73D225}"/>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DRAFT Outline</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AF8C0D87-24F6-41E5-D146-7918509CF5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pic>
        <p:nvPicPr>
          <p:cNvPr id="5" name="Picture 4" descr="A list of words on a white background&#10;&#10;AI-generated content may be incorrect.">
            <a:extLst>
              <a:ext uri="{FF2B5EF4-FFF2-40B4-BE49-F238E27FC236}">
                <a16:creationId xmlns:a16="http://schemas.microsoft.com/office/drawing/2014/main" id="{394D7ED3-C51F-03B9-FBA8-A6BA2331D7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325" y="-1"/>
            <a:ext cx="3998109" cy="5857103"/>
          </a:xfrm>
          <a:prstGeom prst="rect">
            <a:avLst/>
          </a:prstGeom>
        </p:spPr>
      </p:pic>
      <p:pic>
        <p:nvPicPr>
          <p:cNvPr id="6" name="Picture 5" descr="A list of words on a white background&#10;&#10;AI-generated content may be incorrect.">
            <a:extLst>
              <a:ext uri="{FF2B5EF4-FFF2-40B4-BE49-F238E27FC236}">
                <a16:creationId xmlns:a16="http://schemas.microsoft.com/office/drawing/2014/main" id="{AC9D0D43-7018-4BC4-CCE1-457D7B677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0424" y="545759"/>
            <a:ext cx="2532937" cy="2993012"/>
          </a:xfrm>
          <a:prstGeom prst="rect">
            <a:avLst/>
          </a:prstGeom>
        </p:spPr>
      </p:pic>
    </p:spTree>
    <p:extLst>
      <p:ext uri="{BB962C8B-B14F-4D97-AF65-F5344CB8AC3E}">
        <p14:creationId xmlns:p14="http://schemas.microsoft.com/office/powerpoint/2010/main" val="4202283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1C7D8-3DAF-7154-E197-B58C3B5FB5A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313886-0F33-5B63-4191-7AB2B81674B6}"/>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Vision &amp; Goals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30465585-DA8A-6C7B-8D3E-F1D04ACCA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grpSp>
        <p:nvGrpSpPr>
          <p:cNvPr id="14" name="Group 13">
            <a:extLst>
              <a:ext uri="{FF2B5EF4-FFF2-40B4-BE49-F238E27FC236}">
                <a16:creationId xmlns:a16="http://schemas.microsoft.com/office/drawing/2014/main" id="{6B5AD3B7-B548-987F-6E5B-CA67DDAE781D}"/>
              </a:ext>
            </a:extLst>
          </p:cNvPr>
          <p:cNvGrpSpPr/>
          <p:nvPr/>
        </p:nvGrpSpPr>
        <p:grpSpPr>
          <a:xfrm>
            <a:off x="5117590" y="173722"/>
            <a:ext cx="6291276" cy="5844746"/>
            <a:chOff x="3460140" y="0"/>
            <a:chExt cx="6291276" cy="5844746"/>
          </a:xfrm>
        </p:grpSpPr>
        <p:pic>
          <p:nvPicPr>
            <p:cNvPr id="7" name="Picture 6" descr="A circular arrows in different colors&#10;&#10;AI-generated content may be incorrect.">
              <a:extLst>
                <a:ext uri="{FF2B5EF4-FFF2-40B4-BE49-F238E27FC236}">
                  <a16:creationId xmlns:a16="http://schemas.microsoft.com/office/drawing/2014/main" id="{6B749687-7B2B-CA7D-1B46-46A3A55CF8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140" y="0"/>
              <a:ext cx="6291276" cy="5844746"/>
            </a:xfrm>
            <a:prstGeom prst="rect">
              <a:avLst/>
            </a:prstGeom>
          </p:spPr>
        </p:pic>
        <p:grpSp>
          <p:nvGrpSpPr>
            <p:cNvPr id="13" name="Group 12">
              <a:extLst>
                <a:ext uri="{FF2B5EF4-FFF2-40B4-BE49-F238E27FC236}">
                  <a16:creationId xmlns:a16="http://schemas.microsoft.com/office/drawing/2014/main" id="{D31AE974-9BB5-C8E4-EF56-B7516D6C742B}"/>
                </a:ext>
              </a:extLst>
            </p:cNvPr>
            <p:cNvGrpSpPr/>
            <p:nvPr/>
          </p:nvGrpSpPr>
          <p:grpSpPr>
            <a:xfrm>
              <a:off x="3884272" y="502391"/>
              <a:ext cx="5560447" cy="4554811"/>
              <a:chOff x="3919826" y="502391"/>
              <a:chExt cx="5560447" cy="4554811"/>
            </a:xfrm>
          </p:grpSpPr>
          <p:sp>
            <p:nvSpPr>
              <p:cNvPr id="8" name="TextBox 7">
                <a:extLst>
                  <a:ext uri="{FF2B5EF4-FFF2-40B4-BE49-F238E27FC236}">
                    <a16:creationId xmlns:a16="http://schemas.microsoft.com/office/drawing/2014/main" id="{0F7D8DF4-9417-D347-095D-7692C5C1ECA4}"/>
                  </a:ext>
                </a:extLst>
              </p:cNvPr>
              <p:cNvSpPr txBox="1"/>
              <p:nvPr/>
            </p:nvSpPr>
            <p:spPr>
              <a:xfrm flipH="1">
                <a:off x="6096000" y="502391"/>
                <a:ext cx="1517775" cy="523220"/>
              </a:xfrm>
              <a:prstGeom prst="rect">
                <a:avLst/>
              </a:prstGeom>
              <a:noFill/>
            </p:spPr>
            <p:txBody>
              <a:bodyPr wrap="square" rtlCol="0">
                <a:spAutoFit/>
              </a:bodyPr>
              <a:lstStyle/>
              <a:p>
                <a:pPr algn="ctr"/>
                <a:r>
                  <a:rPr lang="en-US" sz="2800" dirty="0">
                    <a:solidFill>
                      <a:schemeClr val="bg1"/>
                    </a:solidFill>
                  </a:rPr>
                  <a:t>Vision</a:t>
                </a:r>
              </a:p>
            </p:txBody>
          </p:sp>
          <p:sp>
            <p:nvSpPr>
              <p:cNvPr id="9" name="TextBox 8">
                <a:extLst>
                  <a:ext uri="{FF2B5EF4-FFF2-40B4-BE49-F238E27FC236}">
                    <a16:creationId xmlns:a16="http://schemas.microsoft.com/office/drawing/2014/main" id="{39BBCCF4-13DA-4E34-C76B-032A50355789}"/>
                  </a:ext>
                </a:extLst>
              </p:cNvPr>
              <p:cNvSpPr txBox="1"/>
              <p:nvPr/>
            </p:nvSpPr>
            <p:spPr>
              <a:xfrm flipH="1">
                <a:off x="7962498" y="2402701"/>
                <a:ext cx="1517775" cy="523220"/>
              </a:xfrm>
              <a:prstGeom prst="rect">
                <a:avLst/>
              </a:prstGeom>
              <a:noFill/>
            </p:spPr>
            <p:txBody>
              <a:bodyPr wrap="square" rtlCol="0">
                <a:spAutoFit/>
              </a:bodyPr>
              <a:lstStyle/>
              <a:p>
                <a:pPr algn="ctr"/>
                <a:r>
                  <a:rPr lang="en-US" sz="2800" dirty="0">
                    <a:solidFill>
                      <a:schemeClr val="accent6">
                        <a:lumMod val="50000"/>
                      </a:schemeClr>
                    </a:solidFill>
                  </a:rPr>
                  <a:t>Goals</a:t>
                </a:r>
              </a:p>
            </p:txBody>
          </p:sp>
          <p:sp>
            <p:nvSpPr>
              <p:cNvPr id="10" name="TextBox 9">
                <a:extLst>
                  <a:ext uri="{FF2B5EF4-FFF2-40B4-BE49-F238E27FC236}">
                    <a16:creationId xmlns:a16="http://schemas.microsoft.com/office/drawing/2014/main" id="{127411DC-BD92-87F0-6E36-84072450066F}"/>
                  </a:ext>
                </a:extLst>
              </p:cNvPr>
              <p:cNvSpPr txBox="1"/>
              <p:nvPr/>
            </p:nvSpPr>
            <p:spPr>
              <a:xfrm flipH="1">
                <a:off x="6302574" y="4533982"/>
                <a:ext cx="2008399" cy="523220"/>
              </a:xfrm>
              <a:prstGeom prst="rect">
                <a:avLst/>
              </a:prstGeom>
              <a:noFill/>
            </p:spPr>
            <p:txBody>
              <a:bodyPr wrap="square" rtlCol="0">
                <a:spAutoFit/>
              </a:bodyPr>
              <a:lstStyle/>
              <a:p>
                <a:pPr algn="ctr"/>
                <a:r>
                  <a:rPr lang="en-US" sz="2800" dirty="0">
                    <a:solidFill>
                      <a:schemeClr val="bg1"/>
                    </a:solidFill>
                  </a:rPr>
                  <a:t>Policies</a:t>
                </a:r>
              </a:p>
            </p:txBody>
          </p:sp>
          <p:sp>
            <p:nvSpPr>
              <p:cNvPr id="11" name="TextBox 10">
                <a:extLst>
                  <a:ext uri="{FF2B5EF4-FFF2-40B4-BE49-F238E27FC236}">
                    <a16:creationId xmlns:a16="http://schemas.microsoft.com/office/drawing/2014/main" id="{2D242DD5-7671-1AB7-9432-4C670FA231BF}"/>
                  </a:ext>
                </a:extLst>
              </p:cNvPr>
              <p:cNvSpPr txBox="1"/>
              <p:nvPr/>
            </p:nvSpPr>
            <p:spPr>
              <a:xfrm flipH="1">
                <a:off x="4199286" y="4010762"/>
                <a:ext cx="1794371" cy="523220"/>
              </a:xfrm>
              <a:prstGeom prst="rect">
                <a:avLst/>
              </a:prstGeom>
              <a:noFill/>
            </p:spPr>
            <p:txBody>
              <a:bodyPr wrap="square" rtlCol="0">
                <a:spAutoFit/>
              </a:bodyPr>
              <a:lstStyle/>
              <a:p>
                <a:pPr algn="ctr"/>
                <a:r>
                  <a:rPr lang="en-US" sz="2800" dirty="0">
                    <a:solidFill>
                      <a:schemeClr val="bg1"/>
                    </a:solidFill>
                  </a:rPr>
                  <a:t>Actions</a:t>
                </a:r>
              </a:p>
            </p:txBody>
          </p:sp>
          <p:sp>
            <p:nvSpPr>
              <p:cNvPr id="12" name="TextBox 11">
                <a:extLst>
                  <a:ext uri="{FF2B5EF4-FFF2-40B4-BE49-F238E27FC236}">
                    <a16:creationId xmlns:a16="http://schemas.microsoft.com/office/drawing/2014/main" id="{297D03E2-D02A-E2C9-5E66-BA7E36D96204}"/>
                  </a:ext>
                </a:extLst>
              </p:cNvPr>
              <p:cNvSpPr txBox="1"/>
              <p:nvPr/>
            </p:nvSpPr>
            <p:spPr>
              <a:xfrm flipH="1">
                <a:off x="3919826" y="1691960"/>
                <a:ext cx="1517775" cy="523220"/>
              </a:xfrm>
              <a:prstGeom prst="rect">
                <a:avLst/>
              </a:prstGeom>
              <a:noFill/>
            </p:spPr>
            <p:txBody>
              <a:bodyPr wrap="square" rtlCol="0">
                <a:spAutoFit/>
              </a:bodyPr>
              <a:lstStyle/>
              <a:p>
                <a:pPr algn="ctr"/>
                <a:r>
                  <a:rPr lang="en-US" sz="2800" dirty="0">
                    <a:solidFill>
                      <a:schemeClr val="bg1"/>
                    </a:solidFill>
                  </a:rPr>
                  <a:t>Report</a:t>
                </a:r>
              </a:p>
            </p:txBody>
          </p:sp>
        </p:grpSp>
      </p:grpSp>
      <p:sp>
        <p:nvSpPr>
          <p:cNvPr id="15" name="Rectangle 14">
            <a:extLst>
              <a:ext uri="{FF2B5EF4-FFF2-40B4-BE49-F238E27FC236}">
                <a16:creationId xmlns:a16="http://schemas.microsoft.com/office/drawing/2014/main" id="{98556CAC-7AE9-CF8E-B369-4001ECECA29D}"/>
              </a:ext>
            </a:extLst>
          </p:cNvPr>
          <p:cNvSpPr/>
          <p:nvPr/>
        </p:nvSpPr>
        <p:spPr>
          <a:xfrm>
            <a:off x="783131" y="4748554"/>
            <a:ext cx="4257035" cy="88968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Report: </a:t>
            </a:r>
            <a:r>
              <a:rPr lang="en-US" dirty="0"/>
              <a:t>Annual Feedback Mechanism &amp; Metrics</a:t>
            </a:r>
          </a:p>
        </p:txBody>
      </p:sp>
      <p:sp>
        <p:nvSpPr>
          <p:cNvPr id="16" name="Rectangle 15">
            <a:extLst>
              <a:ext uri="{FF2B5EF4-FFF2-40B4-BE49-F238E27FC236}">
                <a16:creationId xmlns:a16="http://schemas.microsoft.com/office/drawing/2014/main" id="{34963B42-B24B-0BEB-860A-AFB02C7738E2}"/>
              </a:ext>
            </a:extLst>
          </p:cNvPr>
          <p:cNvSpPr/>
          <p:nvPr/>
        </p:nvSpPr>
        <p:spPr>
          <a:xfrm>
            <a:off x="783134" y="796078"/>
            <a:ext cx="4257034" cy="88968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Vision: </a:t>
            </a:r>
            <a:r>
              <a:rPr lang="en-US" dirty="0"/>
              <a:t>Ideal Aspirations of Community</a:t>
            </a:r>
          </a:p>
        </p:txBody>
      </p:sp>
      <p:sp>
        <p:nvSpPr>
          <p:cNvPr id="17" name="Rectangle 16">
            <a:extLst>
              <a:ext uri="{FF2B5EF4-FFF2-40B4-BE49-F238E27FC236}">
                <a16:creationId xmlns:a16="http://schemas.microsoft.com/office/drawing/2014/main" id="{05B8D112-8253-0059-FBB4-CF21F539E76B}"/>
              </a:ext>
            </a:extLst>
          </p:cNvPr>
          <p:cNvSpPr/>
          <p:nvPr/>
        </p:nvSpPr>
        <p:spPr>
          <a:xfrm>
            <a:off x="783133" y="1784618"/>
            <a:ext cx="4257033" cy="88968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Goals: </a:t>
            </a:r>
            <a:r>
              <a:rPr lang="en-US" dirty="0">
                <a:solidFill>
                  <a:schemeClr val="accent6">
                    <a:lumMod val="50000"/>
                  </a:schemeClr>
                </a:solidFill>
              </a:rPr>
              <a:t>Desired Outcomes of each Element</a:t>
            </a:r>
          </a:p>
        </p:txBody>
      </p:sp>
      <p:sp>
        <p:nvSpPr>
          <p:cNvPr id="18" name="Rectangle 17">
            <a:extLst>
              <a:ext uri="{FF2B5EF4-FFF2-40B4-BE49-F238E27FC236}">
                <a16:creationId xmlns:a16="http://schemas.microsoft.com/office/drawing/2014/main" id="{21BB32AD-6633-27B3-2632-CECC9D028D0E}"/>
              </a:ext>
            </a:extLst>
          </p:cNvPr>
          <p:cNvSpPr/>
          <p:nvPr/>
        </p:nvSpPr>
        <p:spPr>
          <a:xfrm>
            <a:off x="798534" y="2775271"/>
            <a:ext cx="4241632" cy="88968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Policies: </a:t>
            </a:r>
            <a:r>
              <a:rPr lang="en-US" dirty="0"/>
              <a:t>Commitment &amp; Direction for Achieving Goals</a:t>
            </a:r>
          </a:p>
        </p:txBody>
      </p:sp>
      <p:sp>
        <p:nvSpPr>
          <p:cNvPr id="19" name="Rectangle 18">
            <a:extLst>
              <a:ext uri="{FF2B5EF4-FFF2-40B4-BE49-F238E27FC236}">
                <a16:creationId xmlns:a16="http://schemas.microsoft.com/office/drawing/2014/main" id="{F83E658C-D2AF-F926-5DA7-F51881AAFAC6}"/>
              </a:ext>
            </a:extLst>
          </p:cNvPr>
          <p:cNvSpPr/>
          <p:nvPr/>
        </p:nvSpPr>
        <p:spPr>
          <a:xfrm>
            <a:off x="815476" y="3765924"/>
            <a:ext cx="4224690" cy="88968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Actions: </a:t>
            </a:r>
            <a:r>
              <a:rPr lang="en-US" dirty="0"/>
              <a:t>Specific Implementable &amp; Assignable Tasks</a:t>
            </a:r>
          </a:p>
        </p:txBody>
      </p:sp>
    </p:spTree>
    <p:extLst>
      <p:ext uri="{BB962C8B-B14F-4D97-AF65-F5344CB8AC3E}">
        <p14:creationId xmlns:p14="http://schemas.microsoft.com/office/powerpoint/2010/main" val="573957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DA30-48A0-E185-5BCD-6A2901127F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F1997C4-19DF-4785-BA78-7602492BB7F2}"/>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Vision &amp; Goals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12DCE434-E097-4301-F10C-D17E17F1F5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16" name="Rectangle 15">
            <a:extLst>
              <a:ext uri="{FF2B5EF4-FFF2-40B4-BE49-F238E27FC236}">
                <a16:creationId xmlns:a16="http://schemas.microsoft.com/office/drawing/2014/main" id="{9AA2C900-C7A6-0B50-A03A-E6A38BFBA73D}"/>
              </a:ext>
            </a:extLst>
          </p:cNvPr>
          <p:cNvSpPr/>
          <p:nvPr/>
        </p:nvSpPr>
        <p:spPr>
          <a:xfrm>
            <a:off x="783134" y="796078"/>
            <a:ext cx="4257034" cy="88968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Vision: </a:t>
            </a:r>
            <a:r>
              <a:rPr lang="en-US" dirty="0"/>
              <a:t>Ideal Aspirations of Community</a:t>
            </a:r>
          </a:p>
        </p:txBody>
      </p:sp>
      <p:sp>
        <p:nvSpPr>
          <p:cNvPr id="6" name="TextBox 5">
            <a:extLst>
              <a:ext uri="{FF2B5EF4-FFF2-40B4-BE49-F238E27FC236}">
                <a16:creationId xmlns:a16="http://schemas.microsoft.com/office/drawing/2014/main" id="{1EDC3DAF-7E1E-BB5A-960E-A8D09F677CDB}"/>
              </a:ext>
            </a:extLst>
          </p:cNvPr>
          <p:cNvSpPr txBox="1"/>
          <p:nvPr/>
        </p:nvSpPr>
        <p:spPr>
          <a:xfrm>
            <a:off x="507874" y="1859339"/>
            <a:ext cx="6097904" cy="3139321"/>
          </a:xfrm>
          <a:prstGeom prst="rect">
            <a:avLst/>
          </a:prstGeom>
          <a:noFill/>
        </p:spPr>
        <p:txBody>
          <a:bodyPr wrap="square">
            <a:spAutoFit/>
          </a:bodyPr>
          <a:lstStyle/>
          <a:p>
            <a:r>
              <a:rPr lang="en-US" b="1" dirty="0"/>
              <a:t>Vision Statement: </a:t>
            </a:r>
            <a:r>
              <a:rPr lang="en-US" dirty="0"/>
              <a:t>BLANK County honors its culture, its environment, and its communities, providing opportunities for</a:t>
            </a:r>
          </a:p>
          <a:p>
            <a:r>
              <a:rPr lang="en-US" dirty="0"/>
              <a:t>its citizens to engage in efforts to create a sustainable County. BLANK County respects its heritage and natural resources</a:t>
            </a:r>
          </a:p>
          <a:p>
            <a:r>
              <a:rPr lang="en-US" dirty="0"/>
              <a:t>while providing economic opportunities and quality housing for all its citizens. With an efficient government, BLANK County</a:t>
            </a:r>
          </a:p>
          <a:p>
            <a:r>
              <a:rPr lang="en-US" dirty="0"/>
              <a:t>plans for and develops community facilities and infrastructure to meet the needs of its diverse population and businesses, as well as visitors. With a strong and vital economy, BLANK County offers services and employment opportunities that enable all citizens to live a healthy and productive life.</a:t>
            </a:r>
          </a:p>
        </p:txBody>
      </p:sp>
      <p:sp>
        <p:nvSpPr>
          <p:cNvPr id="15" name="TextBox 14">
            <a:extLst>
              <a:ext uri="{FF2B5EF4-FFF2-40B4-BE49-F238E27FC236}">
                <a16:creationId xmlns:a16="http://schemas.microsoft.com/office/drawing/2014/main" id="{117630EC-39BB-773B-DF9B-2802E1DCAF8A}"/>
              </a:ext>
            </a:extLst>
          </p:cNvPr>
          <p:cNvSpPr txBox="1"/>
          <p:nvPr/>
        </p:nvSpPr>
        <p:spPr>
          <a:xfrm>
            <a:off x="6881038" y="4913361"/>
            <a:ext cx="5310962" cy="923330"/>
          </a:xfrm>
          <a:prstGeom prst="rect">
            <a:avLst/>
          </a:prstGeom>
          <a:noFill/>
        </p:spPr>
        <p:txBody>
          <a:bodyPr wrap="square">
            <a:spAutoFit/>
          </a:bodyPr>
          <a:lstStyle/>
          <a:p>
            <a:r>
              <a:rPr lang="en-US" b="1" dirty="0"/>
              <a:t>Vision Themes: </a:t>
            </a:r>
            <a:r>
              <a:rPr lang="en-US" dirty="0"/>
              <a:t>Strive to achieve equity; commit to sustainability; achieve livability and affordability; focus on conservation; root efforts in community</a:t>
            </a:r>
          </a:p>
        </p:txBody>
      </p:sp>
      <p:sp>
        <p:nvSpPr>
          <p:cNvPr id="17" name="TextBox 16">
            <a:extLst>
              <a:ext uri="{FF2B5EF4-FFF2-40B4-BE49-F238E27FC236}">
                <a16:creationId xmlns:a16="http://schemas.microsoft.com/office/drawing/2014/main" id="{06E535D8-E155-DFE0-6154-5AEF822A2F3A}"/>
              </a:ext>
            </a:extLst>
          </p:cNvPr>
          <p:cNvSpPr txBox="1"/>
          <p:nvPr/>
        </p:nvSpPr>
        <p:spPr>
          <a:xfrm>
            <a:off x="6881038" y="796078"/>
            <a:ext cx="5310962" cy="1754326"/>
          </a:xfrm>
          <a:prstGeom prst="rect">
            <a:avLst/>
          </a:prstGeom>
          <a:noFill/>
        </p:spPr>
        <p:txBody>
          <a:bodyPr wrap="square">
            <a:spAutoFit/>
          </a:bodyPr>
          <a:lstStyle/>
          <a:p>
            <a:pPr algn="l"/>
            <a:r>
              <a:rPr lang="en-US" b="1" dirty="0"/>
              <a:t>Vision: </a:t>
            </a:r>
            <a:r>
              <a:rPr lang="en-US" sz="1800" b="0" i="0" u="none" strike="noStrike" baseline="0" dirty="0">
                <a:solidFill>
                  <a:srgbClr val="211D1E"/>
                </a:solidFill>
                <a:latin typeface="Calibri" panose="020F0502020204030204" pitchFamily="34" charset="0"/>
                <a:ea typeface="Calibri" panose="020F0502020204030204" pitchFamily="34" charset="0"/>
                <a:cs typeface="Calibri" panose="020F0502020204030204" pitchFamily="34" charset="0"/>
              </a:rPr>
              <a:t>Through community engagement including both a dedicated advisory committee and broad public input opportunities, the planning team crafted a vision for the BLANK County community. This vision is documented through the needs, opportunities, and goals in this plan. </a:t>
            </a: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D8E1D03-50C5-22C5-49EF-73F6F56B75F2}"/>
              </a:ext>
            </a:extLst>
          </p:cNvPr>
          <p:cNvSpPr txBox="1"/>
          <p:nvPr/>
        </p:nvSpPr>
        <p:spPr>
          <a:xfrm>
            <a:off x="6884699" y="2550404"/>
            <a:ext cx="5310962" cy="923330"/>
          </a:xfrm>
          <a:prstGeom prst="rect">
            <a:avLst/>
          </a:prstGeom>
          <a:noFill/>
        </p:spPr>
        <p:txBody>
          <a:bodyPr wrap="square">
            <a:spAutoFit/>
          </a:bodyPr>
          <a:lstStyle/>
          <a:p>
            <a:pPr algn="l"/>
            <a:r>
              <a:rPr lang="en-US" b="1" dirty="0"/>
              <a:t>Vision: </a:t>
            </a:r>
            <a:r>
              <a:rPr lang="en-US" dirty="0">
                <a:latin typeface="Calibri" panose="020F0502020204030204" pitchFamily="34" charset="0"/>
                <a:ea typeface="Calibri" panose="020F0502020204030204" pitchFamily="34" charset="0"/>
                <a:cs typeface="Calibri" panose="020F0502020204030204" pitchFamily="34" charset="0"/>
              </a:rPr>
              <a:t>A community where innovation and opportunity meet natural beauty and unrivaled quality of life.</a:t>
            </a:r>
            <a:endParaRPr lang="en-US" sz="1800" i="0" u="none" strike="noStrike" baseline="0" dirty="0">
              <a:solidFill>
                <a:srgbClr val="000000"/>
              </a:solidFill>
              <a:latin typeface="HelveticaNeueLT Std Lt"/>
            </a:endParaRPr>
          </a:p>
        </p:txBody>
      </p:sp>
      <p:sp>
        <p:nvSpPr>
          <p:cNvPr id="19" name="TextBox 18">
            <a:extLst>
              <a:ext uri="{FF2B5EF4-FFF2-40B4-BE49-F238E27FC236}">
                <a16:creationId xmlns:a16="http://schemas.microsoft.com/office/drawing/2014/main" id="{7BA98464-F5AC-BFA1-364E-E2A5CAFD3CEC}"/>
              </a:ext>
            </a:extLst>
          </p:cNvPr>
          <p:cNvSpPr txBox="1"/>
          <p:nvPr/>
        </p:nvSpPr>
        <p:spPr>
          <a:xfrm>
            <a:off x="6881038" y="3436033"/>
            <a:ext cx="5310962" cy="1477328"/>
          </a:xfrm>
          <a:prstGeom prst="rect">
            <a:avLst/>
          </a:prstGeom>
          <a:noFill/>
        </p:spPr>
        <p:txBody>
          <a:bodyPr wrap="square" rtlCol="0">
            <a:spAutoFit/>
          </a:bodyPr>
          <a:lstStyle/>
          <a:p>
            <a:r>
              <a:rPr lang="en-US" b="1" dirty="0"/>
              <a:t>Vision: </a:t>
            </a:r>
            <a:r>
              <a:rPr lang="en-US" dirty="0"/>
              <a:t>Through leadership and community engagement, BLANK County preserves the county’s natural beauty and cultural resources while developing our built environment to improve the economic, social and cultural conditions of our county.</a:t>
            </a:r>
          </a:p>
        </p:txBody>
      </p:sp>
    </p:spTree>
    <p:extLst>
      <p:ext uri="{BB962C8B-B14F-4D97-AF65-F5344CB8AC3E}">
        <p14:creationId xmlns:p14="http://schemas.microsoft.com/office/powerpoint/2010/main" val="4172770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3063E-116E-5899-10B1-6991007D9EF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FF800C-A91F-60E6-4F07-9A1DA2363828}"/>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Vision &amp; Goals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E729FD9F-4679-69ED-BCA9-AADA747C0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15" name="TextBox 14">
            <a:extLst>
              <a:ext uri="{FF2B5EF4-FFF2-40B4-BE49-F238E27FC236}">
                <a16:creationId xmlns:a16="http://schemas.microsoft.com/office/drawing/2014/main" id="{3FAEF97B-4EB1-1423-3437-CF8382B01A59}"/>
              </a:ext>
            </a:extLst>
          </p:cNvPr>
          <p:cNvSpPr txBox="1"/>
          <p:nvPr/>
        </p:nvSpPr>
        <p:spPr>
          <a:xfrm>
            <a:off x="278914" y="782753"/>
            <a:ext cx="5664685" cy="923330"/>
          </a:xfrm>
          <a:prstGeom prst="rect">
            <a:avLst/>
          </a:prstGeom>
          <a:noFill/>
        </p:spPr>
        <p:txBody>
          <a:bodyPr wrap="square">
            <a:spAutoFit/>
          </a:bodyPr>
          <a:lstStyle/>
          <a:p>
            <a:r>
              <a:rPr lang="en-US" b="1" dirty="0"/>
              <a:t>Vision Themes: </a:t>
            </a:r>
            <a:r>
              <a:rPr lang="en-US" dirty="0"/>
              <a:t>Strive to achieve equity; commit to sustainability; achieve livability and affordability; focus on conservation; root efforts in community</a:t>
            </a:r>
          </a:p>
        </p:txBody>
      </p:sp>
      <p:sp>
        <p:nvSpPr>
          <p:cNvPr id="5" name="TextBox 4">
            <a:extLst>
              <a:ext uri="{FF2B5EF4-FFF2-40B4-BE49-F238E27FC236}">
                <a16:creationId xmlns:a16="http://schemas.microsoft.com/office/drawing/2014/main" id="{ACF5C770-09A8-6A4A-04C4-0910357D39FC}"/>
              </a:ext>
            </a:extLst>
          </p:cNvPr>
          <p:cNvSpPr txBox="1"/>
          <p:nvPr/>
        </p:nvSpPr>
        <p:spPr>
          <a:xfrm>
            <a:off x="278915" y="1938896"/>
            <a:ext cx="5803749" cy="1354217"/>
          </a:xfrm>
          <a:prstGeom prst="rect">
            <a:avLst/>
          </a:prstGeom>
          <a:noFill/>
        </p:spPr>
        <p:txBody>
          <a:bodyPr wrap="square">
            <a:spAutoFit/>
          </a:bodyPr>
          <a:lstStyle/>
          <a:p>
            <a:r>
              <a:rPr lang="en-US" sz="1600" b="1" i="0" u="none" strike="noStrike" baseline="0" dirty="0"/>
              <a:t>STRIVE TO ACHIEVE EQUITY</a:t>
            </a:r>
          </a:p>
          <a:p>
            <a:r>
              <a:rPr lang="en-US" sz="1600" b="0" i="0" u="none" strike="noStrike" baseline="0" dirty="0">
                <a:solidFill>
                  <a:srgbClr val="211D1E"/>
                </a:solidFill>
              </a:rPr>
              <a:t>Buncombe County will strive to address social, economic, and environmental inequities by repairing and investing in historically disadvantaged communities and replacing inequitable land use and transportation policies and regulations. </a:t>
            </a:r>
            <a:endParaRPr lang="en-US" sz="1600" dirty="0"/>
          </a:p>
        </p:txBody>
      </p:sp>
      <p:sp>
        <p:nvSpPr>
          <p:cNvPr id="8" name="TextBox 7">
            <a:extLst>
              <a:ext uri="{FF2B5EF4-FFF2-40B4-BE49-F238E27FC236}">
                <a16:creationId xmlns:a16="http://schemas.microsoft.com/office/drawing/2014/main" id="{72B79067-F750-0088-026C-48F85952725B}"/>
              </a:ext>
            </a:extLst>
          </p:cNvPr>
          <p:cNvSpPr txBox="1"/>
          <p:nvPr/>
        </p:nvSpPr>
        <p:spPr>
          <a:xfrm>
            <a:off x="279069" y="3285683"/>
            <a:ext cx="5816931" cy="1846659"/>
          </a:xfrm>
          <a:prstGeom prst="rect">
            <a:avLst/>
          </a:prstGeom>
          <a:noFill/>
        </p:spPr>
        <p:txBody>
          <a:bodyPr wrap="square">
            <a:spAutoFit/>
          </a:bodyPr>
          <a:lstStyle/>
          <a:p>
            <a:r>
              <a:rPr lang="en-US" sz="1600" b="1" i="0" u="none" strike="noStrike" baseline="0" dirty="0"/>
              <a:t>COMMIT TO SUSTAINABILITY </a:t>
            </a:r>
          </a:p>
          <a:p>
            <a:r>
              <a:rPr lang="en-US" sz="1600" b="0" i="0" u="none" strike="noStrike" baseline="0" dirty="0">
                <a:solidFill>
                  <a:srgbClr val="211D1E"/>
                </a:solidFill>
              </a:rPr>
              <a:t>Growth and change in the County will be sustainable and achieve resilience to hazards, conversion to renewable energy systems, protection of natural resources, and support a sustainable local economy in a manner that meets the needs of the present without compromising the ability of future generations to meet their own needs. </a:t>
            </a:r>
            <a:endParaRPr lang="en-US" sz="1600" dirty="0"/>
          </a:p>
        </p:txBody>
      </p:sp>
      <p:sp>
        <p:nvSpPr>
          <p:cNvPr id="10" name="TextBox 9">
            <a:extLst>
              <a:ext uri="{FF2B5EF4-FFF2-40B4-BE49-F238E27FC236}">
                <a16:creationId xmlns:a16="http://schemas.microsoft.com/office/drawing/2014/main" id="{774FBC05-E263-60B3-2B75-12E63AB911B7}"/>
              </a:ext>
            </a:extLst>
          </p:cNvPr>
          <p:cNvSpPr txBox="1"/>
          <p:nvPr/>
        </p:nvSpPr>
        <p:spPr>
          <a:xfrm>
            <a:off x="6096000" y="549940"/>
            <a:ext cx="6097904" cy="1569660"/>
          </a:xfrm>
          <a:prstGeom prst="rect">
            <a:avLst/>
          </a:prstGeom>
          <a:noFill/>
        </p:spPr>
        <p:txBody>
          <a:bodyPr wrap="square">
            <a:spAutoFit/>
          </a:bodyPr>
          <a:lstStyle/>
          <a:p>
            <a:r>
              <a:rPr lang="en-US" sz="1600" b="1" i="0" u="none" strike="noStrike" baseline="0" dirty="0"/>
              <a:t>ACHIEVE LIVABILITY AND AFFORDABILITY </a:t>
            </a:r>
          </a:p>
          <a:p>
            <a:r>
              <a:rPr lang="en-US" sz="1600" b="0" i="0" u="none" strike="noStrike" baseline="0" dirty="0">
                <a:solidFill>
                  <a:srgbClr val="211D1E"/>
                </a:solidFill>
              </a:rPr>
              <a:t>Residents will have safe, accessible, and affordable housing and multi-modal transportation choices to create a more connected, walkable, healthy community that accommodates the diverse needs of residents. Buncombe County will attract quality jobs that support higher wages and enable livability and affordability. </a:t>
            </a:r>
            <a:endParaRPr lang="en-US" sz="1600" dirty="0"/>
          </a:p>
        </p:txBody>
      </p:sp>
      <p:sp>
        <p:nvSpPr>
          <p:cNvPr id="12" name="TextBox 11">
            <a:extLst>
              <a:ext uri="{FF2B5EF4-FFF2-40B4-BE49-F238E27FC236}">
                <a16:creationId xmlns:a16="http://schemas.microsoft.com/office/drawing/2014/main" id="{52B8431F-14E9-EF5F-7C1E-B186138CD50C}"/>
              </a:ext>
            </a:extLst>
          </p:cNvPr>
          <p:cNvSpPr txBox="1"/>
          <p:nvPr/>
        </p:nvSpPr>
        <p:spPr>
          <a:xfrm>
            <a:off x="6088380" y="2161310"/>
            <a:ext cx="6103620" cy="1569660"/>
          </a:xfrm>
          <a:prstGeom prst="rect">
            <a:avLst/>
          </a:prstGeom>
          <a:noFill/>
        </p:spPr>
        <p:txBody>
          <a:bodyPr wrap="square">
            <a:spAutoFit/>
          </a:bodyPr>
          <a:lstStyle/>
          <a:p>
            <a:r>
              <a:rPr lang="en-US" sz="1600" b="1" i="0" u="none" strike="noStrike" baseline="0" dirty="0"/>
              <a:t>FOCUS ON CONSERVATION </a:t>
            </a:r>
          </a:p>
          <a:p>
            <a:r>
              <a:rPr lang="en-US" sz="1600" b="0" i="0" u="none" strike="noStrike" baseline="0" dirty="0">
                <a:solidFill>
                  <a:srgbClr val="211D1E"/>
                </a:solidFill>
              </a:rPr>
              <a:t>Natural resources, farms, and rural lands provide picturesque landscapes and water systems; local food systems; healthy water, air, and soil quality; and opportunities for nature and recreation-based economic development. The County will prioritize conservation efforts to protect these land, water, and air resources. </a:t>
            </a:r>
            <a:endParaRPr lang="en-US" sz="1600" dirty="0"/>
          </a:p>
        </p:txBody>
      </p:sp>
      <p:sp>
        <p:nvSpPr>
          <p:cNvPr id="14" name="TextBox 13">
            <a:extLst>
              <a:ext uri="{FF2B5EF4-FFF2-40B4-BE49-F238E27FC236}">
                <a16:creationId xmlns:a16="http://schemas.microsoft.com/office/drawing/2014/main" id="{F2F94087-F006-5578-38F7-6C7F6B843E72}"/>
              </a:ext>
            </a:extLst>
          </p:cNvPr>
          <p:cNvSpPr txBox="1"/>
          <p:nvPr/>
        </p:nvSpPr>
        <p:spPr>
          <a:xfrm>
            <a:off x="6082664" y="3730970"/>
            <a:ext cx="6103620" cy="1323439"/>
          </a:xfrm>
          <a:prstGeom prst="rect">
            <a:avLst/>
          </a:prstGeom>
          <a:noFill/>
        </p:spPr>
        <p:txBody>
          <a:bodyPr wrap="square">
            <a:spAutoFit/>
          </a:bodyPr>
          <a:lstStyle/>
          <a:p>
            <a:r>
              <a:rPr lang="en-US" sz="1600" b="1" i="0" u="none" strike="noStrike" baseline="0" dirty="0"/>
              <a:t>ROOT EFFORTS IN COMMUNITY </a:t>
            </a:r>
          </a:p>
          <a:p>
            <a:r>
              <a:rPr lang="en-US" sz="1600" b="0" i="0" u="none" strike="noStrike" baseline="0" dirty="0">
                <a:solidFill>
                  <a:srgbClr val="211D1E"/>
                </a:solidFill>
              </a:rPr>
              <a:t>County decision-making will be rooted in the outcomes of engagement efforts with residents, landowners, and business owners. The County will support opportunities for community interaction and will steward public resources in a fiscally efficient and transparent manner. </a:t>
            </a:r>
            <a:endParaRPr lang="en-US" sz="1600" dirty="0"/>
          </a:p>
        </p:txBody>
      </p:sp>
    </p:spTree>
    <p:extLst>
      <p:ext uri="{BB962C8B-B14F-4D97-AF65-F5344CB8AC3E}">
        <p14:creationId xmlns:p14="http://schemas.microsoft.com/office/powerpoint/2010/main" val="4654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C41E1-C25F-A226-E5A9-600955061E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BD566F-8A70-06A1-F28E-08EC2F0F629D}"/>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Vision &amp; Goals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8949800D-60AD-9711-5671-CCCC2ACB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grpSp>
        <p:nvGrpSpPr>
          <p:cNvPr id="14" name="Group 13">
            <a:extLst>
              <a:ext uri="{FF2B5EF4-FFF2-40B4-BE49-F238E27FC236}">
                <a16:creationId xmlns:a16="http://schemas.microsoft.com/office/drawing/2014/main" id="{C71DD3A7-560D-A479-33CE-401854DD8870}"/>
              </a:ext>
            </a:extLst>
          </p:cNvPr>
          <p:cNvGrpSpPr/>
          <p:nvPr/>
        </p:nvGrpSpPr>
        <p:grpSpPr>
          <a:xfrm>
            <a:off x="5117590" y="173722"/>
            <a:ext cx="6291276" cy="5844746"/>
            <a:chOff x="3460140" y="0"/>
            <a:chExt cx="6291276" cy="5844746"/>
          </a:xfrm>
        </p:grpSpPr>
        <p:pic>
          <p:nvPicPr>
            <p:cNvPr id="7" name="Picture 6" descr="A circular arrows in different colors&#10;&#10;AI-generated content may be incorrect.">
              <a:extLst>
                <a:ext uri="{FF2B5EF4-FFF2-40B4-BE49-F238E27FC236}">
                  <a16:creationId xmlns:a16="http://schemas.microsoft.com/office/drawing/2014/main" id="{C7187C70-B9C1-5BA3-4178-CDE8965BC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0140" y="0"/>
              <a:ext cx="6291276" cy="5844746"/>
            </a:xfrm>
            <a:prstGeom prst="rect">
              <a:avLst/>
            </a:prstGeom>
          </p:spPr>
        </p:pic>
        <p:grpSp>
          <p:nvGrpSpPr>
            <p:cNvPr id="13" name="Group 12">
              <a:extLst>
                <a:ext uri="{FF2B5EF4-FFF2-40B4-BE49-F238E27FC236}">
                  <a16:creationId xmlns:a16="http://schemas.microsoft.com/office/drawing/2014/main" id="{EBB919FC-BF9B-95EC-8644-DC042F7E8A26}"/>
                </a:ext>
              </a:extLst>
            </p:cNvPr>
            <p:cNvGrpSpPr/>
            <p:nvPr/>
          </p:nvGrpSpPr>
          <p:grpSpPr>
            <a:xfrm>
              <a:off x="3884272" y="502391"/>
              <a:ext cx="5560447" cy="4554811"/>
              <a:chOff x="3919826" y="502391"/>
              <a:chExt cx="5560447" cy="4554811"/>
            </a:xfrm>
          </p:grpSpPr>
          <p:sp>
            <p:nvSpPr>
              <p:cNvPr id="8" name="TextBox 7">
                <a:extLst>
                  <a:ext uri="{FF2B5EF4-FFF2-40B4-BE49-F238E27FC236}">
                    <a16:creationId xmlns:a16="http://schemas.microsoft.com/office/drawing/2014/main" id="{98FA3A34-C8E4-3529-2931-7E580DD4EB65}"/>
                  </a:ext>
                </a:extLst>
              </p:cNvPr>
              <p:cNvSpPr txBox="1"/>
              <p:nvPr/>
            </p:nvSpPr>
            <p:spPr>
              <a:xfrm flipH="1">
                <a:off x="6096000" y="502391"/>
                <a:ext cx="1517775" cy="523220"/>
              </a:xfrm>
              <a:prstGeom prst="rect">
                <a:avLst/>
              </a:prstGeom>
              <a:noFill/>
            </p:spPr>
            <p:txBody>
              <a:bodyPr wrap="square" rtlCol="0">
                <a:spAutoFit/>
              </a:bodyPr>
              <a:lstStyle/>
              <a:p>
                <a:pPr algn="ctr"/>
                <a:r>
                  <a:rPr lang="en-US" sz="2800" dirty="0">
                    <a:solidFill>
                      <a:schemeClr val="bg1"/>
                    </a:solidFill>
                  </a:rPr>
                  <a:t>Vision</a:t>
                </a:r>
              </a:p>
            </p:txBody>
          </p:sp>
          <p:sp>
            <p:nvSpPr>
              <p:cNvPr id="9" name="TextBox 8">
                <a:extLst>
                  <a:ext uri="{FF2B5EF4-FFF2-40B4-BE49-F238E27FC236}">
                    <a16:creationId xmlns:a16="http://schemas.microsoft.com/office/drawing/2014/main" id="{949F73E5-8F2B-43D2-3B25-11C7D49B7A98}"/>
                  </a:ext>
                </a:extLst>
              </p:cNvPr>
              <p:cNvSpPr txBox="1"/>
              <p:nvPr/>
            </p:nvSpPr>
            <p:spPr>
              <a:xfrm flipH="1">
                <a:off x="7962498" y="2402701"/>
                <a:ext cx="1517775" cy="523220"/>
              </a:xfrm>
              <a:prstGeom prst="rect">
                <a:avLst/>
              </a:prstGeom>
              <a:noFill/>
            </p:spPr>
            <p:txBody>
              <a:bodyPr wrap="square" rtlCol="0">
                <a:spAutoFit/>
              </a:bodyPr>
              <a:lstStyle/>
              <a:p>
                <a:pPr algn="ctr"/>
                <a:r>
                  <a:rPr lang="en-US" sz="2800" dirty="0">
                    <a:solidFill>
                      <a:schemeClr val="accent6">
                        <a:lumMod val="50000"/>
                      </a:schemeClr>
                    </a:solidFill>
                  </a:rPr>
                  <a:t>Goals</a:t>
                </a:r>
              </a:p>
            </p:txBody>
          </p:sp>
          <p:sp>
            <p:nvSpPr>
              <p:cNvPr id="10" name="TextBox 9">
                <a:extLst>
                  <a:ext uri="{FF2B5EF4-FFF2-40B4-BE49-F238E27FC236}">
                    <a16:creationId xmlns:a16="http://schemas.microsoft.com/office/drawing/2014/main" id="{790B679F-5626-7B6F-EEB7-F6C641FED652}"/>
                  </a:ext>
                </a:extLst>
              </p:cNvPr>
              <p:cNvSpPr txBox="1"/>
              <p:nvPr/>
            </p:nvSpPr>
            <p:spPr>
              <a:xfrm flipH="1">
                <a:off x="6302574" y="4533982"/>
                <a:ext cx="2008399" cy="523220"/>
              </a:xfrm>
              <a:prstGeom prst="rect">
                <a:avLst/>
              </a:prstGeom>
              <a:noFill/>
            </p:spPr>
            <p:txBody>
              <a:bodyPr wrap="square" rtlCol="0">
                <a:spAutoFit/>
              </a:bodyPr>
              <a:lstStyle/>
              <a:p>
                <a:pPr algn="ctr"/>
                <a:r>
                  <a:rPr lang="en-US" sz="2800" dirty="0">
                    <a:solidFill>
                      <a:schemeClr val="bg1"/>
                    </a:solidFill>
                  </a:rPr>
                  <a:t>Policies</a:t>
                </a:r>
              </a:p>
            </p:txBody>
          </p:sp>
          <p:sp>
            <p:nvSpPr>
              <p:cNvPr id="11" name="TextBox 10">
                <a:extLst>
                  <a:ext uri="{FF2B5EF4-FFF2-40B4-BE49-F238E27FC236}">
                    <a16:creationId xmlns:a16="http://schemas.microsoft.com/office/drawing/2014/main" id="{6043B0D2-504C-E08C-340D-B07113CE1DC2}"/>
                  </a:ext>
                </a:extLst>
              </p:cNvPr>
              <p:cNvSpPr txBox="1"/>
              <p:nvPr/>
            </p:nvSpPr>
            <p:spPr>
              <a:xfrm flipH="1">
                <a:off x="4199286" y="4010762"/>
                <a:ext cx="1794371" cy="523220"/>
              </a:xfrm>
              <a:prstGeom prst="rect">
                <a:avLst/>
              </a:prstGeom>
              <a:noFill/>
            </p:spPr>
            <p:txBody>
              <a:bodyPr wrap="square" rtlCol="0">
                <a:spAutoFit/>
              </a:bodyPr>
              <a:lstStyle/>
              <a:p>
                <a:pPr algn="ctr"/>
                <a:r>
                  <a:rPr lang="en-US" sz="2800" dirty="0">
                    <a:solidFill>
                      <a:schemeClr val="bg1"/>
                    </a:solidFill>
                  </a:rPr>
                  <a:t>Actions</a:t>
                </a:r>
              </a:p>
            </p:txBody>
          </p:sp>
          <p:sp>
            <p:nvSpPr>
              <p:cNvPr id="12" name="TextBox 11">
                <a:extLst>
                  <a:ext uri="{FF2B5EF4-FFF2-40B4-BE49-F238E27FC236}">
                    <a16:creationId xmlns:a16="http://schemas.microsoft.com/office/drawing/2014/main" id="{D10797D0-1844-707D-AA4D-F4BAA126E67B}"/>
                  </a:ext>
                </a:extLst>
              </p:cNvPr>
              <p:cNvSpPr txBox="1"/>
              <p:nvPr/>
            </p:nvSpPr>
            <p:spPr>
              <a:xfrm flipH="1">
                <a:off x="3919826" y="1691960"/>
                <a:ext cx="1517775" cy="523220"/>
              </a:xfrm>
              <a:prstGeom prst="rect">
                <a:avLst/>
              </a:prstGeom>
              <a:noFill/>
            </p:spPr>
            <p:txBody>
              <a:bodyPr wrap="square" rtlCol="0">
                <a:spAutoFit/>
              </a:bodyPr>
              <a:lstStyle/>
              <a:p>
                <a:pPr algn="ctr"/>
                <a:r>
                  <a:rPr lang="en-US" sz="2800" dirty="0">
                    <a:solidFill>
                      <a:schemeClr val="bg1"/>
                    </a:solidFill>
                  </a:rPr>
                  <a:t>Report</a:t>
                </a:r>
              </a:p>
            </p:txBody>
          </p:sp>
        </p:grpSp>
      </p:grpSp>
      <p:sp>
        <p:nvSpPr>
          <p:cNvPr id="16" name="Rectangle 15">
            <a:extLst>
              <a:ext uri="{FF2B5EF4-FFF2-40B4-BE49-F238E27FC236}">
                <a16:creationId xmlns:a16="http://schemas.microsoft.com/office/drawing/2014/main" id="{E2D759C4-D0EA-9D0D-FB0B-69AE94061376}"/>
              </a:ext>
            </a:extLst>
          </p:cNvPr>
          <p:cNvSpPr/>
          <p:nvPr/>
        </p:nvSpPr>
        <p:spPr>
          <a:xfrm>
            <a:off x="783134" y="796078"/>
            <a:ext cx="4257034" cy="88968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Vision: </a:t>
            </a:r>
            <a:r>
              <a:rPr lang="en-US" dirty="0"/>
              <a:t>Ideal Aspirations of Community</a:t>
            </a:r>
          </a:p>
        </p:txBody>
      </p:sp>
      <p:sp>
        <p:nvSpPr>
          <p:cNvPr id="3" name="TextBox 2">
            <a:extLst>
              <a:ext uri="{FF2B5EF4-FFF2-40B4-BE49-F238E27FC236}">
                <a16:creationId xmlns:a16="http://schemas.microsoft.com/office/drawing/2014/main" id="{EEEF16E2-27F3-1F32-750D-A9F3578D04C3}"/>
              </a:ext>
            </a:extLst>
          </p:cNvPr>
          <p:cNvSpPr txBox="1"/>
          <p:nvPr/>
        </p:nvSpPr>
        <p:spPr>
          <a:xfrm>
            <a:off x="768221" y="1843950"/>
            <a:ext cx="3725718" cy="3170099"/>
          </a:xfrm>
          <a:prstGeom prst="rect">
            <a:avLst/>
          </a:prstGeom>
          <a:noFill/>
        </p:spPr>
        <p:txBody>
          <a:bodyPr wrap="square" rtlCol="0">
            <a:spAutoFit/>
          </a:bodyPr>
          <a:lstStyle/>
          <a:p>
            <a:r>
              <a:rPr lang="en-US" sz="2000" b="1" dirty="0"/>
              <a:t>2025:</a:t>
            </a:r>
          </a:p>
          <a:p>
            <a:r>
              <a:rPr lang="en-US" sz="2000" b="1" dirty="0"/>
              <a:t>Through leadership and community engagement, Transylvania County preserves the county’s natural beauty and cultural resources while developing our built environment to improve the economic, social and cultural conditions of our county.</a:t>
            </a:r>
          </a:p>
        </p:txBody>
      </p:sp>
    </p:spTree>
    <p:extLst>
      <p:ext uri="{BB962C8B-B14F-4D97-AF65-F5344CB8AC3E}">
        <p14:creationId xmlns:p14="http://schemas.microsoft.com/office/powerpoint/2010/main" val="187740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Agenda Modifications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7822483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6E416-1C46-7075-4E82-0F4039BD52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3F2E57-B943-CDA1-9F8C-722BA92CAD56}"/>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Sections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CC12AB36-FE2E-44A9-8FB5-55DCD5FF1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3" name="Rectangle 2">
            <a:extLst>
              <a:ext uri="{FF2B5EF4-FFF2-40B4-BE49-F238E27FC236}">
                <a16:creationId xmlns:a16="http://schemas.microsoft.com/office/drawing/2014/main" id="{19FF2BCC-B955-EB44-C98D-E324FCC96698}"/>
              </a:ext>
            </a:extLst>
          </p:cNvPr>
          <p:cNvSpPr/>
          <p:nvPr/>
        </p:nvSpPr>
        <p:spPr>
          <a:xfrm>
            <a:off x="790832" y="716692"/>
            <a:ext cx="1977082" cy="443607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Introduction</a:t>
            </a:r>
          </a:p>
        </p:txBody>
      </p:sp>
      <p:sp>
        <p:nvSpPr>
          <p:cNvPr id="7" name="Rectangle 6">
            <a:extLst>
              <a:ext uri="{FF2B5EF4-FFF2-40B4-BE49-F238E27FC236}">
                <a16:creationId xmlns:a16="http://schemas.microsoft.com/office/drawing/2014/main" id="{F05AECC2-BC23-587E-04C0-0C64C9369B6E}"/>
              </a:ext>
            </a:extLst>
          </p:cNvPr>
          <p:cNvSpPr/>
          <p:nvPr/>
        </p:nvSpPr>
        <p:spPr>
          <a:xfrm>
            <a:off x="2949145" y="716692"/>
            <a:ext cx="1977082" cy="443607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Community Vision &amp; Goals</a:t>
            </a:r>
          </a:p>
        </p:txBody>
      </p:sp>
      <p:sp>
        <p:nvSpPr>
          <p:cNvPr id="8" name="Rectangle 7">
            <a:extLst>
              <a:ext uri="{FF2B5EF4-FFF2-40B4-BE49-F238E27FC236}">
                <a16:creationId xmlns:a16="http://schemas.microsoft.com/office/drawing/2014/main" id="{152AA446-5106-6139-C8B6-02CDD1D40801}"/>
              </a:ext>
            </a:extLst>
          </p:cNvPr>
          <p:cNvSpPr/>
          <p:nvPr/>
        </p:nvSpPr>
        <p:spPr>
          <a:xfrm>
            <a:off x="5107459" y="716692"/>
            <a:ext cx="1977082" cy="443607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Future Land Use</a:t>
            </a:r>
          </a:p>
        </p:txBody>
      </p:sp>
      <p:sp>
        <p:nvSpPr>
          <p:cNvPr id="9" name="Rectangle 8">
            <a:extLst>
              <a:ext uri="{FF2B5EF4-FFF2-40B4-BE49-F238E27FC236}">
                <a16:creationId xmlns:a16="http://schemas.microsoft.com/office/drawing/2014/main" id="{26846D55-727E-E197-912B-36B7743F642B}"/>
              </a:ext>
            </a:extLst>
          </p:cNvPr>
          <p:cNvSpPr/>
          <p:nvPr/>
        </p:nvSpPr>
        <p:spPr>
          <a:xfrm>
            <a:off x="7265773" y="716692"/>
            <a:ext cx="1977082" cy="443607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Goals &amp; Policies</a:t>
            </a:r>
          </a:p>
        </p:txBody>
      </p:sp>
      <p:sp>
        <p:nvSpPr>
          <p:cNvPr id="10" name="Rectangle 9">
            <a:extLst>
              <a:ext uri="{FF2B5EF4-FFF2-40B4-BE49-F238E27FC236}">
                <a16:creationId xmlns:a16="http://schemas.microsoft.com/office/drawing/2014/main" id="{2C48F442-B046-4E48-713B-A16CD3ADF588}"/>
              </a:ext>
            </a:extLst>
          </p:cNvPr>
          <p:cNvSpPr/>
          <p:nvPr/>
        </p:nvSpPr>
        <p:spPr>
          <a:xfrm>
            <a:off x="9424087" y="716692"/>
            <a:ext cx="1977082" cy="443607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Implementation</a:t>
            </a:r>
          </a:p>
        </p:txBody>
      </p:sp>
    </p:spTree>
    <p:extLst>
      <p:ext uri="{BB962C8B-B14F-4D97-AF65-F5344CB8AC3E}">
        <p14:creationId xmlns:p14="http://schemas.microsoft.com/office/powerpoint/2010/main" val="2733133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C6147-956F-4651-D7A1-595253B66BC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F194A4-2196-9873-C1AC-0A33E893020C}"/>
              </a:ext>
            </a:extLst>
          </p:cNvPr>
          <p:cNvSpPr txBox="1"/>
          <p:nvPr/>
        </p:nvSpPr>
        <p:spPr>
          <a:xfrm>
            <a:off x="1872413" y="6125151"/>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1219169" rtl="0" eaLnBrk="1" fontAlgn="auto" latinLnBrk="0" hangingPunct="0">
              <a:lnSpc>
                <a:spcPct val="100000"/>
              </a:lnSpc>
              <a:spcBef>
                <a:spcPts val="0"/>
              </a:spcBef>
              <a:spcAft>
                <a:spcPts val="0"/>
              </a:spcAft>
              <a:buClrTx/>
              <a:buSzTx/>
              <a:buFontTx/>
              <a:buNone/>
              <a:tabLst/>
              <a:defRPr/>
            </a:pPr>
            <a:r>
              <a:rPr lang="en-US" sz="3300" kern="0" dirty="0">
                <a:solidFill>
                  <a:srgbClr val="5E5E5E"/>
                </a:solidFill>
                <a:latin typeface="Helvetica Neue"/>
                <a:sym typeface="Helvetica Neue"/>
              </a:rPr>
              <a:t>Comprehensive Plan: Focus Areas or Elements</a:t>
            </a:r>
            <a:endParaRPr kumimoji="0" lang="en-US" sz="3300" b="0" i="0" u="none" strike="noStrike" kern="0" cap="none" spc="0" normalizeH="0" baseline="0" noProof="0" dirty="0">
              <a:ln>
                <a:noFill/>
              </a:ln>
              <a:solidFill>
                <a:srgbClr val="5E5E5E"/>
              </a:solidFill>
              <a:effectLst/>
              <a:uLnTx/>
              <a:uFillTx/>
              <a:latin typeface="Helvetica Neue"/>
              <a:ea typeface="+mn-ea"/>
              <a:cs typeface="+mn-cs"/>
              <a:sym typeface="Helvetica Neue"/>
            </a:endParaRPr>
          </a:p>
        </p:txBody>
      </p:sp>
      <p:pic>
        <p:nvPicPr>
          <p:cNvPr id="2" name="Picture 1" descr="A pink and black logo&#10;&#10;Description automatically generated">
            <a:extLst>
              <a:ext uri="{FF2B5EF4-FFF2-40B4-BE49-F238E27FC236}">
                <a16:creationId xmlns:a16="http://schemas.microsoft.com/office/drawing/2014/main" id="{9A0288E7-DD8F-ECE9-E9ED-76BA33C4CB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13" y="5471886"/>
            <a:ext cx="1426920" cy="1426920"/>
          </a:xfrm>
          <a:prstGeom prst="rect">
            <a:avLst/>
          </a:prstGeom>
        </p:spPr>
      </p:pic>
      <p:sp>
        <p:nvSpPr>
          <p:cNvPr id="3" name="Rectangle 2">
            <a:extLst>
              <a:ext uri="{FF2B5EF4-FFF2-40B4-BE49-F238E27FC236}">
                <a16:creationId xmlns:a16="http://schemas.microsoft.com/office/drawing/2014/main" id="{92BBEF6C-B8E0-CB7D-76A0-C3B194DBA6AA}"/>
              </a:ext>
            </a:extLst>
          </p:cNvPr>
          <p:cNvSpPr/>
          <p:nvPr/>
        </p:nvSpPr>
        <p:spPr>
          <a:xfrm>
            <a:off x="790832" y="716692"/>
            <a:ext cx="1977082" cy="4436076"/>
          </a:xfrm>
          <a:prstGeom prst="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Growth &amp; Land Use</a:t>
            </a:r>
          </a:p>
        </p:txBody>
      </p:sp>
      <p:sp>
        <p:nvSpPr>
          <p:cNvPr id="7" name="Rectangle 6">
            <a:extLst>
              <a:ext uri="{FF2B5EF4-FFF2-40B4-BE49-F238E27FC236}">
                <a16:creationId xmlns:a16="http://schemas.microsoft.com/office/drawing/2014/main" id="{6D6820A6-D813-3777-35EA-AC5E64805BA9}"/>
              </a:ext>
            </a:extLst>
          </p:cNvPr>
          <p:cNvSpPr/>
          <p:nvPr/>
        </p:nvSpPr>
        <p:spPr>
          <a:xfrm>
            <a:off x="2949145" y="716692"/>
            <a:ext cx="1977082" cy="4436076"/>
          </a:xfrm>
          <a:prstGeom prst="rect">
            <a:avLst/>
          </a:prstGeom>
          <a:solidFill>
            <a:srgbClr val="F831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Housing &amp; Economy</a:t>
            </a:r>
          </a:p>
        </p:txBody>
      </p:sp>
      <p:sp>
        <p:nvSpPr>
          <p:cNvPr id="8" name="Rectangle 7">
            <a:extLst>
              <a:ext uri="{FF2B5EF4-FFF2-40B4-BE49-F238E27FC236}">
                <a16:creationId xmlns:a16="http://schemas.microsoft.com/office/drawing/2014/main" id="{3A0A93F9-FBFF-B922-819E-A2523F0B643C}"/>
              </a:ext>
            </a:extLst>
          </p:cNvPr>
          <p:cNvSpPr/>
          <p:nvPr/>
        </p:nvSpPr>
        <p:spPr>
          <a:xfrm>
            <a:off x="5107459" y="716692"/>
            <a:ext cx="1977082" cy="4436076"/>
          </a:xfrm>
          <a:prstGeom prst="rect">
            <a:avLst/>
          </a:prstGeom>
          <a:solidFill>
            <a:srgbClr val="BDFA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50000"/>
                  </a:schemeClr>
                </a:solidFill>
              </a:rPr>
              <a:t>Transportation &amp; Infrastructure</a:t>
            </a:r>
          </a:p>
        </p:txBody>
      </p:sp>
      <p:sp>
        <p:nvSpPr>
          <p:cNvPr id="9" name="Rectangle 8">
            <a:extLst>
              <a:ext uri="{FF2B5EF4-FFF2-40B4-BE49-F238E27FC236}">
                <a16:creationId xmlns:a16="http://schemas.microsoft.com/office/drawing/2014/main" id="{1693804A-0B7D-59E3-FE38-5F741A579335}"/>
              </a:ext>
            </a:extLst>
          </p:cNvPr>
          <p:cNvSpPr/>
          <p:nvPr/>
        </p:nvSpPr>
        <p:spPr>
          <a:xfrm>
            <a:off x="7265773" y="716692"/>
            <a:ext cx="1977082" cy="4436076"/>
          </a:xfrm>
          <a:prstGeom prst="rect">
            <a:avLst/>
          </a:prstGeom>
          <a:solidFill>
            <a:srgbClr val="F442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Natural Resources &amp; Resiliency</a:t>
            </a:r>
          </a:p>
        </p:txBody>
      </p:sp>
      <p:sp>
        <p:nvSpPr>
          <p:cNvPr id="10" name="Rectangle 9">
            <a:extLst>
              <a:ext uri="{FF2B5EF4-FFF2-40B4-BE49-F238E27FC236}">
                <a16:creationId xmlns:a16="http://schemas.microsoft.com/office/drawing/2014/main" id="{4803D7DB-658B-E2FF-2830-FACC11F3041B}"/>
              </a:ext>
            </a:extLst>
          </p:cNvPr>
          <p:cNvSpPr/>
          <p:nvPr/>
        </p:nvSpPr>
        <p:spPr>
          <a:xfrm>
            <a:off x="9424087" y="716692"/>
            <a:ext cx="1977082" cy="4436076"/>
          </a:xfrm>
          <a:prstGeom prst="rect">
            <a:avLst/>
          </a:prstGeom>
          <a:solidFill>
            <a:srgbClr val="2B29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Health &amp; Culture</a:t>
            </a:r>
          </a:p>
        </p:txBody>
      </p:sp>
    </p:spTree>
    <p:extLst>
      <p:ext uri="{BB962C8B-B14F-4D97-AF65-F5344CB8AC3E}">
        <p14:creationId xmlns:p14="http://schemas.microsoft.com/office/powerpoint/2010/main" val="2880961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Informational &amp; Discussion Items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70448500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3"/>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Subdivisions &amp; Exemptions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506838" y="428319"/>
            <a:ext cx="9925344"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A. Subdivision Approval &amp; Update</a:t>
            </a:r>
          </a:p>
          <a:p>
            <a:pPr defTabSz="1219169" hangingPunct="0"/>
            <a:r>
              <a:rPr lang="en-US" sz="2400" kern="0" dirty="0">
                <a:solidFill>
                  <a:srgbClr val="5E5E5E"/>
                </a:solidFill>
                <a:latin typeface="Avenir Next LT Pro" panose="020B0504020202020204" pitchFamily="34" charset="0"/>
                <a:sym typeface="Helvetica Neue"/>
              </a:rPr>
              <a:t>	</a:t>
            </a:r>
          </a:p>
        </p:txBody>
      </p:sp>
      <p:graphicFrame>
        <p:nvGraphicFramePr>
          <p:cNvPr id="2" name="Chart 1">
            <a:extLst>
              <a:ext uri="{FF2B5EF4-FFF2-40B4-BE49-F238E27FC236}">
                <a16:creationId xmlns:a16="http://schemas.microsoft.com/office/drawing/2014/main" id="{C4E21A5D-DAC4-40E4-315C-49E71E5D8372}"/>
              </a:ext>
            </a:extLst>
          </p:cNvPr>
          <p:cNvGraphicFramePr>
            <a:graphicFrameLocks/>
          </p:cNvGraphicFramePr>
          <p:nvPr/>
        </p:nvGraphicFramePr>
        <p:xfrm>
          <a:off x="3362325" y="1578769"/>
          <a:ext cx="5467350" cy="370046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54443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blue card with a graph&#10;&#10;AI-generated content may be incorrect.">
            <a:extLst>
              <a:ext uri="{FF2B5EF4-FFF2-40B4-BE49-F238E27FC236}">
                <a16:creationId xmlns:a16="http://schemas.microsoft.com/office/drawing/2014/main" id="{0B6FB9C2-282E-C3D0-7A2B-82E74B958D64}"/>
              </a:ext>
            </a:extLst>
          </p:cNvPr>
          <p:cNvPicPr>
            <a:picLocks noChangeAspect="1"/>
          </p:cNvPicPr>
          <p:nvPr/>
        </p:nvPicPr>
        <p:blipFill rotWithShape="1">
          <a:blip r:embed="rId3">
            <a:extLst>
              <a:ext uri="{28A0092B-C50C-407E-A947-70E740481C1C}">
                <a14:useLocalDpi xmlns:a14="http://schemas.microsoft.com/office/drawing/2010/main" val="0"/>
              </a:ext>
            </a:extLst>
          </a:blip>
          <a:srcRect l="24519" t="14815" r="24199" b="14530"/>
          <a:stretch/>
        </p:blipFill>
        <p:spPr bwMode="auto">
          <a:xfrm>
            <a:off x="4924072" y="617838"/>
            <a:ext cx="6973964" cy="5405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59215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3EAD4-D443-0A90-DC2A-4C1D0FA6D8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30B64C-B9D4-F794-A805-CCCFC95840D6}"/>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7062913-96D5-94F0-F9D1-3AB5AA93B438}"/>
              </a:ext>
            </a:extLst>
          </p:cNvPr>
          <p:cNvSpPr txBox="1"/>
          <p:nvPr/>
        </p:nvSpPr>
        <p:spPr>
          <a:xfrm>
            <a:off x="1909483" y="6137509"/>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Transportation Update</a:t>
            </a:r>
          </a:p>
        </p:txBody>
      </p:sp>
      <p:sp>
        <p:nvSpPr>
          <p:cNvPr id="5" name="TextBox 4">
            <a:extLst>
              <a:ext uri="{FF2B5EF4-FFF2-40B4-BE49-F238E27FC236}">
                <a16:creationId xmlns:a16="http://schemas.microsoft.com/office/drawing/2014/main" id="{04DCF31D-5D2B-5D45-9F45-A64B31EA03B8}"/>
              </a:ext>
            </a:extLst>
          </p:cNvPr>
          <p:cNvSpPr txBox="1"/>
          <p:nvPr/>
        </p:nvSpPr>
        <p:spPr>
          <a:xfrm>
            <a:off x="1721224" y="161364"/>
            <a:ext cx="9925344" cy="1200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B. Transportation Update</a:t>
            </a: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2" name="Picture 1" descr="A blue card with graphics&#10;&#10;AI-generated content may be incorrect.">
            <a:extLst>
              <a:ext uri="{FF2B5EF4-FFF2-40B4-BE49-F238E27FC236}">
                <a16:creationId xmlns:a16="http://schemas.microsoft.com/office/drawing/2014/main" id="{7BE9854F-EC73-A228-D55C-2A161C73E2B4}"/>
              </a:ext>
            </a:extLst>
          </p:cNvPr>
          <p:cNvPicPr>
            <a:picLocks noChangeAspect="1"/>
          </p:cNvPicPr>
          <p:nvPr/>
        </p:nvPicPr>
        <p:blipFill rotWithShape="1">
          <a:blip r:embed="rId3">
            <a:extLst>
              <a:ext uri="{28A0092B-C50C-407E-A947-70E740481C1C}">
                <a14:useLocalDpi xmlns:a14="http://schemas.microsoft.com/office/drawing/2010/main" val="0"/>
              </a:ext>
            </a:extLst>
          </a:blip>
          <a:srcRect l="22917" t="11111" r="22756" b="11111"/>
          <a:stretch/>
        </p:blipFill>
        <p:spPr bwMode="auto">
          <a:xfrm>
            <a:off x="4734519" y="567689"/>
            <a:ext cx="6915859" cy="55698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1079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736154" y="2657532"/>
            <a:ext cx="10985502" cy="952501"/>
          </a:xfrm>
          <a:prstGeom prst="rect">
            <a:avLst/>
          </a:prstGeom>
        </p:spPr>
        <p:txBody>
          <a:bodyPr>
            <a:normAutofit/>
          </a:bodyPr>
          <a:lstStyle/>
          <a:p>
            <a:pPr algn="r"/>
            <a:r>
              <a:rPr lang="en-US" sz="2800" dirty="0">
                <a:solidFill>
                  <a:srgbClr val="003E38"/>
                </a:solidFill>
                <a:latin typeface="Avenir Next LT Pro Demi" panose="020B0704020202020204" pitchFamily="34" charset="0"/>
              </a:rPr>
              <a:t>C. Community Appearance Initiative Update</a:t>
            </a:r>
            <a:endParaRPr sz="28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107874456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4DCEF-12DA-C65F-FA3C-D8779036E87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EEBD4A5-CFFE-8F53-0270-3300504C205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CBD26D24-6B20-5034-116A-256370C0BDFA}"/>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F7123BA4-CB28-D22D-EEAB-A25DC37755B9}"/>
              </a:ext>
            </a:extLst>
          </p:cNvPr>
          <p:cNvSpPr txBox="1"/>
          <p:nvPr/>
        </p:nvSpPr>
        <p:spPr>
          <a:xfrm>
            <a:off x="941949" y="487548"/>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5" name="Picture 4" descr="A close-up of a list&#10;&#10;AI-generated content may be incorrect.">
            <a:extLst>
              <a:ext uri="{FF2B5EF4-FFF2-40B4-BE49-F238E27FC236}">
                <a16:creationId xmlns:a16="http://schemas.microsoft.com/office/drawing/2014/main" id="{0EC952D7-5D1B-A5CB-31AA-49A14B008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86" y="2057208"/>
            <a:ext cx="11841227" cy="2743583"/>
          </a:xfrm>
          <a:prstGeom prst="rect">
            <a:avLst/>
          </a:prstGeom>
        </p:spPr>
      </p:pic>
    </p:spTree>
    <p:extLst>
      <p:ext uri="{BB962C8B-B14F-4D97-AF65-F5344CB8AC3E}">
        <p14:creationId xmlns:p14="http://schemas.microsoft.com/office/powerpoint/2010/main" val="1473970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ountain with trees and mountains in the background&#10;&#10;Description automatically generated">
            <a:extLst>
              <a:ext uri="{FF2B5EF4-FFF2-40B4-BE49-F238E27FC236}">
                <a16:creationId xmlns:a16="http://schemas.microsoft.com/office/drawing/2014/main" id="{ED7C8F61-208A-1A8B-9B61-BC69D1F55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22" y="2753225"/>
            <a:ext cx="12314324" cy="4104775"/>
          </a:xfrm>
          <a:prstGeom prst="rect">
            <a:avLst/>
          </a:prstGeom>
        </p:spPr>
      </p:pic>
      <p:sp>
        <p:nvSpPr>
          <p:cNvPr id="152" name="Transylvania County"/>
          <p:cNvSpPr txBox="1">
            <a:spLocks noGrp="1"/>
          </p:cNvSpPr>
          <p:nvPr>
            <p:ph type="ctrTitle"/>
          </p:nvPr>
        </p:nvSpPr>
        <p:spPr>
          <a:xfrm>
            <a:off x="831366" y="1982228"/>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C. Comprehensive Plan Update</a:t>
            </a:r>
            <a:endParaRPr sz="4000" dirty="0">
              <a:solidFill>
                <a:srgbClr val="003E38"/>
              </a:solidFill>
              <a:latin typeface="Avenir Next LT Pro Demi" panose="020B0704020202020204" pitchFamily="34" charset="0"/>
            </a:endParaRPr>
          </a:p>
        </p:txBody>
      </p:sp>
    </p:spTree>
    <p:extLst>
      <p:ext uri="{BB962C8B-B14F-4D97-AF65-F5344CB8AC3E}">
        <p14:creationId xmlns:p14="http://schemas.microsoft.com/office/powerpoint/2010/main" val="127267336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sz="4000" dirty="0">
                <a:solidFill>
                  <a:srgbClr val="003E38"/>
                </a:solidFill>
                <a:latin typeface="Avenir Next LT Pro Demi" panose="020B0704020202020204" pitchFamily="34" charset="0"/>
              </a:rPr>
              <a:t>D. Housing Study Update</a:t>
            </a:r>
            <a:endParaRPr sz="40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382117006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Consent Agenda</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55656756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Housing Study Update</a:t>
            </a:r>
          </a:p>
        </p:txBody>
      </p:sp>
      <p:pic>
        <p:nvPicPr>
          <p:cNvPr id="7" name="Picture 6" descr="A map of a county&#10;&#10;Description automatically generated">
            <a:extLst>
              <a:ext uri="{FF2B5EF4-FFF2-40B4-BE49-F238E27FC236}">
                <a16:creationId xmlns:a16="http://schemas.microsoft.com/office/drawing/2014/main" id="{FC225BB2-1C22-FDFA-D237-968A44E14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3553" y="161365"/>
            <a:ext cx="7928885" cy="5937161"/>
          </a:xfrm>
          <a:prstGeom prst="rect">
            <a:avLst/>
          </a:prstGeom>
        </p:spPr>
      </p:pic>
    </p:spTree>
    <p:extLst>
      <p:ext uri="{BB962C8B-B14F-4D97-AF65-F5344CB8AC3E}">
        <p14:creationId xmlns:p14="http://schemas.microsoft.com/office/powerpoint/2010/main" val="724698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Public Comment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259679709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Board Members’ Comments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012248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lstStyle/>
          <a:p>
            <a:pPr algn="r"/>
            <a:r>
              <a:rPr lang="en-US" dirty="0">
                <a:solidFill>
                  <a:srgbClr val="003E38"/>
                </a:solidFill>
                <a:latin typeface="Avenir Next LT Pro Demi" panose="020B0704020202020204" pitchFamily="34" charset="0"/>
              </a:rPr>
              <a:t>Adjournment</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4"/>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360160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F4BC-1F7E-EDD0-2029-CCC90C841013}"/>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B442913A-BACB-FC4D-FB6B-E57FE3DA041E}"/>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Consent Agenda</a:t>
            </a:r>
          </a:p>
        </p:txBody>
      </p:sp>
      <p:sp>
        <p:nvSpPr>
          <p:cNvPr id="5" name="TextBox 4">
            <a:extLst>
              <a:ext uri="{FF2B5EF4-FFF2-40B4-BE49-F238E27FC236}">
                <a16:creationId xmlns:a16="http://schemas.microsoft.com/office/drawing/2014/main" id="{C7F12A75-A3E4-0623-3B1E-147541BF86A6}"/>
              </a:ext>
            </a:extLst>
          </p:cNvPr>
          <p:cNvSpPr txBox="1"/>
          <p:nvPr/>
        </p:nvSpPr>
        <p:spPr>
          <a:xfrm>
            <a:off x="1721224" y="1698229"/>
            <a:ext cx="4711474"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Minutes</a:t>
            </a:r>
          </a:p>
          <a:p>
            <a:pPr marL="342900" indent="-342900" defTabSz="1219169" hangingPunct="0">
              <a:buFont typeface="Arial" panose="020B0604020202020204" pitchFamily="34" charset="0"/>
              <a:buChar char="•"/>
            </a:pPr>
            <a:r>
              <a:rPr lang="en-US" sz="2400" kern="0" dirty="0">
                <a:solidFill>
                  <a:srgbClr val="5E5E5E"/>
                </a:solidFill>
                <a:latin typeface="Avenir Next LT Pro" panose="020B0504020202020204" pitchFamily="34" charset="0"/>
                <a:sym typeface="Helvetica Neue"/>
              </a:rPr>
              <a:t>February 20, 2025</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7" name="Picture 6" descr="A document with text and a note&#10;&#10;AI-generated content may be incorrect.">
            <a:extLst>
              <a:ext uri="{FF2B5EF4-FFF2-40B4-BE49-F238E27FC236}">
                <a16:creationId xmlns:a16="http://schemas.microsoft.com/office/drawing/2014/main" id="{D40A36B0-4297-7F69-2146-8B40B88470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340" y="72536"/>
            <a:ext cx="4582164" cy="6344535"/>
          </a:xfrm>
          <a:prstGeom prst="rect">
            <a:avLst/>
          </a:prstGeom>
        </p:spPr>
      </p:pic>
    </p:spTree>
    <p:extLst>
      <p:ext uri="{BB962C8B-B14F-4D97-AF65-F5344CB8AC3E}">
        <p14:creationId xmlns:p14="http://schemas.microsoft.com/office/powerpoint/2010/main" val="210790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92419-26C2-0CA0-53A9-2579CD7C71A8}"/>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p:cNvSpPr txBox="1">
            <a:spLocks noGrp="1"/>
          </p:cNvSpPr>
          <p:nvPr>
            <p:ph type="ctrTitle"/>
          </p:nvPr>
        </p:nvSpPr>
        <p:spPr>
          <a:xfrm>
            <a:off x="374647" y="2753225"/>
            <a:ext cx="10985502" cy="952501"/>
          </a:xfrm>
          <a:prstGeom prst="rect">
            <a:avLst/>
          </a:prstGeom>
        </p:spPr>
        <p:txBody>
          <a:bodyPr>
            <a:normAutofit/>
          </a:bodyPr>
          <a:lstStyle/>
          <a:p>
            <a:pPr algn="r"/>
            <a:r>
              <a:rPr lang="en-US" dirty="0">
                <a:solidFill>
                  <a:srgbClr val="003E38"/>
                </a:solidFill>
                <a:latin typeface="Avenir Next LT Pro Demi" panose="020B0704020202020204" pitchFamily="34" charset="0"/>
              </a:rPr>
              <a:t>New Business</a:t>
            </a:r>
            <a:endParaRPr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DF25D406-976B-A9F6-0321-5D04CA0E2FDF}"/>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04981496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6C2C2-8D03-A7E4-A13A-7B7A2C9A79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B98E9EE-1148-4669-0A25-3FCD4FDFF467}"/>
              </a:ext>
            </a:extLst>
          </p:cNvPr>
          <p:cNvPicPr>
            <a:picLocks noChangeAspect="1"/>
          </p:cNvPicPr>
          <p:nvPr/>
        </p:nvPicPr>
        <p:blipFill>
          <a:blip r:embed="rId2"/>
          <a:stretch>
            <a:fillRect/>
          </a:stretch>
        </p:blipFill>
        <p:spPr>
          <a:xfrm>
            <a:off x="0" y="3467178"/>
            <a:ext cx="12192000" cy="3390822"/>
          </a:xfrm>
          <a:prstGeom prst="rect">
            <a:avLst/>
          </a:prstGeom>
          <a:ln>
            <a:noFill/>
          </a:ln>
        </p:spPr>
      </p:pic>
      <p:sp>
        <p:nvSpPr>
          <p:cNvPr id="152" name="Transylvania County">
            <a:extLst>
              <a:ext uri="{FF2B5EF4-FFF2-40B4-BE49-F238E27FC236}">
                <a16:creationId xmlns:a16="http://schemas.microsoft.com/office/drawing/2014/main" id="{35BFB103-563A-DD6E-E289-5CD297B9B58F}"/>
              </a:ext>
            </a:extLst>
          </p:cNvPr>
          <p:cNvSpPr txBox="1">
            <a:spLocks noGrp="1"/>
          </p:cNvSpPr>
          <p:nvPr>
            <p:ph type="ctrTitle"/>
          </p:nvPr>
        </p:nvSpPr>
        <p:spPr>
          <a:xfrm>
            <a:off x="736154" y="2657532"/>
            <a:ext cx="10985502" cy="952501"/>
          </a:xfrm>
          <a:prstGeom prst="rect">
            <a:avLst/>
          </a:prstGeom>
        </p:spPr>
        <p:txBody>
          <a:bodyPr>
            <a:noAutofit/>
          </a:bodyPr>
          <a:lstStyle/>
          <a:p>
            <a:pPr algn="r"/>
            <a:r>
              <a:rPr lang="en-US" sz="3600" dirty="0">
                <a:solidFill>
                  <a:srgbClr val="003E38"/>
                </a:solidFill>
                <a:latin typeface="Avenir Next LT Pro Demi" panose="020B0704020202020204" pitchFamily="34" charset="0"/>
              </a:rPr>
              <a:t>A. CAI# 25-01, Pascoe &amp; Skylar</a:t>
            </a:r>
            <a:br>
              <a:rPr lang="en-US" sz="3600" dirty="0">
                <a:solidFill>
                  <a:srgbClr val="003E38"/>
                </a:solidFill>
                <a:latin typeface="Avenir Next LT Pro Demi" panose="020B0704020202020204" pitchFamily="34" charset="0"/>
              </a:rPr>
            </a:br>
            <a:r>
              <a:rPr lang="en-US" sz="3600" dirty="0">
                <a:solidFill>
                  <a:srgbClr val="003E38"/>
                </a:solidFill>
                <a:latin typeface="Avenir Next LT Pro Demi" panose="020B0704020202020204" pitchFamily="34" charset="0"/>
              </a:rPr>
              <a:t>1588 Probart St.</a:t>
            </a:r>
            <a:endParaRPr sz="3600" dirty="0">
              <a:solidFill>
                <a:srgbClr val="003E38"/>
              </a:solidFill>
              <a:latin typeface="Avenir Next LT Pro Demi" panose="020B0704020202020204" pitchFamily="34" charset="0"/>
            </a:endParaRPr>
          </a:p>
        </p:txBody>
      </p:sp>
      <p:pic>
        <p:nvPicPr>
          <p:cNvPr id="2" name="Picture 1">
            <a:extLst>
              <a:ext uri="{FF2B5EF4-FFF2-40B4-BE49-F238E27FC236}">
                <a16:creationId xmlns:a16="http://schemas.microsoft.com/office/drawing/2014/main" id="{7ECC21C6-1114-7A22-39FA-49A055A77D20}"/>
              </a:ext>
            </a:extLst>
          </p:cNvPr>
          <p:cNvPicPr>
            <a:picLocks noChangeAspect="1"/>
          </p:cNvPicPr>
          <p:nvPr/>
        </p:nvPicPr>
        <p:blipFill>
          <a:blip r:embed="rId3"/>
          <a:stretch>
            <a:fillRect/>
          </a:stretch>
        </p:blipFill>
        <p:spPr>
          <a:xfrm>
            <a:off x="374647" y="4383681"/>
            <a:ext cx="3048321" cy="2003672"/>
          </a:xfrm>
          <a:prstGeom prst="rect">
            <a:avLst/>
          </a:prstGeom>
        </p:spPr>
      </p:pic>
    </p:spTree>
    <p:extLst>
      <p:ext uri="{BB962C8B-B14F-4D97-AF65-F5344CB8AC3E}">
        <p14:creationId xmlns:p14="http://schemas.microsoft.com/office/powerpoint/2010/main" val="42591981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55FD-BC39-015F-ED9C-31D777AF1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4581FE-2E36-E856-3DEF-33E12861C6B8}"/>
              </a:ext>
            </a:extLst>
          </p:cNvPr>
          <p:cNvPicPr>
            <a:picLocks noChangeAspect="1"/>
          </p:cNvPicPr>
          <p:nvPr/>
        </p:nvPicPr>
        <p:blipFill>
          <a:blip r:embed="rId2"/>
          <a:stretch>
            <a:fillRect/>
          </a:stretch>
        </p:blipFill>
        <p:spPr>
          <a:xfrm>
            <a:off x="293964" y="5758493"/>
            <a:ext cx="1427260" cy="938143"/>
          </a:xfrm>
          <a:prstGeom prst="rect">
            <a:avLst/>
          </a:prstGeom>
        </p:spPr>
      </p:pic>
      <p:sp>
        <p:nvSpPr>
          <p:cNvPr id="4" name="TextBox 3">
            <a:extLst>
              <a:ext uri="{FF2B5EF4-FFF2-40B4-BE49-F238E27FC236}">
                <a16:creationId xmlns:a16="http://schemas.microsoft.com/office/drawing/2014/main" id="{AACCE7EC-1CEB-A5B7-BB0D-0D5EF1BB27F8}"/>
              </a:ext>
            </a:extLst>
          </p:cNvPr>
          <p:cNvSpPr txBox="1"/>
          <p:nvPr/>
        </p:nvSpPr>
        <p:spPr>
          <a:xfrm>
            <a:off x="1909483" y="6137508"/>
            <a:ext cx="9466730" cy="5591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defTabSz="1219169" hangingPunct="0"/>
            <a:r>
              <a:rPr lang="en-US" sz="3300" kern="0" dirty="0">
                <a:solidFill>
                  <a:srgbClr val="5E5E5E"/>
                </a:solidFill>
                <a:latin typeface="Helvetica Neue"/>
                <a:sym typeface="Helvetica Neue"/>
              </a:rPr>
              <a:t>CAI Update</a:t>
            </a:r>
          </a:p>
        </p:txBody>
      </p:sp>
      <p:sp>
        <p:nvSpPr>
          <p:cNvPr id="2" name="TextBox 1">
            <a:extLst>
              <a:ext uri="{FF2B5EF4-FFF2-40B4-BE49-F238E27FC236}">
                <a16:creationId xmlns:a16="http://schemas.microsoft.com/office/drawing/2014/main" id="{BC37D231-2530-370E-5BC0-F8812A24F51C}"/>
              </a:ext>
            </a:extLst>
          </p:cNvPr>
          <p:cNvSpPr txBox="1"/>
          <p:nvPr/>
        </p:nvSpPr>
        <p:spPr>
          <a:xfrm>
            <a:off x="979019" y="434370"/>
            <a:ext cx="10051676" cy="1569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1219169" hangingPunct="0"/>
            <a:r>
              <a:rPr lang="en-US" sz="2400" b="1" kern="0" dirty="0">
                <a:solidFill>
                  <a:srgbClr val="5E5E5E"/>
                </a:solidFill>
                <a:latin typeface="Avenir Next LT Pro" panose="020B0504020202020204" pitchFamily="34" charset="0"/>
                <a:sym typeface="Helvetica Neue"/>
              </a:rPr>
              <a:t>CAI BUDGET</a:t>
            </a:r>
          </a:p>
          <a:p>
            <a:pPr defTabSz="1219169" hangingPunct="0"/>
            <a:endParaRPr lang="en-US" sz="2400" kern="0" dirty="0">
              <a:solidFill>
                <a:srgbClr val="5E5E5E"/>
              </a:solidFill>
              <a:latin typeface="Avenir Next LT Pro" panose="020B0504020202020204" pitchFamily="34" charset="0"/>
              <a:sym typeface="Helvetica Neue"/>
            </a:endParaRPr>
          </a:p>
          <a:p>
            <a:pPr defTabSz="1219169" hangingPunct="0"/>
            <a:r>
              <a:rPr lang="en-US" sz="2400" kern="0" dirty="0">
                <a:solidFill>
                  <a:srgbClr val="5E5E5E"/>
                </a:solidFill>
                <a:latin typeface="Avenir Next LT Pro" panose="020B0504020202020204" pitchFamily="34" charset="0"/>
                <a:sym typeface="Helvetica Neue"/>
              </a:rPr>
              <a:t>	</a:t>
            </a:r>
          </a:p>
          <a:p>
            <a:pPr defTabSz="1219169" hangingPunct="0"/>
            <a:endParaRPr lang="en-US" sz="2400" kern="0" dirty="0">
              <a:solidFill>
                <a:srgbClr val="5E5E5E"/>
              </a:solidFill>
              <a:latin typeface="Avenir Next LT Pro" panose="020B0504020202020204" pitchFamily="34" charset="0"/>
              <a:sym typeface="Helvetica Neue"/>
            </a:endParaRPr>
          </a:p>
        </p:txBody>
      </p:sp>
      <p:pic>
        <p:nvPicPr>
          <p:cNvPr id="6" name="Picture 5" descr="A close-up of a list&#10;&#10;AI-generated content may be incorrect.">
            <a:extLst>
              <a:ext uri="{FF2B5EF4-FFF2-40B4-BE49-F238E27FC236}">
                <a16:creationId xmlns:a16="http://schemas.microsoft.com/office/drawing/2014/main" id="{2F9104A1-00EF-CCA9-1608-EDF20FA8E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386" y="2057208"/>
            <a:ext cx="11841227" cy="2743583"/>
          </a:xfrm>
          <a:prstGeom prst="rect">
            <a:avLst/>
          </a:prstGeom>
        </p:spPr>
      </p:pic>
    </p:spTree>
    <p:extLst>
      <p:ext uri="{BB962C8B-B14F-4D97-AF65-F5344CB8AC3E}">
        <p14:creationId xmlns:p14="http://schemas.microsoft.com/office/powerpoint/2010/main" val="4168354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95984</TotalTime>
  <Words>1048</Words>
  <Application>Microsoft Office PowerPoint</Application>
  <PresentationFormat>Widescreen</PresentationFormat>
  <Paragraphs>186</Paragraphs>
  <Slides>53</Slides>
  <Notes>1</Notes>
  <HiddenSlides>5</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Avenir Next LT Pro</vt:lpstr>
      <vt:lpstr>Avenir Next LT Pro Demi</vt:lpstr>
      <vt:lpstr>Calibri</vt:lpstr>
      <vt:lpstr>Calibri Light</vt:lpstr>
      <vt:lpstr>Helvetica Neue</vt:lpstr>
      <vt:lpstr>Helvetica Neue Medium</vt:lpstr>
      <vt:lpstr>HelveticaNeueLT Std Lt</vt:lpstr>
      <vt:lpstr>Office Theme</vt:lpstr>
      <vt:lpstr>21_BasicWhite</vt:lpstr>
      <vt:lpstr>Transylvania County</vt:lpstr>
      <vt:lpstr>PowerPoint Presentation</vt:lpstr>
      <vt:lpstr>Public Comment</vt:lpstr>
      <vt:lpstr>Agenda Modifications</vt:lpstr>
      <vt:lpstr>Consent Agenda</vt:lpstr>
      <vt:lpstr>PowerPoint Presentation</vt:lpstr>
      <vt:lpstr>New Business</vt:lpstr>
      <vt:lpstr>A. CAI# 25-01, Pascoe &amp; Skylar 1588 Probart 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Old Business</vt:lpstr>
      <vt:lpstr>A. Reconsideration of Hamilton CAI# 24-04</vt:lpstr>
      <vt:lpstr>PowerPoint Presentation</vt:lpstr>
      <vt:lpstr>PowerPoint Presentation</vt:lpstr>
      <vt:lpstr>PowerPoint Presentation</vt:lpstr>
      <vt:lpstr>PowerPoint Presentation</vt:lpstr>
      <vt:lpstr>PowerPoint Presentation</vt:lpstr>
      <vt:lpstr>PowerPoint Presentation</vt:lpstr>
      <vt:lpstr>B. 2050 Comprehensive Plan Update  DRAFT Community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Informational &amp; Discussion Items</vt:lpstr>
      <vt:lpstr>PowerPoint Presentation</vt:lpstr>
      <vt:lpstr>PowerPoint Presentation</vt:lpstr>
      <vt:lpstr>PowerPoint Presentation</vt:lpstr>
      <vt:lpstr>C. Community Appearance Initiative Update</vt:lpstr>
      <vt:lpstr>PowerPoint Presentation</vt:lpstr>
      <vt:lpstr>C. Comprehensive Plan Update</vt:lpstr>
      <vt:lpstr>D. Housing Study Update</vt:lpstr>
      <vt:lpstr>PowerPoint Presentation</vt:lpstr>
      <vt:lpstr>Public Comment</vt:lpstr>
      <vt:lpstr>Board Members’ Comments</vt:lpstr>
      <vt:lpstr>Adjournment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Adams</dc:creator>
  <cp:lastModifiedBy>Jeffrey Adams</cp:lastModifiedBy>
  <cp:revision>227</cp:revision>
  <cp:lastPrinted>2023-04-20T16:17:37Z</cp:lastPrinted>
  <dcterms:created xsi:type="dcterms:W3CDTF">2023-03-22T17:40:32Z</dcterms:created>
  <dcterms:modified xsi:type="dcterms:W3CDTF">2025-04-17T21:28:45Z</dcterms:modified>
</cp:coreProperties>
</file>