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268" r:id="rId3"/>
    <p:sldId id="336" r:id="rId4"/>
    <p:sldId id="374" r:id="rId5"/>
    <p:sldId id="380" r:id="rId6"/>
    <p:sldId id="410" r:id="rId7"/>
    <p:sldId id="375" r:id="rId8"/>
    <p:sldId id="411" r:id="rId9"/>
    <p:sldId id="590" r:id="rId10"/>
    <p:sldId id="618" r:id="rId11"/>
    <p:sldId id="591" r:id="rId12"/>
    <p:sldId id="593" r:id="rId13"/>
    <p:sldId id="604" r:id="rId14"/>
    <p:sldId id="592" r:id="rId15"/>
    <p:sldId id="625" r:id="rId16"/>
    <p:sldId id="598" r:id="rId17"/>
    <p:sldId id="594" r:id="rId18"/>
    <p:sldId id="600" r:id="rId19"/>
    <p:sldId id="601" r:id="rId20"/>
    <p:sldId id="606" r:id="rId21"/>
    <p:sldId id="616" r:id="rId22"/>
    <p:sldId id="610" r:id="rId23"/>
    <p:sldId id="433" r:id="rId24"/>
    <p:sldId id="637" r:id="rId25"/>
    <p:sldId id="638" r:id="rId26"/>
    <p:sldId id="640" r:id="rId27"/>
    <p:sldId id="589" r:id="rId28"/>
    <p:sldId id="629" r:id="rId29"/>
    <p:sldId id="632" r:id="rId30"/>
    <p:sldId id="560" r:id="rId31"/>
    <p:sldId id="626" r:id="rId32"/>
    <p:sldId id="627" r:id="rId33"/>
    <p:sldId id="636" r:id="rId34"/>
    <p:sldId id="635" r:id="rId35"/>
    <p:sldId id="630" r:id="rId36"/>
    <p:sldId id="634" r:id="rId37"/>
    <p:sldId id="633" r:id="rId38"/>
    <p:sldId id="639" r:id="rId39"/>
    <p:sldId id="390" r:id="rId40"/>
    <p:sldId id="435" r:id="rId41"/>
    <p:sldId id="575" r:id="rId42"/>
    <p:sldId id="622" r:id="rId43"/>
    <p:sldId id="530" r:id="rId44"/>
    <p:sldId id="617" r:id="rId45"/>
    <p:sldId id="418" r:id="rId46"/>
    <p:sldId id="528" r:id="rId47"/>
    <p:sldId id="532" r:id="rId48"/>
    <p:sldId id="414" r:id="rId49"/>
    <p:sldId id="415" r:id="rId50"/>
    <p:sldId id="416"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E38"/>
    <a:srgbClr val="F442CE"/>
    <a:srgbClr val="2B293B"/>
    <a:srgbClr val="746F99"/>
    <a:srgbClr val="BDFA34"/>
    <a:srgbClr val="F83110"/>
    <a:srgbClr val="FF9900"/>
    <a:srgbClr val="00CC00"/>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88999" autoAdjust="0"/>
  </p:normalViewPr>
  <p:slideViewPr>
    <p:cSldViewPr snapToGrid="0">
      <p:cViewPr varScale="1">
        <p:scale>
          <a:sx n="71" d="100"/>
          <a:sy n="71" d="100"/>
        </p:scale>
        <p:origin x="10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file:///\\transco-nas1\Planning\Communication\Logs\TOTA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Subdivision and Exemptions Review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Spread!$B$19</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Spread!$B$20:$B$31</c:f>
              <c:numCache>
                <c:formatCode>General</c:formatCode>
                <c:ptCount val="12"/>
              </c:numCache>
            </c:numRef>
          </c:val>
          <c:extLst>
            <c:ext xmlns:c16="http://schemas.microsoft.com/office/drawing/2014/chart" uri="{C3380CC4-5D6E-409C-BE32-E72D297353CC}">
              <c16:uniqueId val="{00000000-1301-48A5-B5FF-6F78FAF5A3CE}"/>
            </c:ext>
          </c:extLst>
        </c:ser>
        <c:ser>
          <c:idx val="1"/>
          <c:order val="1"/>
          <c:tx>
            <c:strRef>
              <c:f>Spread!$C$19</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Spread!$C$20:$C$31</c:f>
              <c:numCache>
                <c:formatCode>General</c:formatCode>
                <c:ptCount val="12"/>
              </c:numCache>
            </c:numRef>
          </c:val>
          <c:extLst>
            <c:ext xmlns:c16="http://schemas.microsoft.com/office/drawing/2014/chart" uri="{C3380CC4-5D6E-409C-BE32-E72D297353CC}">
              <c16:uniqueId val="{00000001-1301-48A5-B5FF-6F78FAF5A3CE}"/>
            </c:ext>
          </c:extLst>
        </c:ser>
        <c:ser>
          <c:idx val="2"/>
          <c:order val="2"/>
          <c:tx>
            <c:strRef>
              <c:f>Spread!$D$19</c:f>
              <c:strCache>
                <c:ptCount val="1"/>
                <c:pt idx="0">
                  <c:v>24EX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Spread!$D$20:$D$31</c:f>
              <c:numCache>
                <c:formatCode>General</c:formatCode>
                <c:ptCount val="12"/>
                <c:pt idx="0">
                  <c:v>16</c:v>
                </c:pt>
                <c:pt idx="1">
                  <c:v>12</c:v>
                </c:pt>
                <c:pt idx="2">
                  <c:v>36</c:v>
                </c:pt>
                <c:pt idx="3">
                  <c:v>8</c:v>
                </c:pt>
                <c:pt idx="4">
                  <c:v>9</c:v>
                </c:pt>
                <c:pt idx="5">
                  <c:v>10</c:v>
                </c:pt>
                <c:pt idx="6">
                  <c:v>11</c:v>
                </c:pt>
                <c:pt idx="7">
                  <c:v>7</c:v>
                </c:pt>
                <c:pt idx="8">
                  <c:v>5</c:v>
                </c:pt>
                <c:pt idx="9">
                  <c:v>6</c:v>
                </c:pt>
                <c:pt idx="10">
                  <c:v>10</c:v>
                </c:pt>
                <c:pt idx="11">
                  <c:v>7</c:v>
                </c:pt>
              </c:numCache>
            </c:numRef>
          </c:val>
          <c:extLst>
            <c:ext xmlns:c16="http://schemas.microsoft.com/office/drawing/2014/chart" uri="{C3380CC4-5D6E-409C-BE32-E72D297353CC}">
              <c16:uniqueId val="{00000002-1301-48A5-B5FF-6F78FAF5A3CE}"/>
            </c:ext>
          </c:extLst>
        </c:ser>
        <c:ser>
          <c:idx val="3"/>
          <c:order val="3"/>
          <c:tx>
            <c:strRef>
              <c:f>Spread!$E$19</c:f>
              <c:strCache>
                <c:ptCount val="1"/>
                <c:pt idx="0">
                  <c:v>24SUB</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Spread!$E$20:$E$31</c:f>
              <c:numCache>
                <c:formatCode>General</c:formatCode>
                <c:ptCount val="12"/>
                <c:pt idx="0">
                  <c:v>0</c:v>
                </c:pt>
                <c:pt idx="1">
                  <c:v>4</c:v>
                </c:pt>
                <c:pt idx="2">
                  <c:v>9</c:v>
                </c:pt>
                <c:pt idx="3">
                  <c:v>4</c:v>
                </c:pt>
                <c:pt idx="4">
                  <c:v>5</c:v>
                </c:pt>
                <c:pt idx="5">
                  <c:v>3</c:v>
                </c:pt>
                <c:pt idx="6">
                  <c:v>5</c:v>
                </c:pt>
                <c:pt idx="7">
                  <c:v>2</c:v>
                </c:pt>
                <c:pt idx="8">
                  <c:v>1</c:v>
                </c:pt>
                <c:pt idx="9">
                  <c:v>6</c:v>
                </c:pt>
                <c:pt idx="10">
                  <c:v>6</c:v>
                </c:pt>
                <c:pt idx="11">
                  <c:v>5</c:v>
                </c:pt>
              </c:numCache>
            </c:numRef>
          </c:val>
          <c:extLst>
            <c:ext xmlns:c16="http://schemas.microsoft.com/office/drawing/2014/chart" uri="{C3380CC4-5D6E-409C-BE32-E72D297353CC}">
              <c16:uniqueId val="{00000003-1301-48A5-B5FF-6F78FAF5A3CE}"/>
            </c:ext>
          </c:extLst>
        </c:ser>
        <c:ser>
          <c:idx val="4"/>
          <c:order val="4"/>
          <c:tx>
            <c:strRef>
              <c:f>Spread!$F$19</c:f>
              <c:strCache>
                <c:ptCount val="1"/>
                <c:pt idx="0">
                  <c:v>25EX</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Spread!$F$20:$F$31</c:f>
              <c:numCache>
                <c:formatCode>General</c:formatCode>
                <c:ptCount val="12"/>
                <c:pt idx="0">
                  <c:v>20</c:v>
                </c:pt>
                <c:pt idx="1">
                  <c:v>4</c:v>
                </c:pt>
                <c:pt idx="2">
                  <c:v>9</c:v>
                </c:pt>
              </c:numCache>
            </c:numRef>
          </c:val>
          <c:extLst>
            <c:ext xmlns:c16="http://schemas.microsoft.com/office/drawing/2014/chart" uri="{C3380CC4-5D6E-409C-BE32-E72D297353CC}">
              <c16:uniqueId val="{00000004-1301-48A5-B5FF-6F78FAF5A3CE}"/>
            </c:ext>
          </c:extLst>
        </c:ser>
        <c:ser>
          <c:idx val="5"/>
          <c:order val="5"/>
          <c:tx>
            <c:strRef>
              <c:f>Spread!$G$19</c:f>
              <c:strCache>
                <c:ptCount val="1"/>
                <c:pt idx="0">
                  <c:v>25SUB</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Spread!$G$20:$G$31</c:f>
              <c:numCache>
                <c:formatCode>General</c:formatCode>
                <c:ptCount val="12"/>
                <c:pt idx="0">
                  <c:v>4</c:v>
                </c:pt>
                <c:pt idx="1">
                  <c:v>4</c:v>
                </c:pt>
                <c:pt idx="2">
                  <c:v>7</c:v>
                </c:pt>
              </c:numCache>
            </c:numRef>
          </c:val>
          <c:extLst>
            <c:ext xmlns:c16="http://schemas.microsoft.com/office/drawing/2014/chart" uri="{C3380CC4-5D6E-409C-BE32-E72D297353CC}">
              <c16:uniqueId val="{00000005-1301-48A5-B5FF-6F78FAF5A3CE}"/>
            </c:ext>
          </c:extLst>
        </c:ser>
        <c:dLbls>
          <c:dLblPos val="outEnd"/>
          <c:showLegendKey val="0"/>
          <c:showVal val="1"/>
          <c:showCatName val="0"/>
          <c:showSerName val="0"/>
          <c:showPercent val="0"/>
          <c:showBubbleSize val="0"/>
        </c:dLbls>
        <c:gapWidth val="219"/>
        <c:overlap val="-27"/>
        <c:axId val="1033972080"/>
        <c:axId val="1033974480"/>
      </c:barChart>
      <c:catAx>
        <c:axId val="103397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974480"/>
        <c:crosses val="autoZero"/>
        <c:auto val="1"/>
        <c:lblAlgn val="ctr"/>
        <c:lblOffset val="100"/>
        <c:noMultiLvlLbl val="0"/>
      </c:catAx>
      <c:valAx>
        <c:axId val="103397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972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E6620E-E85C-47D1-91AE-4CC1DA5B0DDB}" type="datetimeFigureOut">
              <a:rPr lang="en-US" smtClean="0"/>
              <a:t>6/19/2025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43365D1-459D-4CF7-B7A9-8FD94C972308}" type="slidenum">
              <a:rPr lang="en-US" smtClean="0"/>
              <a:t>‹#›</a:t>
            </a:fld>
            <a:endParaRPr lang="en-US"/>
          </a:p>
        </p:txBody>
      </p:sp>
    </p:spTree>
    <p:extLst>
      <p:ext uri="{BB962C8B-B14F-4D97-AF65-F5344CB8AC3E}">
        <p14:creationId xmlns:p14="http://schemas.microsoft.com/office/powerpoint/2010/main" val="373677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2024- 7 Exemptions and 5 Subdivisions</a:t>
            </a:r>
          </a:p>
        </p:txBody>
      </p:sp>
      <p:sp>
        <p:nvSpPr>
          <p:cNvPr id="4" name="Slide Number Placeholder 3"/>
          <p:cNvSpPr>
            <a:spLocks noGrp="1"/>
          </p:cNvSpPr>
          <p:nvPr>
            <p:ph type="sldNum" sz="quarter" idx="5"/>
          </p:nvPr>
        </p:nvSpPr>
        <p:spPr/>
        <p:txBody>
          <a:bodyPr/>
          <a:lstStyle/>
          <a:p>
            <a:fld id="{B43365D1-459D-4CF7-B7A9-8FD94C972308}" type="slidenum">
              <a:rPr lang="en-US" smtClean="0"/>
              <a:t>39</a:t>
            </a:fld>
            <a:endParaRPr lang="en-US"/>
          </a:p>
        </p:txBody>
      </p:sp>
    </p:spTree>
    <p:extLst>
      <p:ext uri="{BB962C8B-B14F-4D97-AF65-F5344CB8AC3E}">
        <p14:creationId xmlns:p14="http://schemas.microsoft.com/office/powerpoint/2010/main" val="173637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4958-50E8-076F-3DED-FD775FA14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104AF-D717-CA4B-EE2E-5E3716517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FA026-6761-FFDA-ABFF-54E43F369144}"/>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5" name="Footer Placeholder 4">
            <a:extLst>
              <a:ext uri="{FF2B5EF4-FFF2-40B4-BE49-F238E27FC236}">
                <a16:creationId xmlns:a16="http://schemas.microsoft.com/office/drawing/2014/main" id="{1F1F4C37-2763-5493-00C5-C3DF0F74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9D499-36BF-1BEA-2CBD-818FC9F3ED6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351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880-29C4-FE14-A2AD-0774CD403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CA851-F94E-06DD-6CAA-5CDD2F5FC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57219-1E87-E160-0D20-E49AEE2F4660}"/>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5" name="Footer Placeholder 4">
            <a:extLst>
              <a:ext uri="{FF2B5EF4-FFF2-40B4-BE49-F238E27FC236}">
                <a16:creationId xmlns:a16="http://schemas.microsoft.com/office/drawing/2014/main" id="{D4EC97CE-2EC3-8AD8-D97D-BAD811DA8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F56BF-BF55-5F05-4B04-268BE3CCD177}"/>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85786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7C209-2EFF-9D58-DF9D-2B3A1FB16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D824CA-9123-6386-9180-797737805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D72F4-5566-47E0-CF36-50E154AB849B}"/>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5" name="Footer Placeholder 4">
            <a:extLst>
              <a:ext uri="{FF2B5EF4-FFF2-40B4-BE49-F238E27FC236}">
                <a16:creationId xmlns:a16="http://schemas.microsoft.com/office/drawing/2014/main" id="{4E488F52-95F0-F394-46A6-9E964AB01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9638-6262-BAEC-969D-FEF39ECAC83D}"/>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2184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txBox="1">
            <a:spLocks noGrp="1"/>
          </p:cNvSpPr>
          <p:nvPr>
            <p:ph type="body" sz="quarter" idx="13"/>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2" name="Title Text"/>
          <p:cNvSpPr txBox="1">
            <a:spLocks noGrp="1"/>
          </p:cNvSpPr>
          <p:nvPr>
            <p:ph type="title"/>
          </p:nvPr>
        </p:nvSpPr>
        <p:spPr>
          <a:xfrm>
            <a:off x="603248" y="1287496"/>
            <a:ext cx="10985502" cy="2324101"/>
          </a:xfrm>
          <a:prstGeom prst="rect">
            <a:avLst/>
          </a:prstGeom>
        </p:spPr>
        <p:txBody>
          <a:bodyPr anchor="b"/>
          <a:lstStyle>
            <a:lvl1pPr>
              <a:defRPr sz="5800" spc="-116"/>
            </a:lvl1pPr>
          </a:lstStyle>
          <a:p>
            <a:r>
              <a:t>Title Text</a:t>
            </a:r>
          </a:p>
        </p:txBody>
      </p:sp>
      <p:sp>
        <p:nvSpPr>
          <p:cNvPr id="13" name="Body Level One…"/>
          <p:cNvSpPr txBox="1">
            <a:spLocks noGrp="1"/>
          </p:cNvSpPr>
          <p:nvPr>
            <p:ph type="body" sz="quarter" idx="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943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13"/>
          </p:nvPr>
        </p:nvSpPr>
        <p:spPr>
          <a:xfrm>
            <a:off x="-577850" y="-647700"/>
            <a:ext cx="13373100" cy="8009467"/>
          </a:xfrm>
          <a:prstGeom prst="rect">
            <a:avLst/>
          </a:prstGeom>
        </p:spPr>
        <p:txBody>
          <a:bodyPr lIns="91439" tIns="45719" rIns="91439" bIns="45719">
            <a:noAutofit/>
          </a:bodyPr>
          <a:lstStyle/>
          <a:p>
            <a:endParaRPr/>
          </a:p>
        </p:txBody>
      </p:sp>
      <p:sp>
        <p:nvSpPr>
          <p:cNvPr id="22" name="Title Text"/>
          <p:cNvSpPr txBox="1">
            <a:spLocks noGrp="1"/>
          </p:cNvSpPr>
          <p:nvPr>
            <p:ph type="title"/>
          </p:nvPr>
        </p:nvSpPr>
        <p:spPr>
          <a:xfrm>
            <a:off x="603250" y="3562350"/>
            <a:ext cx="10985500" cy="2324100"/>
          </a:xfrm>
          <a:prstGeom prst="rect">
            <a:avLst/>
          </a:prstGeom>
        </p:spPr>
        <p:txBody>
          <a:bodyPr anchor="b"/>
          <a:lstStyle>
            <a:lvl1pPr>
              <a:defRPr sz="5800" spc="-116"/>
            </a:lvl1pPr>
          </a:lstStyle>
          <a:p>
            <a:r>
              <a:t>Title Text</a:t>
            </a:r>
          </a:p>
        </p:txBody>
      </p:sp>
      <p:sp>
        <p:nvSpPr>
          <p:cNvPr id="23" name="Rectangle"/>
          <p:cNvSpPr txBox="1">
            <a:spLocks noGrp="1"/>
          </p:cNvSpPr>
          <p:nvPr>
            <p:ph type="body" sz="quarter" idx="14"/>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24" name="Body Level One…"/>
          <p:cNvSpPr txBox="1">
            <a:spLocks noGrp="1"/>
          </p:cNvSpPr>
          <p:nvPr>
            <p:ph type="body" sz="quarter" idx="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9696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13"/>
          </p:nvPr>
        </p:nvSpPr>
        <p:spPr>
          <a:xfrm>
            <a:off x="5486400" y="-101600"/>
            <a:ext cx="6072419" cy="7067550"/>
          </a:xfrm>
          <a:prstGeom prst="rect">
            <a:avLst/>
          </a:prstGeom>
        </p:spPr>
        <p:txBody>
          <a:bodyPr lIns="91439" tIns="45719" rIns="91439" bIns="45719">
            <a:noAutofit/>
          </a:bodyPr>
          <a:lstStyle/>
          <a:p>
            <a:endParaRPr/>
          </a:p>
        </p:txBody>
      </p:sp>
      <p:sp>
        <p:nvSpPr>
          <p:cNvPr id="33" name="Title Text"/>
          <p:cNvSpPr txBox="1">
            <a:spLocks noGrp="1"/>
          </p:cNvSpPr>
          <p:nvPr>
            <p:ph type="title"/>
          </p:nvPr>
        </p:nvSpPr>
        <p:spPr>
          <a:xfrm>
            <a:off x="603250" y="635000"/>
            <a:ext cx="4889500" cy="2941137"/>
          </a:xfrm>
          <a:prstGeom prst="rect">
            <a:avLst/>
          </a:prstGeom>
        </p:spPr>
        <p:txBody>
          <a:bodyPr anchor="b"/>
          <a:lstStyle/>
          <a:p>
            <a:r>
              <a:t>Title Text</a:t>
            </a:r>
          </a:p>
        </p:txBody>
      </p:sp>
      <p:sp>
        <p:nvSpPr>
          <p:cNvPr id="34" name="Body Level One…"/>
          <p:cNvSpPr txBox="1">
            <a:spLocks noGrp="1"/>
          </p:cNvSpPr>
          <p:nvPr>
            <p:ph type="body" sz="quarter" idx="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2303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72889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1098550"/>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707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Rectangle"/>
          <p:cNvSpPr txBox="1">
            <a:spLocks noGrp="1"/>
          </p:cNvSpPr>
          <p:nvPr>
            <p:ph type="body" sz="quarter" idx="13"/>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61" name="Body Level One…"/>
          <p:cNvSpPr txBox="1">
            <a:spLocks noGrp="1"/>
          </p:cNvSpPr>
          <p:nvPr>
            <p:ph type="body" sz="half" idx="1"/>
          </p:nvPr>
        </p:nvSpPr>
        <p:spPr>
          <a:xfrm>
            <a:off x="603250" y="2124252"/>
            <a:ext cx="4889500" cy="41283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Bowl of pappardelle pasta with parsley butter, roasted hazelnuts, and shaved parmesan cheese"/>
          <p:cNvSpPr>
            <a:spLocks noGrp="1"/>
          </p:cNvSpPr>
          <p:nvPr>
            <p:ph type="pic" idx="14"/>
          </p:nvPr>
        </p:nvSpPr>
        <p:spPr>
          <a:xfrm>
            <a:off x="6096000" y="-203633"/>
            <a:ext cx="5458437" cy="7277916"/>
          </a:xfrm>
          <a:prstGeom prst="rect">
            <a:avLst/>
          </a:prstGeom>
        </p:spPr>
        <p:txBody>
          <a:bodyPr lIns="91439" tIns="45719" rIns="91439" bIns="45719">
            <a:noAutofit/>
          </a:bodyPr>
          <a:lstStyle/>
          <a:p>
            <a:endParaRPr/>
          </a:p>
        </p:txBody>
      </p:sp>
      <p:sp>
        <p:nvSpPr>
          <p:cNvPr id="63" name="Title Text"/>
          <p:cNvSpPr txBox="1">
            <a:spLocks noGrp="1"/>
          </p:cNvSpPr>
          <p:nvPr>
            <p:ph type="title"/>
          </p:nvPr>
        </p:nvSpPr>
        <p:spPr>
          <a:xfrm>
            <a:off x="603250" y="539750"/>
            <a:ext cx="4889500" cy="717550"/>
          </a:xfrm>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4408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Title Text</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15833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3250" y="539750"/>
            <a:ext cx="10985500" cy="717475"/>
          </a:xfrm>
          <a:prstGeom prst="rect">
            <a:avLst/>
          </a:prstGeom>
        </p:spPr>
        <p:txBody>
          <a:bodyPr/>
          <a:lstStyle/>
          <a:p>
            <a:r>
              <a:t>Title Text</a:t>
            </a:r>
          </a:p>
        </p:txBody>
      </p:sp>
      <p:sp>
        <p:nvSpPr>
          <p:cNvPr id="80"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8097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B64-5C28-2F8A-1B1A-48537E459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B2966-B287-BB0F-22CA-724A02323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6477-6DD3-8BF4-CAE2-AA8713EEA13C}"/>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5" name="Footer Placeholder 4">
            <a:extLst>
              <a:ext uri="{FF2B5EF4-FFF2-40B4-BE49-F238E27FC236}">
                <a16:creationId xmlns:a16="http://schemas.microsoft.com/office/drawing/2014/main" id="{A1053987-CEA1-DB1B-D055-0CEC3D28F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D9B30-A98D-DED1-A3DC-BA3FA482ED48}"/>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6468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43165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Body Level One</a:t>
            </a:r>
          </a:p>
          <a:p>
            <a:pPr lvl="1"/>
            <a:r>
              <a:t>Body Level Two</a:t>
            </a:r>
          </a:p>
          <a:p>
            <a:pPr lvl="2"/>
            <a:r>
              <a:t>Body Level Three</a:t>
            </a:r>
          </a:p>
          <a:p>
            <a:pPr lvl="3"/>
            <a:r>
              <a:t>Body Level Four</a:t>
            </a:r>
          </a:p>
          <a:p>
            <a:pPr lvl="4"/>
            <a:r>
              <a:t>Body Level Five</a:t>
            </a:r>
          </a:p>
        </p:txBody>
      </p:sp>
      <p:sp>
        <p:nvSpPr>
          <p:cNvPr id="107" name="Rectangle"/>
          <p:cNvSpPr txBox="1">
            <a:spLocks noGrp="1"/>
          </p:cNvSpPr>
          <p:nvPr>
            <p:ph type="body" sz="quarter" idx="13"/>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5500" b="1"/>
            </a:lvl1pPr>
          </a:lstStyle>
          <a:p>
            <a:pPr marL="0" indent="0" algn="ctr" defTabSz="825500">
              <a:lnSpc>
                <a:spcPct val="100000"/>
              </a:lnSpc>
              <a:spcBef>
                <a:spcPts val="0"/>
              </a:spcBef>
              <a:buSzTx/>
              <a:buNone/>
              <a:defRPr sz="5500" b="1"/>
            </a:pPr>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90670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Rectangle"/>
          <p:cNvSpPr txBox="1">
            <a:spLocks noGrp="1"/>
          </p:cNvSpPr>
          <p:nvPr>
            <p:ph type="body" sz="quarter" idx="13"/>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16" name="Body Level One…"/>
          <p:cNvSpPr txBox="1">
            <a:spLocks noGrp="1"/>
          </p:cNvSpPr>
          <p:nvPr>
            <p:ph type="body" sz="half" idx="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1734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029268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2368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0127-C2A8-2E94-49F9-F47AEF3C7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15595-ECEB-574A-9C3D-15B0B7266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44EDF-E45C-5593-CC3D-FEC5033D1398}"/>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5" name="Footer Placeholder 4">
            <a:extLst>
              <a:ext uri="{FF2B5EF4-FFF2-40B4-BE49-F238E27FC236}">
                <a16:creationId xmlns:a16="http://schemas.microsoft.com/office/drawing/2014/main" id="{66AA4638-0D17-53BB-8A82-87DA246D6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1E406-FC56-281C-9602-0445193F4EB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52798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838-6789-6579-CF25-261A15D5A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70E73-A9EB-04FA-D0AE-5877D2064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75EC9-7BED-1E26-498F-6C3138519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48CD3-A475-2CE9-99D8-6976730D3DB1}"/>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6" name="Footer Placeholder 5">
            <a:extLst>
              <a:ext uri="{FF2B5EF4-FFF2-40B4-BE49-F238E27FC236}">
                <a16:creationId xmlns:a16="http://schemas.microsoft.com/office/drawing/2014/main" id="{EE080378-F3CA-C54E-4FD7-DC13A22B1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1E68-DB17-47AC-D0E1-7140A3E1FDD6}"/>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9774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48D-6E00-BF55-DDDD-C56563BC6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0EE212-0D7D-EF07-55A4-36DE66807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DE936-4DE5-384E-815C-679CB6B0A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33D51-34BF-E6EE-BF77-913E60D40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4C5F38-C557-2E1C-F5AD-B896A15D8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5E9B-B4D4-A092-3563-22185225A107}"/>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8" name="Footer Placeholder 7">
            <a:extLst>
              <a:ext uri="{FF2B5EF4-FFF2-40B4-BE49-F238E27FC236}">
                <a16:creationId xmlns:a16="http://schemas.microsoft.com/office/drawing/2014/main" id="{34D8DD57-95A3-24B5-10AE-902E3BA8FC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66C02-98BE-0FF0-C650-3229CFDB062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667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D83C-C0DF-AAB9-F250-61B37C9D2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00E4B-3C19-79BC-8518-212190792A83}"/>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4" name="Footer Placeholder 3">
            <a:extLst>
              <a:ext uri="{FF2B5EF4-FFF2-40B4-BE49-F238E27FC236}">
                <a16:creationId xmlns:a16="http://schemas.microsoft.com/office/drawing/2014/main" id="{80FE0BA5-2B30-70BA-141F-31CB4D6C2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2C9A0-AD37-6BEF-E96F-600A91E72610}"/>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78500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27694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F835-CC3B-5734-6B3C-CA00C1F61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33C60-B2B5-AE0F-C486-F10E38E2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BE48F-9E4C-F343-08AD-A5D87F4A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3674C-9BBD-A656-BD91-88EA0D3A711C}"/>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6" name="Footer Placeholder 5">
            <a:extLst>
              <a:ext uri="{FF2B5EF4-FFF2-40B4-BE49-F238E27FC236}">
                <a16:creationId xmlns:a16="http://schemas.microsoft.com/office/drawing/2014/main" id="{3EB87B97-9984-AE9A-57A7-0137D2E4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BF1C7-A460-FED3-0D4F-FF2FC83B9D9C}"/>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63109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D79A-14EA-5254-208E-0CDDB633A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3B2653-13F2-A9B7-9B6F-74512A977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D5B39-539A-B5A2-7F8F-2C8EE163D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12163-97CF-9466-5083-CDB1CD085B8D}"/>
              </a:ext>
            </a:extLst>
          </p:cNvPr>
          <p:cNvSpPr>
            <a:spLocks noGrp="1"/>
          </p:cNvSpPr>
          <p:nvPr>
            <p:ph type="dt" sz="half" idx="10"/>
          </p:nvPr>
        </p:nvSpPr>
        <p:spPr/>
        <p:txBody>
          <a:bodyPr/>
          <a:lstStyle/>
          <a:p>
            <a:fld id="{CAA77890-05B7-449C-B08D-906940B1B602}" type="datetimeFigureOut">
              <a:rPr lang="en-US" smtClean="0"/>
              <a:t>6/19/2025</a:t>
            </a:fld>
            <a:endParaRPr lang="en-US"/>
          </a:p>
        </p:txBody>
      </p:sp>
      <p:sp>
        <p:nvSpPr>
          <p:cNvPr id="6" name="Footer Placeholder 5">
            <a:extLst>
              <a:ext uri="{FF2B5EF4-FFF2-40B4-BE49-F238E27FC236}">
                <a16:creationId xmlns:a16="http://schemas.microsoft.com/office/drawing/2014/main" id="{E213F444-AB57-B28F-1B4B-4C1E8F575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D9BB8-DEF1-FE24-0964-B878FD0A40B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8675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884C-3BA5-4ED8-CFE6-A40E03133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9FA33-9E3F-EC12-3C70-DE4B9244E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FDAAC-D32A-FA1A-5666-9B2B4BBC8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77890-05B7-449C-B08D-906940B1B602}" type="datetimeFigureOut">
              <a:rPr lang="en-US" smtClean="0"/>
              <a:t>6/19/2025</a:t>
            </a:fld>
            <a:endParaRPr lang="en-US"/>
          </a:p>
        </p:txBody>
      </p:sp>
      <p:sp>
        <p:nvSpPr>
          <p:cNvPr id="5" name="Footer Placeholder 4">
            <a:extLst>
              <a:ext uri="{FF2B5EF4-FFF2-40B4-BE49-F238E27FC236}">
                <a16:creationId xmlns:a16="http://schemas.microsoft.com/office/drawing/2014/main" id="{07AE6FB8-77CA-8382-177A-25FD581D3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96497-FA9A-1C01-4F9D-BBDA2EEA5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D031B-786D-49BE-9B8C-52ECE7BE4424}" type="slidenum">
              <a:rPr lang="en-US" smtClean="0"/>
              <a:t>‹#›</a:t>
            </a:fld>
            <a:endParaRPr lang="en-US"/>
          </a:p>
        </p:txBody>
      </p:sp>
    </p:spTree>
    <p:extLst>
      <p:ext uri="{BB962C8B-B14F-4D97-AF65-F5344CB8AC3E}">
        <p14:creationId xmlns:p14="http://schemas.microsoft.com/office/powerpoint/2010/main" val="199206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0773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6.tmp"/></Relationships>
</file>

<file path=ppt/slides/_rels/slide11.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tmp"/><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18.tmp"/><Relationship Id="rId4" Type="http://schemas.openxmlformats.org/officeDocument/2006/relationships/image" Target="../media/image17.tmp"/></Relationships>
</file>

<file path=ppt/slides/_rels/slide1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0.tm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5.tmp"/></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56624"/>
            <a:ext cx="10985502" cy="952501"/>
          </a:xfrm>
          <a:prstGeom prst="rect">
            <a:avLst/>
          </a:prstGeom>
        </p:spPr>
        <p:txBody>
          <a:bodyPr/>
          <a:lstStyle/>
          <a:p>
            <a:r>
              <a:rPr dirty="0">
                <a:latin typeface="Avenir Next LT Pro Demi" panose="020B0704020202020204" pitchFamily="34" charset="0"/>
              </a:rPr>
              <a:t>Transylvania County</a:t>
            </a:r>
          </a:p>
        </p:txBody>
      </p:sp>
      <p:sp>
        <p:nvSpPr>
          <p:cNvPr id="153" name="Corridor Planning"/>
          <p:cNvSpPr txBox="1">
            <a:spLocks noGrp="1"/>
          </p:cNvSpPr>
          <p:nvPr>
            <p:ph type="subTitle" sz="quarter" idx="1"/>
          </p:nvPr>
        </p:nvSpPr>
        <p:spPr>
          <a:xfrm>
            <a:off x="374648" y="1191126"/>
            <a:ext cx="10985501" cy="952501"/>
          </a:xfrm>
          <a:prstGeom prst="rect">
            <a:avLst/>
          </a:prstGeom>
        </p:spPr>
        <p:txBody>
          <a:bodyPr/>
          <a:lstStyle/>
          <a:p>
            <a:r>
              <a:rPr lang="en-US" b="0" dirty="0">
                <a:solidFill>
                  <a:schemeClr val="bg2">
                    <a:lumMod val="50000"/>
                  </a:schemeClr>
                </a:solidFill>
                <a:latin typeface="Avenir Next LT Pro Demi" panose="020B0704020202020204" pitchFamily="34" charset="0"/>
              </a:rPr>
              <a:t>Planning Board Meeting | June 2025</a:t>
            </a:r>
            <a:endParaRPr b="0" dirty="0">
              <a:solidFill>
                <a:schemeClr val="bg2">
                  <a:lumMod val="50000"/>
                </a:schemeClr>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901A1A-CA04-9F36-2DBF-9C5CB5BCA4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6F9475-2233-CCFC-07B3-FE92BE779F0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6BC4474E-4B69-7891-DA05-606DB6AFFF46}"/>
              </a:ext>
            </a:extLst>
          </p:cNvPr>
          <p:cNvSpPr txBox="1"/>
          <p:nvPr/>
        </p:nvSpPr>
        <p:spPr>
          <a:xfrm>
            <a:off x="979019" y="403478"/>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A3BA9447-2FBD-29A7-43AB-7AC9D8398C0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7" name="Picture 6" descr="A screenshot of a computer&#10;&#10;AI-generated content may be incorrect.">
            <a:extLst>
              <a:ext uri="{FF2B5EF4-FFF2-40B4-BE49-F238E27FC236}">
                <a16:creationId xmlns:a16="http://schemas.microsoft.com/office/drawing/2014/main" id="{B56CC0E8-4AFD-A04F-32E0-42AA9669D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99" y="1973138"/>
            <a:ext cx="6647696" cy="3860067"/>
          </a:xfrm>
          <a:prstGeom prst="rect">
            <a:avLst/>
          </a:prstGeom>
        </p:spPr>
      </p:pic>
      <p:pic>
        <p:nvPicPr>
          <p:cNvPr id="9" name="Picture 8" descr="A close-up of a business card&#10;&#10;AI-generated content may be incorrect.">
            <a:extLst>
              <a:ext uri="{FF2B5EF4-FFF2-40B4-BE49-F238E27FC236}">
                <a16:creationId xmlns:a16="http://schemas.microsoft.com/office/drawing/2014/main" id="{4E3087DC-045C-E732-5DAD-2C45F0777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999" y="403478"/>
            <a:ext cx="6910836" cy="1571722"/>
          </a:xfrm>
          <a:prstGeom prst="rect">
            <a:avLst/>
          </a:prstGeom>
        </p:spPr>
      </p:pic>
    </p:spTree>
    <p:extLst>
      <p:ext uri="{BB962C8B-B14F-4D97-AF65-F5344CB8AC3E}">
        <p14:creationId xmlns:p14="http://schemas.microsoft.com/office/powerpoint/2010/main" val="44671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543CE0-228A-88E3-DC67-134C8F73D8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319693-251D-1019-6347-A97192994DA4}"/>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CFE4A24F-F8EF-F723-E0EF-95D68523D33D}"/>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aerial view of a neighborhood&#10;&#10;AI-generated content may be incorrect.">
            <a:extLst>
              <a:ext uri="{FF2B5EF4-FFF2-40B4-BE49-F238E27FC236}">
                <a16:creationId xmlns:a16="http://schemas.microsoft.com/office/drawing/2014/main" id="{46670989-E61D-1336-83CE-7B69D56E8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886" y="668572"/>
            <a:ext cx="7535327" cy="5249008"/>
          </a:xfrm>
          <a:prstGeom prst="rect">
            <a:avLst/>
          </a:prstGeom>
        </p:spPr>
      </p:pic>
      <p:sp>
        <p:nvSpPr>
          <p:cNvPr id="8" name="TextBox 7">
            <a:extLst>
              <a:ext uri="{FF2B5EF4-FFF2-40B4-BE49-F238E27FC236}">
                <a16:creationId xmlns:a16="http://schemas.microsoft.com/office/drawing/2014/main" id="{B218F7B5-4B6E-1FA6-E810-12DDB8117816}"/>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spTree>
    <p:extLst>
      <p:ext uri="{BB962C8B-B14F-4D97-AF65-F5344CB8AC3E}">
        <p14:creationId xmlns:p14="http://schemas.microsoft.com/office/powerpoint/2010/main" val="3673862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4BD7B1-15FC-C618-BE2E-5AD607F4E3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9010E-610A-5E55-13D1-E45263C09350}"/>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6A0C3728-3B42-968D-66B5-C913E9BD745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2BE73B00-0B44-4B8B-9521-8A5E9BB79C3D}"/>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7" name="Picture 6" descr="A road with houses and trees&#10;&#10;AI-generated content may be incorrect.">
            <a:extLst>
              <a:ext uri="{FF2B5EF4-FFF2-40B4-BE49-F238E27FC236}">
                <a16:creationId xmlns:a16="http://schemas.microsoft.com/office/drawing/2014/main" id="{E4A03234-DEAB-812D-DEAF-8D5D706A3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260" y="-1"/>
            <a:ext cx="4318870" cy="5758493"/>
          </a:xfrm>
          <a:prstGeom prst="rect">
            <a:avLst/>
          </a:prstGeom>
        </p:spPr>
      </p:pic>
      <p:pic>
        <p:nvPicPr>
          <p:cNvPr id="9" name="Picture 8" descr="A view of a fence and a house from a car window&#10;&#10;AI-generated content may be incorrect.">
            <a:extLst>
              <a:ext uri="{FF2B5EF4-FFF2-40B4-BE49-F238E27FC236}">
                <a16:creationId xmlns:a16="http://schemas.microsoft.com/office/drawing/2014/main" id="{960591E5-91E0-1637-B237-D970BC73F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130" y="0"/>
            <a:ext cx="4318870" cy="5758493"/>
          </a:xfrm>
          <a:prstGeom prst="rect">
            <a:avLst/>
          </a:prstGeom>
        </p:spPr>
      </p:pic>
    </p:spTree>
    <p:extLst>
      <p:ext uri="{BB962C8B-B14F-4D97-AF65-F5344CB8AC3E}">
        <p14:creationId xmlns:p14="http://schemas.microsoft.com/office/powerpoint/2010/main" val="316804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DA9A85-0A26-25A4-DAE3-73791435868A}"/>
            </a:ext>
          </a:extLst>
        </p:cNvPr>
        <p:cNvGrpSpPr/>
        <p:nvPr/>
      </p:nvGrpSpPr>
      <p:grpSpPr>
        <a:xfrm>
          <a:off x="0" y="0"/>
          <a:ext cx="0" cy="0"/>
          <a:chOff x="0" y="0"/>
          <a:chExt cx="0" cy="0"/>
        </a:xfrm>
      </p:grpSpPr>
      <p:pic>
        <p:nvPicPr>
          <p:cNvPr id="6" name="Picture 5" descr="A document with text and a yellow text&#10;&#10;AI-generated content may be incorrect.">
            <a:extLst>
              <a:ext uri="{FF2B5EF4-FFF2-40B4-BE49-F238E27FC236}">
                <a16:creationId xmlns:a16="http://schemas.microsoft.com/office/drawing/2014/main" id="{D2C8D338-CF2C-87F1-6083-52310B544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519" y="0"/>
            <a:ext cx="5058481" cy="6754168"/>
          </a:xfrm>
          <a:prstGeom prst="rect">
            <a:avLst/>
          </a:prstGeom>
        </p:spPr>
      </p:pic>
      <p:pic>
        <p:nvPicPr>
          <p:cNvPr id="3" name="Picture 2">
            <a:extLst>
              <a:ext uri="{FF2B5EF4-FFF2-40B4-BE49-F238E27FC236}">
                <a16:creationId xmlns:a16="http://schemas.microsoft.com/office/drawing/2014/main" id="{340BE760-9B91-DBF3-423C-7847B22A8722}"/>
              </a:ext>
            </a:extLst>
          </p:cNvPr>
          <p:cNvPicPr>
            <a:picLocks noChangeAspect="1"/>
          </p:cNvPicPr>
          <p:nvPr/>
        </p:nvPicPr>
        <p:blipFill>
          <a:blip r:embed="rId3"/>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709A782C-11C6-1552-A2BB-B5D5BDAA73E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8" name="TextBox 7">
            <a:extLst>
              <a:ext uri="{FF2B5EF4-FFF2-40B4-BE49-F238E27FC236}">
                <a16:creationId xmlns:a16="http://schemas.microsoft.com/office/drawing/2014/main" id="{6F79050D-02A9-FA2F-B0C1-3FC48EA7FD02}"/>
              </a:ext>
            </a:extLst>
          </p:cNvPr>
          <p:cNvSpPr txBox="1"/>
          <p:nvPr/>
        </p:nvSpPr>
        <p:spPr>
          <a:xfrm>
            <a:off x="749205" y="1346379"/>
            <a:ext cx="608614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Background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1588 Probart St.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.48 Acre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Visible from Probart St. </a:t>
            </a:r>
            <a:r>
              <a:rPr lang="en-US" sz="2000" dirty="0">
                <a:solidFill>
                  <a:srgbClr val="5E5E5E"/>
                </a:solidFill>
                <a:sym typeface="Helvetica Neue"/>
              </a:rPr>
              <a:t>(SR-1348)</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April 7th, Site Vi</a:t>
            </a:r>
            <a:r>
              <a:rPr lang="en-US" sz="2000" dirty="0">
                <a:solidFill>
                  <a:srgbClr val="5E5E5E"/>
                </a:solidFill>
                <a:sym typeface="Helvetica Neue"/>
              </a:rPr>
              <a:t>sit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Demolished structures, embedded trashed and junk collected, possible hazardous materials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Applicant has invested over $40,000 in site clean-up</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Projected costs, additional $19,000</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Including over $8,000 in dumpster fees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US" sz="2000" dirty="0">
              <a:solidFill>
                <a:srgbClr val="5E5E5E"/>
              </a:solidFill>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lang="en-US" sz="2000" dirty="0">
              <a:solidFill>
                <a:srgbClr val="5E5E5E"/>
              </a:solidFill>
              <a:sym typeface="Helvetica Neue"/>
            </a:endParaRPr>
          </a:p>
        </p:txBody>
      </p:sp>
      <p:sp>
        <p:nvSpPr>
          <p:cNvPr id="5" name="TextBox 4">
            <a:extLst>
              <a:ext uri="{FF2B5EF4-FFF2-40B4-BE49-F238E27FC236}">
                <a16:creationId xmlns:a16="http://schemas.microsoft.com/office/drawing/2014/main" id="{0E7421B9-45D2-5E85-72AF-88FBD9CFCF5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spTree>
    <p:extLst>
      <p:ext uri="{BB962C8B-B14F-4D97-AF65-F5344CB8AC3E}">
        <p14:creationId xmlns:p14="http://schemas.microsoft.com/office/powerpoint/2010/main" val="5296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AB2CA9-CC9F-6253-7695-7822CDDDD3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373D7A-5A22-137D-42A9-B763E52B17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5D8EC5F2-E271-EAC8-5F7F-72AAFF29B4A4}"/>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E19D35AD-43A9-2EBC-D566-2481581C006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8" name="Picture 7">
            <a:extLst>
              <a:ext uri="{FF2B5EF4-FFF2-40B4-BE49-F238E27FC236}">
                <a16:creationId xmlns:a16="http://schemas.microsoft.com/office/drawing/2014/main" id="{271F5A09-1122-39D5-F8C9-7DDCEA94EC0D}"/>
              </a:ext>
            </a:extLst>
          </p:cNvPr>
          <p:cNvPicPr>
            <a:picLocks noChangeAspect="1"/>
          </p:cNvPicPr>
          <p:nvPr/>
        </p:nvPicPr>
        <p:blipFill>
          <a:blip r:embed="rId3"/>
          <a:stretch>
            <a:fillRect/>
          </a:stretch>
        </p:blipFill>
        <p:spPr>
          <a:xfrm>
            <a:off x="0" y="1219200"/>
            <a:ext cx="6096000" cy="4560876"/>
          </a:xfrm>
          <a:prstGeom prst="rect">
            <a:avLst/>
          </a:prstGeom>
        </p:spPr>
      </p:pic>
      <p:pic>
        <p:nvPicPr>
          <p:cNvPr id="6" name="Picture 5">
            <a:extLst>
              <a:ext uri="{FF2B5EF4-FFF2-40B4-BE49-F238E27FC236}">
                <a16:creationId xmlns:a16="http://schemas.microsoft.com/office/drawing/2014/main" id="{CA10DD48-E523-1AAA-13CA-BDD051F1F8BD}"/>
              </a:ext>
            </a:extLst>
          </p:cNvPr>
          <p:cNvPicPr>
            <a:picLocks noChangeAspect="1"/>
          </p:cNvPicPr>
          <p:nvPr/>
        </p:nvPicPr>
        <p:blipFill>
          <a:blip r:embed="rId4"/>
          <a:stretch>
            <a:fillRect/>
          </a:stretch>
        </p:blipFill>
        <p:spPr>
          <a:xfrm>
            <a:off x="6096000" y="1219200"/>
            <a:ext cx="6096000" cy="4571999"/>
          </a:xfrm>
          <a:prstGeom prst="rect">
            <a:avLst/>
          </a:prstGeom>
        </p:spPr>
      </p:pic>
    </p:spTree>
    <p:extLst>
      <p:ext uri="{BB962C8B-B14F-4D97-AF65-F5344CB8AC3E}">
        <p14:creationId xmlns:p14="http://schemas.microsoft.com/office/powerpoint/2010/main" val="45914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E76A6A-BF7F-E84C-FD7E-0E11C8571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52233F-2E1F-C510-85BC-7ED38713E9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2E79B721-2000-0477-34D5-264B0C55FC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AA3348E0-3678-A9ED-CD9D-EA68B26D667B}"/>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11" name="Picture 10">
            <a:extLst>
              <a:ext uri="{FF2B5EF4-FFF2-40B4-BE49-F238E27FC236}">
                <a16:creationId xmlns:a16="http://schemas.microsoft.com/office/drawing/2014/main" id="{0AF1E480-009A-65C5-73C5-9FF9F6CCA7AA}"/>
              </a:ext>
            </a:extLst>
          </p:cNvPr>
          <p:cNvPicPr>
            <a:picLocks noChangeAspect="1"/>
          </p:cNvPicPr>
          <p:nvPr/>
        </p:nvPicPr>
        <p:blipFill>
          <a:blip r:embed="rId3"/>
          <a:stretch>
            <a:fillRect/>
          </a:stretch>
        </p:blipFill>
        <p:spPr>
          <a:xfrm>
            <a:off x="6065904" y="1219200"/>
            <a:ext cx="6126078" cy="4588822"/>
          </a:xfrm>
          <a:prstGeom prst="rect">
            <a:avLst/>
          </a:prstGeom>
        </p:spPr>
      </p:pic>
      <p:pic>
        <p:nvPicPr>
          <p:cNvPr id="13" name="Picture 12">
            <a:extLst>
              <a:ext uri="{FF2B5EF4-FFF2-40B4-BE49-F238E27FC236}">
                <a16:creationId xmlns:a16="http://schemas.microsoft.com/office/drawing/2014/main" id="{A87CC615-E399-1E44-29A7-11E0751ABB9C}"/>
              </a:ext>
            </a:extLst>
          </p:cNvPr>
          <p:cNvPicPr>
            <a:picLocks noChangeAspect="1"/>
          </p:cNvPicPr>
          <p:nvPr/>
        </p:nvPicPr>
        <p:blipFill>
          <a:blip r:embed="rId4"/>
          <a:stretch>
            <a:fillRect/>
          </a:stretch>
        </p:blipFill>
        <p:spPr>
          <a:xfrm>
            <a:off x="-30078" y="1219200"/>
            <a:ext cx="6126078" cy="4577478"/>
          </a:xfrm>
          <a:prstGeom prst="rect">
            <a:avLst/>
          </a:prstGeom>
        </p:spPr>
      </p:pic>
    </p:spTree>
    <p:extLst>
      <p:ext uri="{BB962C8B-B14F-4D97-AF65-F5344CB8AC3E}">
        <p14:creationId xmlns:p14="http://schemas.microsoft.com/office/powerpoint/2010/main" val="228870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F6B984-BBD7-7A18-6AEE-C52C158A27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5E0BBF-F87C-DDF7-DB3D-326E40B925E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419D73BE-EBC4-4DC5-CBC2-4A42DA002325}"/>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document with text on it&#10;&#10;AI-generated content may be incorrect.">
            <a:extLst>
              <a:ext uri="{FF2B5EF4-FFF2-40B4-BE49-F238E27FC236}">
                <a16:creationId xmlns:a16="http://schemas.microsoft.com/office/drawing/2014/main" id="{BC547373-0148-DF05-6200-D2C20CFF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029" y="0"/>
            <a:ext cx="4655677" cy="5927675"/>
          </a:xfrm>
          <a:prstGeom prst="rect">
            <a:avLst/>
          </a:prstGeom>
        </p:spPr>
      </p:pic>
      <p:sp>
        <p:nvSpPr>
          <p:cNvPr id="9" name="TextBox 8">
            <a:extLst>
              <a:ext uri="{FF2B5EF4-FFF2-40B4-BE49-F238E27FC236}">
                <a16:creationId xmlns:a16="http://schemas.microsoft.com/office/drawing/2014/main" id="{C2B63BAA-28D7-C3CA-6D8F-0DD494007461}"/>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spTree>
    <p:extLst>
      <p:ext uri="{BB962C8B-B14F-4D97-AF65-F5344CB8AC3E}">
        <p14:creationId xmlns:p14="http://schemas.microsoft.com/office/powerpoint/2010/main" val="9009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27CF0F-D5A8-EFC3-01C9-93DD11B5A5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CFC9ED-BB30-B78B-90F1-94148825187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43018E3-E6CC-92B9-47CC-3F5822B3510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AA614F2-0586-A29A-7A37-3B564E7C3DA7}"/>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email with a message&#10;&#10;Description automatically generated with medium confidence">
            <a:extLst>
              <a:ext uri="{FF2B5EF4-FFF2-40B4-BE49-F238E27FC236}">
                <a16:creationId xmlns:a16="http://schemas.microsoft.com/office/drawing/2014/main" id="{B1CF613F-52BA-20CF-6961-9CE20AFF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4" y="1014074"/>
            <a:ext cx="5867514" cy="4604999"/>
          </a:xfrm>
          <a:prstGeom prst="rect">
            <a:avLst/>
          </a:prstGeom>
        </p:spPr>
      </p:pic>
      <p:pic>
        <p:nvPicPr>
          <p:cNvPr id="10" name="Picture 9" descr="A close-up of a letter&#10;&#10;Description automatically generated">
            <a:extLst>
              <a:ext uri="{FF2B5EF4-FFF2-40B4-BE49-F238E27FC236}">
                <a16:creationId xmlns:a16="http://schemas.microsoft.com/office/drawing/2014/main" id="{C3397E33-0EC7-8A7B-0A02-618AC39E6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943" y="434370"/>
            <a:ext cx="5520093" cy="3545893"/>
          </a:xfrm>
          <a:prstGeom prst="rect">
            <a:avLst/>
          </a:prstGeom>
        </p:spPr>
      </p:pic>
      <p:pic>
        <p:nvPicPr>
          <p:cNvPr id="12" name="Picture 11" descr="A graph paper with writing on it&#10;&#10;Description automatically generated">
            <a:extLst>
              <a:ext uri="{FF2B5EF4-FFF2-40B4-BE49-F238E27FC236}">
                <a16:creationId xmlns:a16="http://schemas.microsoft.com/office/drawing/2014/main" id="{7DFDD7AB-7426-7A8F-BF56-32A04B3C0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216" y="3460552"/>
            <a:ext cx="3512820" cy="2976966"/>
          </a:xfrm>
          <a:prstGeom prst="rect">
            <a:avLst/>
          </a:prstGeom>
        </p:spPr>
      </p:pic>
    </p:spTree>
    <p:extLst>
      <p:ext uri="{BB962C8B-B14F-4D97-AF65-F5344CB8AC3E}">
        <p14:creationId xmlns:p14="http://schemas.microsoft.com/office/powerpoint/2010/main" val="52191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47D020-C65A-147F-EA9C-E5F6D9D16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963E3E-B107-C9A5-DD53-4BE178FEE9A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CD80F26-220C-EDD0-E826-961F28EFF50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86C40A4-9B96-B9B1-7CDB-555B5BDBB2EE}"/>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76B4C2-B1A9-81DB-8828-F33593E26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22" y="434370"/>
            <a:ext cx="6254461" cy="1803504"/>
          </a:xfrm>
          <a:prstGeom prst="rect">
            <a:avLst/>
          </a:prstGeom>
        </p:spPr>
      </p:pic>
      <p:pic>
        <p:nvPicPr>
          <p:cNvPr id="13" name="Picture 12" descr="A white background with black text&#10;&#10;Description automatically generated">
            <a:extLst>
              <a:ext uri="{FF2B5EF4-FFF2-40B4-BE49-F238E27FC236}">
                <a16:creationId xmlns:a16="http://schemas.microsoft.com/office/drawing/2014/main" id="{F70C356B-DA63-52C5-BE38-6BF96EAA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862" y="2247735"/>
            <a:ext cx="6357687" cy="2805528"/>
          </a:xfrm>
          <a:prstGeom prst="rect">
            <a:avLst/>
          </a:prstGeom>
        </p:spPr>
      </p:pic>
      <p:sp>
        <p:nvSpPr>
          <p:cNvPr id="5" name="TextBox 4">
            <a:extLst>
              <a:ext uri="{FF2B5EF4-FFF2-40B4-BE49-F238E27FC236}">
                <a16:creationId xmlns:a16="http://schemas.microsoft.com/office/drawing/2014/main" id="{7225CC37-A8E3-8641-BAB9-98A292BF404F}"/>
              </a:ext>
            </a:extLst>
          </p:cNvPr>
          <p:cNvSpPr txBox="1"/>
          <p:nvPr/>
        </p:nvSpPr>
        <p:spPr>
          <a:xfrm>
            <a:off x="703772" y="3682668"/>
            <a:ext cx="401789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5E5E5E"/>
                </a:solidFill>
                <a:effectLst/>
                <a:uFillTx/>
                <a:latin typeface="+mn-lt"/>
                <a:ea typeface="+mn-ea"/>
                <a:cs typeface="+mn-cs"/>
                <a:sym typeface="Helvetica Neue"/>
              </a:rPr>
              <a:t>TABLED</a:t>
            </a:r>
          </a:p>
        </p:txBody>
      </p:sp>
    </p:spTree>
    <p:extLst>
      <p:ext uri="{BB962C8B-B14F-4D97-AF65-F5344CB8AC3E}">
        <p14:creationId xmlns:p14="http://schemas.microsoft.com/office/powerpoint/2010/main" val="336204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1EC4A2-F3B2-B5C9-1C62-3B7457F0FC5B}"/>
            </a:ext>
          </a:extLst>
        </p:cNvPr>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3D94D9C8-9A6C-EB05-F358-AF07DCD5B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251" y="0"/>
            <a:ext cx="5341749" cy="6010376"/>
          </a:xfrm>
          <a:prstGeom prst="rect">
            <a:avLst/>
          </a:prstGeom>
        </p:spPr>
      </p:pic>
      <p:sp>
        <p:nvSpPr>
          <p:cNvPr id="4" name="TextBox 3">
            <a:extLst>
              <a:ext uri="{FF2B5EF4-FFF2-40B4-BE49-F238E27FC236}">
                <a16:creationId xmlns:a16="http://schemas.microsoft.com/office/drawing/2014/main" id="{1F41BE89-1E4B-B800-8B16-22736983D0A7}"/>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764803D8-F8F4-0CC5-060E-05D0D74B24E4}"/>
              </a:ext>
            </a:extLst>
          </p:cNvPr>
          <p:cNvSpPr txBox="1"/>
          <p:nvPr/>
        </p:nvSpPr>
        <p:spPr>
          <a:xfrm rot="19748382">
            <a:off x="4604153" y="2324942"/>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7F6F91AB-9C72-4709-104A-9FF7C5AF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224594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paper with black text&#10;&#10;AI-generated content may be incorrect.">
            <a:extLst>
              <a:ext uri="{FF2B5EF4-FFF2-40B4-BE49-F238E27FC236}">
                <a16:creationId xmlns:a16="http://schemas.microsoft.com/office/drawing/2014/main" id="{AE9B4BF9-FCB2-8E65-AE91-1C3B79848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233" y="0"/>
            <a:ext cx="5077534" cy="6354062"/>
          </a:xfrm>
          <a:prstGeom prst="rect">
            <a:avLst/>
          </a:prstGeom>
        </p:spPr>
      </p:pic>
      <p:pic>
        <p:nvPicPr>
          <p:cNvPr id="4" name="Picture 3">
            <a:extLst>
              <a:ext uri="{FF2B5EF4-FFF2-40B4-BE49-F238E27FC236}">
                <a16:creationId xmlns:a16="http://schemas.microsoft.com/office/drawing/2014/main" id="{6BF22E1C-062B-81AA-9546-7D57C239749A}"/>
              </a:ext>
            </a:extLst>
          </p:cNvPr>
          <p:cNvPicPr>
            <a:picLocks noChangeAspect="1"/>
          </p:cNvPicPr>
          <p:nvPr/>
        </p:nvPicPr>
        <p:blipFill>
          <a:blip r:embed="rId3"/>
          <a:stretch>
            <a:fillRect/>
          </a:stretch>
        </p:blipFill>
        <p:spPr>
          <a:xfrm>
            <a:off x="293964" y="5758493"/>
            <a:ext cx="1427260" cy="938143"/>
          </a:xfrm>
          <a:prstGeom prst="rect">
            <a:avLst/>
          </a:prstGeom>
        </p:spPr>
      </p:pic>
      <p:sp>
        <p:nvSpPr>
          <p:cNvPr id="5" name="TextBox 4">
            <a:extLst>
              <a:ext uri="{FF2B5EF4-FFF2-40B4-BE49-F238E27FC236}">
                <a16:creationId xmlns:a16="http://schemas.microsoft.com/office/drawing/2014/main" id="{246753AC-8179-FE5C-A298-953B794A99E5}"/>
              </a:ext>
            </a:extLst>
          </p:cNvPr>
          <p:cNvSpPr txBox="1"/>
          <p:nvPr/>
        </p:nvSpPr>
        <p:spPr>
          <a:xfrm>
            <a:off x="1874314"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Transylvania County Planning Board Agenda</a:t>
            </a:r>
          </a:p>
        </p:txBody>
      </p:sp>
    </p:spTree>
    <p:extLst>
      <p:ext uri="{BB962C8B-B14F-4D97-AF65-F5344CB8AC3E}">
        <p14:creationId xmlns:p14="http://schemas.microsoft.com/office/powerpoint/2010/main" val="2627343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9F9EF2-8C0A-AAA9-6309-9FEADE621F46}"/>
            </a:ext>
          </a:extLst>
        </p:cNvPr>
        <p:cNvGrpSpPr/>
        <p:nvPr/>
      </p:nvGrpSpPr>
      <p:grpSpPr>
        <a:xfrm>
          <a:off x="0" y="0"/>
          <a:ext cx="0" cy="0"/>
          <a:chOff x="0" y="0"/>
          <a:chExt cx="0" cy="0"/>
        </a:xfrm>
      </p:grpSpPr>
      <p:pic>
        <p:nvPicPr>
          <p:cNvPr id="5" name="Picture 4" descr="A close-up of a survey&#10;&#10;Description automatically generated">
            <a:extLst>
              <a:ext uri="{FF2B5EF4-FFF2-40B4-BE49-F238E27FC236}">
                <a16:creationId xmlns:a16="http://schemas.microsoft.com/office/drawing/2014/main" id="{BF604B69-A809-1FAE-3138-E980E396F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919" y="0"/>
            <a:ext cx="7668210" cy="5967663"/>
          </a:xfrm>
          <a:prstGeom prst="rect">
            <a:avLst/>
          </a:prstGeom>
        </p:spPr>
      </p:pic>
      <p:sp>
        <p:nvSpPr>
          <p:cNvPr id="4" name="TextBox 3">
            <a:extLst>
              <a:ext uri="{FF2B5EF4-FFF2-40B4-BE49-F238E27FC236}">
                <a16:creationId xmlns:a16="http://schemas.microsoft.com/office/drawing/2014/main" id="{6AF8E92B-60A1-6E9C-7176-706793EF614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8ADF3EE6-A8F0-BC54-7F6D-5601F5AFF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16091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8A95DD-CF76-5068-0A93-84FAF0860D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5FF56D-0BBA-31BB-DDC9-4A6A95E66B0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3" name="TextBox 2">
            <a:extLst>
              <a:ext uri="{FF2B5EF4-FFF2-40B4-BE49-F238E27FC236}">
                <a16:creationId xmlns:a16="http://schemas.microsoft.com/office/drawing/2014/main" id="{CF441514-23D8-A88F-9622-44262841976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Draft Community Survey</a:t>
            </a:r>
          </a:p>
        </p:txBody>
      </p:sp>
      <p:pic>
        <p:nvPicPr>
          <p:cNvPr id="5" name="Picture 4" descr="A screenshot of a survey&#10;&#10;Description automatically generated">
            <a:extLst>
              <a:ext uri="{FF2B5EF4-FFF2-40B4-BE49-F238E27FC236}">
                <a16:creationId xmlns:a16="http://schemas.microsoft.com/office/drawing/2014/main" id="{A119375F-7B11-DBF0-B17D-245BD11E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80" y="161365"/>
            <a:ext cx="4531707" cy="5597198"/>
          </a:xfrm>
          <a:prstGeom prst="rect">
            <a:avLst/>
          </a:prstGeom>
        </p:spPr>
      </p:pic>
      <p:sp>
        <p:nvSpPr>
          <p:cNvPr id="6" name="TextBox 5">
            <a:extLst>
              <a:ext uri="{FF2B5EF4-FFF2-40B4-BE49-F238E27FC236}">
                <a16:creationId xmlns:a16="http://schemas.microsoft.com/office/drawing/2014/main" id="{31328511-71B2-5EA1-B31E-225979761DF3}"/>
              </a:ext>
            </a:extLst>
          </p:cNvPr>
          <p:cNvSpPr txBox="1"/>
          <p:nvPr/>
        </p:nvSpPr>
        <p:spPr>
          <a:xfrm>
            <a:off x="1553584" y="977697"/>
            <a:ext cx="5776856" cy="478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Shortened to six questions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48 responses requested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qualitative assessment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focused on transportation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participation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on </a:t>
            </a:r>
            <a:r>
              <a:rPr lang="en-US" sz="2800" dirty="0">
                <a:solidFill>
                  <a:srgbClr val="5E5E5E"/>
                </a:solidFill>
                <a:sym typeface="Helvetica Neue"/>
              </a:rPr>
              <a:t>accessing information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focusing on the future 2050</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vision for 2050</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With seven demographic questions</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494452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Old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7577607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1A8F-50CF-8F85-FFD8-3FD35CD66F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C61CBA-BC0E-06AB-DFCD-EC04B2A5FC03}"/>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EEA4CECE-FCA2-DEBC-C553-DE869FC34103}"/>
              </a:ext>
            </a:extLst>
          </p:cNvPr>
          <p:cNvSpPr txBox="1">
            <a:spLocks noGrp="1"/>
          </p:cNvSpPr>
          <p:nvPr>
            <p:ph type="ctrTitle"/>
          </p:nvPr>
        </p:nvSpPr>
        <p:spPr>
          <a:xfrm>
            <a:off x="736154" y="2657532"/>
            <a:ext cx="10985502" cy="952501"/>
          </a:xfrm>
          <a:prstGeom prst="rect">
            <a:avLst/>
          </a:prstGeom>
        </p:spPr>
        <p:txBody>
          <a:bodyPr>
            <a:noAutofit/>
          </a:bodyPr>
          <a:lstStyle/>
          <a:p>
            <a:pPr algn="r"/>
            <a:r>
              <a:rPr lang="en-US" sz="3600" dirty="0">
                <a:solidFill>
                  <a:srgbClr val="003E38"/>
                </a:solidFill>
                <a:latin typeface="Avenir Next LT Pro Demi" panose="020B0704020202020204" pitchFamily="34" charset="0"/>
              </a:rPr>
              <a:t>A. Transylvania County Comprehensive Housing Report: Findings &amp; Data Points</a:t>
            </a:r>
            <a:endParaRPr sz="36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168B0EF-8B35-0833-2235-D66AECB0F5D5}"/>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992192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890FA-0AA8-0FBA-951F-D625F27CAE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9F9103-CBD7-98F2-0B22-D7C00777D28A}"/>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3BE664CD-2461-019F-596F-8A2E1849993F}"/>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Comprehensive Housing Report</a:t>
            </a:r>
          </a:p>
        </p:txBody>
      </p:sp>
      <p:pic>
        <p:nvPicPr>
          <p:cNvPr id="5" name="Picture 4" descr="A screenshot of a computer&#10;&#10;AI-generated content may be incorrect.">
            <a:extLst>
              <a:ext uri="{FF2B5EF4-FFF2-40B4-BE49-F238E27FC236}">
                <a16:creationId xmlns:a16="http://schemas.microsoft.com/office/drawing/2014/main" id="{07C7DB58-A545-F797-98B2-6A6A97FBA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444" y="637785"/>
            <a:ext cx="4201111" cy="5582429"/>
          </a:xfrm>
          <a:prstGeom prst="rect">
            <a:avLst/>
          </a:prstGeom>
        </p:spPr>
      </p:pic>
    </p:spTree>
    <p:extLst>
      <p:ext uri="{BB962C8B-B14F-4D97-AF65-F5344CB8AC3E}">
        <p14:creationId xmlns:p14="http://schemas.microsoft.com/office/powerpoint/2010/main" val="3418279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8A2C0-D311-03BA-D957-58BBF24D9C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F4F3FE-C4CA-FB65-0ADC-4D605EB5DE5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7DB7B4D-AAA9-31CA-21C9-66E907C8D55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Comprehensive Housing Report</a:t>
            </a:r>
          </a:p>
        </p:txBody>
      </p:sp>
      <p:pic>
        <p:nvPicPr>
          <p:cNvPr id="6" name="Picture 5" descr="A white text on a white background&#10;&#10;AI-generated content may be incorrect.">
            <a:extLst>
              <a:ext uri="{FF2B5EF4-FFF2-40B4-BE49-F238E27FC236}">
                <a16:creationId xmlns:a16="http://schemas.microsoft.com/office/drawing/2014/main" id="{377DC5E7-E5DF-47CC-4339-98D3372DF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135" y="644902"/>
            <a:ext cx="8323729" cy="4985643"/>
          </a:xfrm>
          <a:prstGeom prst="rect">
            <a:avLst/>
          </a:prstGeom>
        </p:spPr>
      </p:pic>
    </p:spTree>
    <p:extLst>
      <p:ext uri="{BB962C8B-B14F-4D97-AF65-F5344CB8AC3E}">
        <p14:creationId xmlns:p14="http://schemas.microsoft.com/office/powerpoint/2010/main" val="1956220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61D2-2051-32D3-566E-B769EFCACF36}"/>
            </a:ext>
          </a:extLst>
        </p:cNvPr>
        <p:cNvGrpSpPr/>
        <p:nvPr/>
      </p:nvGrpSpPr>
      <p:grpSpPr>
        <a:xfrm>
          <a:off x="0" y="0"/>
          <a:ext cx="0" cy="0"/>
          <a:chOff x="0" y="0"/>
          <a:chExt cx="0" cy="0"/>
        </a:xfrm>
      </p:grpSpPr>
      <p:pic>
        <p:nvPicPr>
          <p:cNvPr id="6" name="Picture 5" descr="A mountain with trees and mountains in the background&#10;&#10;Description automatically generated">
            <a:extLst>
              <a:ext uri="{FF2B5EF4-FFF2-40B4-BE49-F238E27FC236}">
                <a16:creationId xmlns:a16="http://schemas.microsoft.com/office/drawing/2014/main" id="{C030C5AE-1CE4-521F-140D-10D086DC4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0"/>
            <a:ext cx="12192000" cy="4064000"/>
          </a:xfrm>
          <a:prstGeom prst="rect">
            <a:avLst/>
          </a:prstGeom>
        </p:spPr>
      </p:pic>
      <p:sp>
        <p:nvSpPr>
          <p:cNvPr id="152" name="Transylvania County">
            <a:extLst>
              <a:ext uri="{FF2B5EF4-FFF2-40B4-BE49-F238E27FC236}">
                <a16:creationId xmlns:a16="http://schemas.microsoft.com/office/drawing/2014/main" id="{FC422B5A-E5F7-58D9-6562-094DACA19932}"/>
              </a:ext>
            </a:extLst>
          </p:cNvPr>
          <p:cNvSpPr txBox="1">
            <a:spLocks noGrp="1"/>
          </p:cNvSpPr>
          <p:nvPr>
            <p:ph type="ctrTitle"/>
          </p:nvPr>
        </p:nvSpPr>
        <p:spPr>
          <a:xfrm>
            <a:off x="428436" y="2027084"/>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B. </a:t>
            </a:r>
            <a:r>
              <a:rPr lang="en-US" sz="4000" b="1" dirty="0">
                <a:solidFill>
                  <a:srgbClr val="003E38"/>
                </a:solidFill>
                <a:effectLst/>
                <a:latin typeface="Avenir Next LT Pro Demi" panose="020B0704020202020204" pitchFamily="34" charset="0"/>
                <a:ea typeface="Calibri" panose="020F0502020204030204" pitchFamily="34" charset="0"/>
                <a:cs typeface="Times New Roman" panose="02020603050405020304" pitchFamily="18" charset="0"/>
              </a:rPr>
              <a:t>Transylvania 2050 Comprehensive Plan Update Draft: Formatting, Introduction &amp; Elem</a:t>
            </a:r>
            <a:r>
              <a:rPr lang="en-US" sz="4000" b="1" dirty="0">
                <a:effectLst/>
                <a:latin typeface="Avenir Next LT Pro Demi" panose="020B0704020202020204" pitchFamily="34" charset="0"/>
                <a:ea typeface="Calibri" panose="020F0502020204030204" pitchFamily="34" charset="0"/>
                <a:cs typeface="Times New Roman" panose="02020603050405020304" pitchFamily="18" charset="0"/>
              </a:rPr>
              <a:t>ents</a:t>
            </a:r>
            <a:endParaRPr sz="4000" dirty="0">
              <a:solidFill>
                <a:srgbClr val="003E38"/>
              </a:solidFill>
              <a:latin typeface="Avenir Next LT Pro Demi" panose="020B0704020202020204" pitchFamily="34" charset="0"/>
            </a:endParaRPr>
          </a:p>
        </p:txBody>
      </p:sp>
      <p:pic>
        <p:nvPicPr>
          <p:cNvPr id="8" name="Picture 7" descr="A pink and black logo&#10;&#10;Description automatically generated">
            <a:extLst>
              <a:ext uri="{FF2B5EF4-FFF2-40B4-BE49-F238E27FC236}">
                <a16:creationId xmlns:a16="http://schemas.microsoft.com/office/drawing/2014/main" id="{1CF16657-D623-2BB9-E3D8-0D271F896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47" y="2753225"/>
            <a:ext cx="4761905" cy="4761905"/>
          </a:xfrm>
          <a:prstGeom prst="rect">
            <a:avLst/>
          </a:prstGeom>
        </p:spPr>
      </p:pic>
    </p:spTree>
    <p:extLst>
      <p:ext uri="{BB962C8B-B14F-4D97-AF65-F5344CB8AC3E}">
        <p14:creationId xmlns:p14="http://schemas.microsoft.com/office/powerpoint/2010/main" val="18111639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46CA0-520B-02E8-F0E6-593689DD39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6C43CF-B607-51F8-27DE-6D1D59BACC3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DRAFT Outline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5773DE30-31E5-BBC8-840D-90351D776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6" name="Picture 5" descr="A map of a mountain range&#10;&#10;AI-generated content may be incorrect.">
            <a:extLst>
              <a:ext uri="{FF2B5EF4-FFF2-40B4-BE49-F238E27FC236}">
                <a16:creationId xmlns:a16="http://schemas.microsoft.com/office/drawing/2014/main" id="{EFC61675-81B4-4843-04A5-E45698EF2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474" y="533870"/>
            <a:ext cx="7144747" cy="5306165"/>
          </a:xfrm>
          <a:prstGeom prst="rect">
            <a:avLst/>
          </a:prstGeom>
        </p:spPr>
      </p:pic>
    </p:spTree>
    <p:extLst>
      <p:ext uri="{BB962C8B-B14F-4D97-AF65-F5344CB8AC3E}">
        <p14:creationId xmlns:p14="http://schemas.microsoft.com/office/powerpoint/2010/main" val="3658648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C7D8-3DAF-7154-E197-B58C3B5FB5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313886-0F33-5B63-4191-7AB2B81674B6}"/>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Vision &amp; Goals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30465585-DA8A-6C7B-8D3E-F1D04ACCA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grpSp>
        <p:nvGrpSpPr>
          <p:cNvPr id="14" name="Group 13">
            <a:extLst>
              <a:ext uri="{FF2B5EF4-FFF2-40B4-BE49-F238E27FC236}">
                <a16:creationId xmlns:a16="http://schemas.microsoft.com/office/drawing/2014/main" id="{6B5AD3B7-B548-987F-6E5B-CA67DDAE781D}"/>
              </a:ext>
            </a:extLst>
          </p:cNvPr>
          <p:cNvGrpSpPr/>
          <p:nvPr/>
        </p:nvGrpSpPr>
        <p:grpSpPr>
          <a:xfrm>
            <a:off x="5117590" y="173722"/>
            <a:ext cx="6291276" cy="5844746"/>
            <a:chOff x="3460140" y="0"/>
            <a:chExt cx="6291276" cy="5844746"/>
          </a:xfrm>
        </p:grpSpPr>
        <p:pic>
          <p:nvPicPr>
            <p:cNvPr id="7" name="Picture 6" descr="A circular arrows in different colors&#10;&#10;AI-generated content may be incorrect.">
              <a:extLst>
                <a:ext uri="{FF2B5EF4-FFF2-40B4-BE49-F238E27FC236}">
                  <a16:creationId xmlns:a16="http://schemas.microsoft.com/office/drawing/2014/main" id="{6B749687-7B2B-CA7D-1B46-46A3A55CF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140" y="0"/>
              <a:ext cx="6291276" cy="5844746"/>
            </a:xfrm>
            <a:prstGeom prst="rect">
              <a:avLst/>
            </a:prstGeom>
          </p:spPr>
        </p:pic>
        <p:grpSp>
          <p:nvGrpSpPr>
            <p:cNvPr id="13" name="Group 12">
              <a:extLst>
                <a:ext uri="{FF2B5EF4-FFF2-40B4-BE49-F238E27FC236}">
                  <a16:creationId xmlns:a16="http://schemas.microsoft.com/office/drawing/2014/main" id="{D31AE974-9BB5-C8E4-EF56-B7516D6C742B}"/>
                </a:ext>
              </a:extLst>
            </p:cNvPr>
            <p:cNvGrpSpPr/>
            <p:nvPr/>
          </p:nvGrpSpPr>
          <p:grpSpPr>
            <a:xfrm>
              <a:off x="3884272" y="502391"/>
              <a:ext cx="5560447" cy="4554811"/>
              <a:chOff x="3919826" y="502391"/>
              <a:chExt cx="5560447" cy="4554811"/>
            </a:xfrm>
          </p:grpSpPr>
          <p:sp>
            <p:nvSpPr>
              <p:cNvPr id="8" name="TextBox 7">
                <a:extLst>
                  <a:ext uri="{FF2B5EF4-FFF2-40B4-BE49-F238E27FC236}">
                    <a16:creationId xmlns:a16="http://schemas.microsoft.com/office/drawing/2014/main" id="{0F7D8DF4-9417-D347-095D-7692C5C1ECA4}"/>
                  </a:ext>
                </a:extLst>
              </p:cNvPr>
              <p:cNvSpPr txBox="1"/>
              <p:nvPr/>
            </p:nvSpPr>
            <p:spPr>
              <a:xfrm flipH="1">
                <a:off x="6096000" y="502391"/>
                <a:ext cx="1517775" cy="523220"/>
              </a:xfrm>
              <a:prstGeom prst="rect">
                <a:avLst/>
              </a:prstGeom>
              <a:noFill/>
            </p:spPr>
            <p:txBody>
              <a:bodyPr wrap="square" rtlCol="0">
                <a:spAutoFit/>
              </a:bodyPr>
              <a:lstStyle/>
              <a:p>
                <a:pPr algn="ctr"/>
                <a:r>
                  <a:rPr lang="en-US" sz="2800" dirty="0">
                    <a:solidFill>
                      <a:schemeClr val="bg1"/>
                    </a:solidFill>
                  </a:rPr>
                  <a:t>Vision</a:t>
                </a:r>
              </a:p>
            </p:txBody>
          </p:sp>
          <p:sp>
            <p:nvSpPr>
              <p:cNvPr id="9" name="TextBox 8">
                <a:extLst>
                  <a:ext uri="{FF2B5EF4-FFF2-40B4-BE49-F238E27FC236}">
                    <a16:creationId xmlns:a16="http://schemas.microsoft.com/office/drawing/2014/main" id="{39BBCCF4-13DA-4E34-C76B-032A50355789}"/>
                  </a:ext>
                </a:extLst>
              </p:cNvPr>
              <p:cNvSpPr txBox="1"/>
              <p:nvPr/>
            </p:nvSpPr>
            <p:spPr>
              <a:xfrm flipH="1">
                <a:off x="7962498" y="2402701"/>
                <a:ext cx="1517775" cy="523220"/>
              </a:xfrm>
              <a:prstGeom prst="rect">
                <a:avLst/>
              </a:prstGeom>
              <a:noFill/>
            </p:spPr>
            <p:txBody>
              <a:bodyPr wrap="square" rtlCol="0">
                <a:spAutoFit/>
              </a:bodyPr>
              <a:lstStyle/>
              <a:p>
                <a:pPr algn="ctr"/>
                <a:r>
                  <a:rPr lang="en-US" sz="2800" dirty="0">
                    <a:solidFill>
                      <a:schemeClr val="accent6">
                        <a:lumMod val="50000"/>
                      </a:schemeClr>
                    </a:solidFill>
                  </a:rPr>
                  <a:t>Goals</a:t>
                </a:r>
              </a:p>
            </p:txBody>
          </p:sp>
          <p:sp>
            <p:nvSpPr>
              <p:cNvPr id="10" name="TextBox 9">
                <a:extLst>
                  <a:ext uri="{FF2B5EF4-FFF2-40B4-BE49-F238E27FC236}">
                    <a16:creationId xmlns:a16="http://schemas.microsoft.com/office/drawing/2014/main" id="{127411DC-BD92-87F0-6E36-84072450066F}"/>
                  </a:ext>
                </a:extLst>
              </p:cNvPr>
              <p:cNvSpPr txBox="1"/>
              <p:nvPr/>
            </p:nvSpPr>
            <p:spPr>
              <a:xfrm flipH="1">
                <a:off x="6302574" y="4533982"/>
                <a:ext cx="2008399" cy="523220"/>
              </a:xfrm>
              <a:prstGeom prst="rect">
                <a:avLst/>
              </a:prstGeom>
              <a:noFill/>
            </p:spPr>
            <p:txBody>
              <a:bodyPr wrap="square" rtlCol="0">
                <a:spAutoFit/>
              </a:bodyPr>
              <a:lstStyle/>
              <a:p>
                <a:pPr algn="ctr"/>
                <a:r>
                  <a:rPr lang="en-US" sz="2800" dirty="0">
                    <a:solidFill>
                      <a:schemeClr val="bg1"/>
                    </a:solidFill>
                  </a:rPr>
                  <a:t>Policies</a:t>
                </a:r>
              </a:p>
            </p:txBody>
          </p:sp>
          <p:sp>
            <p:nvSpPr>
              <p:cNvPr id="11" name="TextBox 10">
                <a:extLst>
                  <a:ext uri="{FF2B5EF4-FFF2-40B4-BE49-F238E27FC236}">
                    <a16:creationId xmlns:a16="http://schemas.microsoft.com/office/drawing/2014/main" id="{2D242DD5-7671-1AB7-9432-4C670FA231BF}"/>
                  </a:ext>
                </a:extLst>
              </p:cNvPr>
              <p:cNvSpPr txBox="1"/>
              <p:nvPr/>
            </p:nvSpPr>
            <p:spPr>
              <a:xfrm flipH="1">
                <a:off x="4199286" y="4010762"/>
                <a:ext cx="1794371" cy="523220"/>
              </a:xfrm>
              <a:prstGeom prst="rect">
                <a:avLst/>
              </a:prstGeom>
              <a:noFill/>
            </p:spPr>
            <p:txBody>
              <a:bodyPr wrap="square" rtlCol="0">
                <a:spAutoFit/>
              </a:bodyPr>
              <a:lstStyle/>
              <a:p>
                <a:pPr algn="ctr"/>
                <a:r>
                  <a:rPr lang="en-US" sz="2800" dirty="0">
                    <a:solidFill>
                      <a:schemeClr val="bg1"/>
                    </a:solidFill>
                  </a:rPr>
                  <a:t>Actions</a:t>
                </a:r>
              </a:p>
            </p:txBody>
          </p:sp>
          <p:sp>
            <p:nvSpPr>
              <p:cNvPr id="12" name="TextBox 11">
                <a:extLst>
                  <a:ext uri="{FF2B5EF4-FFF2-40B4-BE49-F238E27FC236}">
                    <a16:creationId xmlns:a16="http://schemas.microsoft.com/office/drawing/2014/main" id="{297D03E2-D02A-E2C9-5E66-BA7E36D96204}"/>
                  </a:ext>
                </a:extLst>
              </p:cNvPr>
              <p:cNvSpPr txBox="1"/>
              <p:nvPr/>
            </p:nvSpPr>
            <p:spPr>
              <a:xfrm flipH="1">
                <a:off x="3919826" y="1691960"/>
                <a:ext cx="1517775" cy="523220"/>
              </a:xfrm>
              <a:prstGeom prst="rect">
                <a:avLst/>
              </a:prstGeom>
              <a:noFill/>
            </p:spPr>
            <p:txBody>
              <a:bodyPr wrap="square" rtlCol="0">
                <a:spAutoFit/>
              </a:bodyPr>
              <a:lstStyle/>
              <a:p>
                <a:pPr algn="ctr"/>
                <a:r>
                  <a:rPr lang="en-US" sz="2800" dirty="0">
                    <a:solidFill>
                      <a:schemeClr val="bg1"/>
                    </a:solidFill>
                  </a:rPr>
                  <a:t>Report</a:t>
                </a:r>
              </a:p>
            </p:txBody>
          </p:sp>
        </p:grpSp>
      </p:grpSp>
      <p:sp>
        <p:nvSpPr>
          <p:cNvPr id="15" name="Rectangle 14">
            <a:extLst>
              <a:ext uri="{FF2B5EF4-FFF2-40B4-BE49-F238E27FC236}">
                <a16:creationId xmlns:a16="http://schemas.microsoft.com/office/drawing/2014/main" id="{98556CAC-7AE9-CF8E-B369-4001ECECA29D}"/>
              </a:ext>
            </a:extLst>
          </p:cNvPr>
          <p:cNvSpPr/>
          <p:nvPr/>
        </p:nvSpPr>
        <p:spPr>
          <a:xfrm>
            <a:off x="823173" y="4756577"/>
            <a:ext cx="4257035" cy="88968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Report: </a:t>
            </a:r>
            <a:r>
              <a:rPr lang="en-US" dirty="0"/>
              <a:t>Annual Feedback Mechanism &amp; Metrics</a:t>
            </a:r>
          </a:p>
        </p:txBody>
      </p:sp>
      <p:sp>
        <p:nvSpPr>
          <p:cNvPr id="16" name="Rectangle 15">
            <a:extLst>
              <a:ext uri="{FF2B5EF4-FFF2-40B4-BE49-F238E27FC236}">
                <a16:creationId xmlns:a16="http://schemas.microsoft.com/office/drawing/2014/main" id="{34963B42-B24B-0BEB-860A-AFB02C7738E2}"/>
              </a:ext>
            </a:extLst>
          </p:cNvPr>
          <p:cNvSpPr/>
          <p:nvPr/>
        </p:nvSpPr>
        <p:spPr>
          <a:xfrm>
            <a:off x="783134" y="796078"/>
            <a:ext cx="4257034" cy="88968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Vision: </a:t>
            </a:r>
            <a:r>
              <a:rPr lang="en-US" dirty="0"/>
              <a:t>Ideal Aspirations of Community</a:t>
            </a:r>
          </a:p>
        </p:txBody>
      </p:sp>
      <p:sp>
        <p:nvSpPr>
          <p:cNvPr id="17" name="Rectangle 16">
            <a:extLst>
              <a:ext uri="{FF2B5EF4-FFF2-40B4-BE49-F238E27FC236}">
                <a16:creationId xmlns:a16="http://schemas.microsoft.com/office/drawing/2014/main" id="{05B8D112-8253-0059-FBB4-CF21F539E76B}"/>
              </a:ext>
            </a:extLst>
          </p:cNvPr>
          <p:cNvSpPr/>
          <p:nvPr/>
        </p:nvSpPr>
        <p:spPr>
          <a:xfrm>
            <a:off x="783133" y="1784618"/>
            <a:ext cx="4257033" cy="889686"/>
          </a:xfrm>
          <a:prstGeom prst="rect">
            <a:avLst/>
          </a:prstGeom>
          <a:solidFill>
            <a:srgbClr val="BDF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Goals: </a:t>
            </a:r>
            <a:r>
              <a:rPr lang="en-US" dirty="0">
                <a:solidFill>
                  <a:schemeClr val="accent6">
                    <a:lumMod val="50000"/>
                  </a:schemeClr>
                </a:solidFill>
              </a:rPr>
              <a:t>Desired Outcomes of each Element</a:t>
            </a:r>
          </a:p>
        </p:txBody>
      </p:sp>
      <p:sp>
        <p:nvSpPr>
          <p:cNvPr id="18" name="Rectangle 17">
            <a:extLst>
              <a:ext uri="{FF2B5EF4-FFF2-40B4-BE49-F238E27FC236}">
                <a16:creationId xmlns:a16="http://schemas.microsoft.com/office/drawing/2014/main" id="{21BB32AD-6633-27B3-2632-CECC9D028D0E}"/>
              </a:ext>
            </a:extLst>
          </p:cNvPr>
          <p:cNvSpPr/>
          <p:nvPr/>
        </p:nvSpPr>
        <p:spPr>
          <a:xfrm>
            <a:off x="798534" y="2775271"/>
            <a:ext cx="4241632" cy="889686"/>
          </a:xfrm>
          <a:prstGeom prst="rect">
            <a:avLst/>
          </a:prstGeom>
          <a:solidFill>
            <a:srgbClr val="F44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Policies: </a:t>
            </a:r>
            <a:r>
              <a:rPr lang="en-US" dirty="0"/>
              <a:t>Commitment &amp; Direction for Achieving Goals</a:t>
            </a:r>
          </a:p>
        </p:txBody>
      </p:sp>
      <p:sp>
        <p:nvSpPr>
          <p:cNvPr id="19" name="Rectangle 18">
            <a:extLst>
              <a:ext uri="{FF2B5EF4-FFF2-40B4-BE49-F238E27FC236}">
                <a16:creationId xmlns:a16="http://schemas.microsoft.com/office/drawing/2014/main" id="{F83E658C-D2AF-F926-5DA7-F51881AAFAC6}"/>
              </a:ext>
            </a:extLst>
          </p:cNvPr>
          <p:cNvSpPr/>
          <p:nvPr/>
        </p:nvSpPr>
        <p:spPr>
          <a:xfrm>
            <a:off x="815476" y="3765924"/>
            <a:ext cx="4224690" cy="889686"/>
          </a:xfrm>
          <a:prstGeom prst="rect">
            <a:avLst/>
          </a:prstGeom>
          <a:solidFill>
            <a:srgbClr val="2B2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Actions: </a:t>
            </a:r>
            <a:r>
              <a:rPr lang="en-US" dirty="0"/>
              <a:t>Specific Implementable &amp; Assignable Tasks</a:t>
            </a:r>
          </a:p>
        </p:txBody>
      </p:sp>
    </p:spTree>
    <p:extLst>
      <p:ext uri="{BB962C8B-B14F-4D97-AF65-F5344CB8AC3E}">
        <p14:creationId xmlns:p14="http://schemas.microsoft.com/office/powerpoint/2010/main" val="573957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6" name="Picture 5" descr="A gold compass with a mountain landscape and qr code&#10;&#10;AI-generated content may be incorrect.">
            <a:extLst>
              <a:ext uri="{FF2B5EF4-FFF2-40B4-BE49-F238E27FC236}">
                <a16:creationId xmlns:a16="http://schemas.microsoft.com/office/drawing/2014/main" id="{E31EFB90-EE42-608E-5141-13D242F1C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094" y="0"/>
            <a:ext cx="7764741" cy="5998262"/>
          </a:xfrm>
          <a:prstGeom prst="rect">
            <a:avLst/>
          </a:prstGeom>
        </p:spPr>
      </p:pic>
    </p:spTree>
    <p:extLst>
      <p:ext uri="{BB962C8B-B14F-4D97-AF65-F5344CB8AC3E}">
        <p14:creationId xmlns:p14="http://schemas.microsoft.com/office/powerpoint/2010/main" val="136641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4425754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8210F-0528-E1D2-2E05-E9C559A6003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77D414-66A8-0DD9-1523-6C4EF2F1B31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Project Schedule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1362227A-8283-5B46-6599-E04326FE7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5" name="Picture 4" descr="A diagram with text and numbers&#10;&#10;AI-generated content may be incorrect.">
            <a:extLst>
              <a:ext uri="{FF2B5EF4-FFF2-40B4-BE49-F238E27FC236}">
                <a16:creationId xmlns:a16="http://schemas.microsoft.com/office/drawing/2014/main" id="{D0ACF394-5D15-BE29-0067-C6C644B89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538" y="161365"/>
            <a:ext cx="8087854" cy="5611008"/>
          </a:xfrm>
          <a:prstGeom prst="rect">
            <a:avLst/>
          </a:prstGeom>
        </p:spPr>
      </p:pic>
    </p:spTree>
    <p:extLst>
      <p:ext uri="{BB962C8B-B14F-4D97-AF65-F5344CB8AC3E}">
        <p14:creationId xmlns:p14="http://schemas.microsoft.com/office/powerpoint/2010/main" val="1968883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9A98B-130B-7C75-8AF8-6AE909F59F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8F0D40-313D-57F5-040D-96925043537B}"/>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Project Schedule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EB07C10C-7AD5-1C7B-3AE9-86ADC996D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6" name="Picture 5" descr="A calendar with multiple colors and numbers&#10;&#10;AI-generated content may be incorrect.">
            <a:extLst>
              <a:ext uri="{FF2B5EF4-FFF2-40B4-BE49-F238E27FC236}">
                <a16:creationId xmlns:a16="http://schemas.microsoft.com/office/drawing/2014/main" id="{A8516E94-DC2E-2040-8BE1-24D9C41F1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52" y="161365"/>
            <a:ext cx="10035746" cy="5530138"/>
          </a:xfrm>
          <a:prstGeom prst="rect">
            <a:avLst/>
          </a:prstGeom>
        </p:spPr>
      </p:pic>
    </p:spTree>
    <p:extLst>
      <p:ext uri="{BB962C8B-B14F-4D97-AF65-F5344CB8AC3E}">
        <p14:creationId xmlns:p14="http://schemas.microsoft.com/office/powerpoint/2010/main" val="374600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08619-DD19-B4B5-CC45-70F5AA7DA97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C54894-AEBF-EEC4-2FFE-BAB21AC57C80}"/>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DRAFT Outline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6F66438F-C7B7-246A-5501-2AF28BD64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5" name="TextBox 2">
            <a:extLst>
              <a:ext uri="{FF2B5EF4-FFF2-40B4-BE49-F238E27FC236}">
                <a16:creationId xmlns:a16="http://schemas.microsoft.com/office/drawing/2014/main" id="{830AE96C-AD7A-138D-FE6C-F30EDEA9435A}"/>
              </a:ext>
            </a:extLst>
          </p:cNvPr>
          <p:cNvSpPr txBox="1"/>
          <p:nvPr/>
        </p:nvSpPr>
        <p:spPr>
          <a:xfrm>
            <a:off x="1536633" y="500067"/>
            <a:ext cx="10374510" cy="5637441"/>
          </a:xfrm>
          <a:prstGeom prst="rect">
            <a:avLst/>
          </a:prstGeom>
        </p:spPr>
        <p:txBody>
          <a:bodyPr wrap="square" lIns="0" tIns="0" rIns="0" bIns="0" rtlCol="0" anchor="t">
            <a:spAutoFit/>
          </a:bodyPr>
          <a:lstStyle/>
          <a:p>
            <a:pPr>
              <a:lnSpc>
                <a:spcPts val="4480"/>
              </a:lnSpc>
              <a:spcBef>
                <a:spcPct val="0"/>
              </a:spcBef>
            </a:pPr>
            <a:r>
              <a:rPr lang="en-US" sz="2400" b="1" spc="-163" dirty="0">
                <a:solidFill>
                  <a:srgbClr val="000000"/>
                </a:solidFill>
                <a:latin typeface="Futura Ultra-Bold"/>
              </a:rPr>
              <a:t>Focus Area 1: Economic Health Goal </a:t>
            </a:r>
          </a:p>
          <a:p>
            <a:pPr>
              <a:spcBef>
                <a:spcPct val="0"/>
              </a:spcBef>
            </a:pPr>
            <a:r>
              <a:rPr lang="en-US" b="1" spc="-115" dirty="0">
                <a:solidFill>
                  <a:srgbClr val="000000"/>
                </a:solidFill>
                <a:latin typeface="Futura Ultra-Bold"/>
              </a:rPr>
              <a:t>Transylvania County has a diverse and vibrant economic base that is business-friendly and is supported by exceptional infrastructure.</a:t>
            </a:r>
          </a:p>
          <a:p>
            <a:pPr>
              <a:lnSpc>
                <a:spcPts val="4480"/>
              </a:lnSpc>
              <a:spcBef>
                <a:spcPct val="0"/>
              </a:spcBef>
            </a:pPr>
            <a:r>
              <a:rPr lang="en-US" sz="2400" b="1" spc="-163" dirty="0">
                <a:solidFill>
                  <a:srgbClr val="000000"/>
                </a:solidFill>
                <a:latin typeface="Futura Ultra-Bold"/>
              </a:rPr>
              <a:t>Focus Area 2: Environmental Health Goal </a:t>
            </a:r>
          </a:p>
          <a:p>
            <a:pPr>
              <a:spcBef>
                <a:spcPct val="0"/>
              </a:spcBef>
            </a:pPr>
            <a:r>
              <a:rPr lang="en-US" b="1" spc="-115" dirty="0">
                <a:solidFill>
                  <a:srgbClr val="000000"/>
                </a:solidFill>
                <a:latin typeface="Futura Ultra-Bold"/>
              </a:rPr>
              <a:t>Transylvania County preserves, conserves, protects, enhances and utilizes its environmental and agricultural resources to provide access for outdoor experiences while increasing recreational and economic development opportunities.</a:t>
            </a:r>
          </a:p>
          <a:p>
            <a:pPr>
              <a:lnSpc>
                <a:spcPts val="4480"/>
              </a:lnSpc>
              <a:spcBef>
                <a:spcPct val="0"/>
              </a:spcBef>
            </a:pPr>
            <a:r>
              <a:rPr lang="en-US" sz="2400" b="1" spc="-163" dirty="0">
                <a:solidFill>
                  <a:srgbClr val="000000"/>
                </a:solidFill>
                <a:latin typeface="Futura Ultra-Bold"/>
              </a:rPr>
              <a:t>Focus Area 3: Land Use and Livability Goal</a:t>
            </a:r>
          </a:p>
          <a:p>
            <a:pPr>
              <a:spcBef>
                <a:spcPct val="0"/>
              </a:spcBef>
            </a:pPr>
            <a:r>
              <a:rPr lang="en-US" b="1" spc="-115" dirty="0">
                <a:solidFill>
                  <a:srgbClr val="000000"/>
                </a:solidFill>
                <a:latin typeface="Futura Ultra-Bold"/>
              </a:rPr>
              <a:t>Transylvania County recognizes and supports private property rights while actively seeking ways to promote new growth and development through citizen driven policies and procedures that include, but are not limited to, safety, livability, extension of utilities, road improvements and community character.</a:t>
            </a:r>
          </a:p>
          <a:p>
            <a:pPr>
              <a:lnSpc>
                <a:spcPts val="4480"/>
              </a:lnSpc>
              <a:spcBef>
                <a:spcPct val="0"/>
              </a:spcBef>
            </a:pPr>
            <a:r>
              <a:rPr lang="en-US" sz="2400" b="1" spc="-163" dirty="0">
                <a:solidFill>
                  <a:srgbClr val="000000"/>
                </a:solidFill>
                <a:latin typeface="Futura Ultra-Bold"/>
              </a:rPr>
              <a:t>Focus Area 4: Health, Culture, and Equity Goal </a:t>
            </a:r>
          </a:p>
          <a:p>
            <a:pPr>
              <a:spcBef>
                <a:spcPct val="0"/>
              </a:spcBef>
            </a:pPr>
            <a:r>
              <a:rPr lang="en-US" b="1" spc="-115" dirty="0">
                <a:solidFill>
                  <a:srgbClr val="000000"/>
                </a:solidFill>
                <a:latin typeface="Futura Ultra-Bold" panose="020B0604020202020204" charset="0"/>
              </a:rPr>
              <a:t>Transylvania County is an inclusive, healthy and well-rounded collection of communities and neighborhoods that all have access to the cultural, recreational, educational and service-oriented resources that support a high quality of life.</a:t>
            </a:r>
          </a:p>
          <a:p>
            <a:pPr>
              <a:lnSpc>
                <a:spcPts val="2191"/>
              </a:lnSpc>
              <a:spcBef>
                <a:spcPct val="0"/>
              </a:spcBef>
            </a:pPr>
            <a:endParaRPr lang="en-US" sz="2265" spc="-115" dirty="0">
              <a:solidFill>
                <a:srgbClr val="000000"/>
              </a:solidFill>
              <a:latin typeface="Futura Ultra-Bold"/>
            </a:endParaRPr>
          </a:p>
        </p:txBody>
      </p:sp>
    </p:spTree>
    <p:extLst>
      <p:ext uri="{BB962C8B-B14F-4D97-AF65-F5344CB8AC3E}">
        <p14:creationId xmlns:p14="http://schemas.microsoft.com/office/powerpoint/2010/main" val="1615225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FD688B-AD63-E70C-10B5-2B2125BCBB2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D7D756-D7FD-899F-CCFF-CD25F22C29C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DRAFT Outline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81112098-9A40-6F81-26D6-608AB2A8E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10" name="Picture 9" descr="A list of words on a white background&#10;&#10;AI-generated content may be incorrect.">
            <a:extLst>
              <a:ext uri="{FF2B5EF4-FFF2-40B4-BE49-F238E27FC236}">
                <a16:creationId xmlns:a16="http://schemas.microsoft.com/office/drawing/2014/main" id="{D7944AB6-E66E-5B85-A926-0E0F64CC5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60" y="0"/>
            <a:ext cx="4178793" cy="6133551"/>
          </a:xfrm>
          <a:prstGeom prst="rect">
            <a:avLst/>
          </a:prstGeom>
        </p:spPr>
      </p:pic>
    </p:spTree>
    <p:extLst>
      <p:ext uri="{BB962C8B-B14F-4D97-AF65-F5344CB8AC3E}">
        <p14:creationId xmlns:p14="http://schemas.microsoft.com/office/powerpoint/2010/main" val="1450502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349692-9031-AAA9-0477-37C134F00A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2CEB3E-F809-87BE-6928-F94E0B73D22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DRAFT Outline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AF8C0D87-24F6-41E5-D146-7918509CF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5" name="Picture 4" descr="A list of words on a white background&#10;&#10;AI-generated content may be incorrect.">
            <a:extLst>
              <a:ext uri="{FF2B5EF4-FFF2-40B4-BE49-F238E27FC236}">
                <a16:creationId xmlns:a16="http://schemas.microsoft.com/office/drawing/2014/main" id="{394D7ED3-C51F-03B9-FBA8-A6BA2331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325" y="-1"/>
            <a:ext cx="3998109" cy="5857103"/>
          </a:xfrm>
          <a:prstGeom prst="rect">
            <a:avLst/>
          </a:prstGeom>
        </p:spPr>
      </p:pic>
      <p:pic>
        <p:nvPicPr>
          <p:cNvPr id="6" name="Picture 5" descr="A list of words on a white background&#10;&#10;AI-generated content may be incorrect.">
            <a:extLst>
              <a:ext uri="{FF2B5EF4-FFF2-40B4-BE49-F238E27FC236}">
                <a16:creationId xmlns:a16="http://schemas.microsoft.com/office/drawing/2014/main" id="{AC9D0D43-7018-4BC4-CCE1-457D7B677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424" y="545759"/>
            <a:ext cx="2532937" cy="2993012"/>
          </a:xfrm>
          <a:prstGeom prst="rect">
            <a:avLst/>
          </a:prstGeom>
        </p:spPr>
      </p:pic>
    </p:spTree>
    <p:extLst>
      <p:ext uri="{BB962C8B-B14F-4D97-AF65-F5344CB8AC3E}">
        <p14:creationId xmlns:p14="http://schemas.microsoft.com/office/powerpoint/2010/main" val="4202283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6E416-1C46-7075-4E82-0F4039BD52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3F2E57-B943-CDA1-9F8C-722BA92CAD56}"/>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Sections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CC12AB36-FE2E-44A9-8FB5-55DCD5FF1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3" name="Rectangle 2">
            <a:extLst>
              <a:ext uri="{FF2B5EF4-FFF2-40B4-BE49-F238E27FC236}">
                <a16:creationId xmlns:a16="http://schemas.microsoft.com/office/drawing/2014/main" id="{19FF2BCC-B955-EB44-C98D-E324FCC96698}"/>
              </a:ext>
            </a:extLst>
          </p:cNvPr>
          <p:cNvSpPr/>
          <p:nvPr/>
        </p:nvSpPr>
        <p:spPr>
          <a:xfrm>
            <a:off x="790832" y="716692"/>
            <a:ext cx="1977082" cy="443607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Introduction</a:t>
            </a:r>
          </a:p>
        </p:txBody>
      </p:sp>
      <p:sp>
        <p:nvSpPr>
          <p:cNvPr id="7" name="Rectangle 6">
            <a:extLst>
              <a:ext uri="{FF2B5EF4-FFF2-40B4-BE49-F238E27FC236}">
                <a16:creationId xmlns:a16="http://schemas.microsoft.com/office/drawing/2014/main" id="{F05AECC2-BC23-587E-04C0-0C64C9369B6E}"/>
              </a:ext>
            </a:extLst>
          </p:cNvPr>
          <p:cNvSpPr/>
          <p:nvPr/>
        </p:nvSpPr>
        <p:spPr>
          <a:xfrm>
            <a:off x="2949145" y="716692"/>
            <a:ext cx="1977082" cy="443607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 Vision &amp; Goals</a:t>
            </a:r>
          </a:p>
        </p:txBody>
      </p:sp>
      <p:sp>
        <p:nvSpPr>
          <p:cNvPr id="8" name="Rectangle 7">
            <a:extLst>
              <a:ext uri="{FF2B5EF4-FFF2-40B4-BE49-F238E27FC236}">
                <a16:creationId xmlns:a16="http://schemas.microsoft.com/office/drawing/2014/main" id="{152AA446-5106-6139-C8B6-02CDD1D40801}"/>
              </a:ext>
            </a:extLst>
          </p:cNvPr>
          <p:cNvSpPr/>
          <p:nvPr/>
        </p:nvSpPr>
        <p:spPr>
          <a:xfrm>
            <a:off x="5107459" y="716692"/>
            <a:ext cx="1977082" cy="4436076"/>
          </a:xfrm>
          <a:prstGeom prst="rect">
            <a:avLst/>
          </a:prstGeom>
          <a:solidFill>
            <a:srgbClr val="BDF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Future Land Use</a:t>
            </a:r>
          </a:p>
        </p:txBody>
      </p:sp>
      <p:sp>
        <p:nvSpPr>
          <p:cNvPr id="9" name="Rectangle 8">
            <a:extLst>
              <a:ext uri="{FF2B5EF4-FFF2-40B4-BE49-F238E27FC236}">
                <a16:creationId xmlns:a16="http://schemas.microsoft.com/office/drawing/2014/main" id="{26846D55-727E-E197-912B-36B7743F642B}"/>
              </a:ext>
            </a:extLst>
          </p:cNvPr>
          <p:cNvSpPr/>
          <p:nvPr/>
        </p:nvSpPr>
        <p:spPr>
          <a:xfrm>
            <a:off x="7265773" y="716692"/>
            <a:ext cx="1977082" cy="4436076"/>
          </a:xfrm>
          <a:prstGeom prst="rect">
            <a:avLst/>
          </a:prstGeom>
          <a:solidFill>
            <a:srgbClr val="F44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Goals &amp; Policies</a:t>
            </a:r>
          </a:p>
        </p:txBody>
      </p:sp>
      <p:sp>
        <p:nvSpPr>
          <p:cNvPr id="10" name="Rectangle 9">
            <a:extLst>
              <a:ext uri="{FF2B5EF4-FFF2-40B4-BE49-F238E27FC236}">
                <a16:creationId xmlns:a16="http://schemas.microsoft.com/office/drawing/2014/main" id="{2C48F442-B046-4E48-713B-A16CD3ADF588}"/>
              </a:ext>
            </a:extLst>
          </p:cNvPr>
          <p:cNvSpPr/>
          <p:nvPr/>
        </p:nvSpPr>
        <p:spPr>
          <a:xfrm>
            <a:off x="9424087" y="716692"/>
            <a:ext cx="1977082" cy="4436076"/>
          </a:xfrm>
          <a:prstGeom prst="rect">
            <a:avLst/>
          </a:prstGeom>
          <a:solidFill>
            <a:srgbClr val="2B2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Implementation</a:t>
            </a:r>
          </a:p>
        </p:txBody>
      </p:sp>
    </p:spTree>
    <p:extLst>
      <p:ext uri="{BB962C8B-B14F-4D97-AF65-F5344CB8AC3E}">
        <p14:creationId xmlns:p14="http://schemas.microsoft.com/office/powerpoint/2010/main" val="2733133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C6147-956F-4651-D7A1-595253B66B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F194A4-2196-9873-C1AC-0A33E893020C}"/>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Focus Areas or Elements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9A0288E7-DD8F-ECE9-E9ED-76BA33C4C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3" name="Rectangle 2">
            <a:extLst>
              <a:ext uri="{FF2B5EF4-FFF2-40B4-BE49-F238E27FC236}">
                <a16:creationId xmlns:a16="http://schemas.microsoft.com/office/drawing/2014/main" id="{92BBEF6C-B8E0-CB7D-76A0-C3B194DBA6AA}"/>
              </a:ext>
            </a:extLst>
          </p:cNvPr>
          <p:cNvSpPr/>
          <p:nvPr/>
        </p:nvSpPr>
        <p:spPr>
          <a:xfrm>
            <a:off x="790832" y="716692"/>
            <a:ext cx="1977082" cy="443607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Growth &amp; Land Use</a:t>
            </a:r>
          </a:p>
        </p:txBody>
      </p:sp>
      <p:sp>
        <p:nvSpPr>
          <p:cNvPr id="7" name="Rectangle 6">
            <a:extLst>
              <a:ext uri="{FF2B5EF4-FFF2-40B4-BE49-F238E27FC236}">
                <a16:creationId xmlns:a16="http://schemas.microsoft.com/office/drawing/2014/main" id="{6D6820A6-D813-3777-35EA-AC5E64805BA9}"/>
              </a:ext>
            </a:extLst>
          </p:cNvPr>
          <p:cNvSpPr/>
          <p:nvPr/>
        </p:nvSpPr>
        <p:spPr>
          <a:xfrm>
            <a:off x="2949145" y="716692"/>
            <a:ext cx="1977082" cy="443607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Housing &amp; Economy</a:t>
            </a:r>
          </a:p>
        </p:txBody>
      </p:sp>
      <p:sp>
        <p:nvSpPr>
          <p:cNvPr id="8" name="Rectangle 7">
            <a:extLst>
              <a:ext uri="{FF2B5EF4-FFF2-40B4-BE49-F238E27FC236}">
                <a16:creationId xmlns:a16="http://schemas.microsoft.com/office/drawing/2014/main" id="{3A0A93F9-FBFF-B922-819E-A2523F0B643C}"/>
              </a:ext>
            </a:extLst>
          </p:cNvPr>
          <p:cNvSpPr/>
          <p:nvPr/>
        </p:nvSpPr>
        <p:spPr>
          <a:xfrm>
            <a:off x="5107459" y="716692"/>
            <a:ext cx="1977082" cy="4436076"/>
          </a:xfrm>
          <a:prstGeom prst="rect">
            <a:avLst/>
          </a:prstGeom>
          <a:solidFill>
            <a:srgbClr val="BDF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Transportation &amp; Infrastructure</a:t>
            </a:r>
          </a:p>
        </p:txBody>
      </p:sp>
      <p:sp>
        <p:nvSpPr>
          <p:cNvPr id="9" name="Rectangle 8">
            <a:extLst>
              <a:ext uri="{FF2B5EF4-FFF2-40B4-BE49-F238E27FC236}">
                <a16:creationId xmlns:a16="http://schemas.microsoft.com/office/drawing/2014/main" id="{1693804A-0B7D-59E3-FE38-5F741A579335}"/>
              </a:ext>
            </a:extLst>
          </p:cNvPr>
          <p:cNvSpPr/>
          <p:nvPr/>
        </p:nvSpPr>
        <p:spPr>
          <a:xfrm>
            <a:off x="7265773" y="716692"/>
            <a:ext cx="1977082" cy="4436076"/>
          </a:xfrm>
          <a:prstGeom prst="rect">
            <a:avLst/>
          </a:prstGeom>
          <a:solidFill>
            <a:srgbClr val="F44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Natural Resources &amp; Resiliency</a:t>
            </a:r>
          </a:p>
        </p:txBody>
      </p:sp>
      <p:sp>
        <p:nvSpPr>
          <p:cNvPr id="10" name="Rectangle 9">
            <a:extLst>
              <a:ext uri="{FF2B5EF4-FFF2-40B4-BE49-F238E27FC236}">
                <a16:creationId xmlns:a16="http://schemas.microsoft.com/office/drawing/2014/main" id="{4803D7DB-658B-E2FF-2830-FACC11F3041B}"/>
              </a:ext>
            </a:extLst>
          </p:cNvPr>
          <p:cNvSpPr/>
          <p:nvPr/>
        </p:nvSpPr>
        <p:spPr>
          <a:xfrm>
            <a:off x="9424087" y="716692"/>
            <a:ext cx="1977082" cy="4436076"/>
          </a:xfrm>
          <a:prstGeom prst="rect">
            <a:avLst/>
          </a:prstGeom>
          <a:solidFill>
            <a:srgbClr val="2B2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Health &amp; Culture</a:t>
            </a:r>
          </a:p>
        </p:txBody>
      </p:sp>
    </p:spTree>
    <p:extLst>
      <p:ext uri="{BB962C8B-B14F-4D97-AF65-F5344CB8AC3E}">
        <p14:creationId xmlns:p14="http://schemas.microsoft.com/office/powerpoint/2010/main" val="2880961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CE2C3-BF27-8441-94A4-8D2E5F2E4B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350E00-8B3D-B65B-8036-26388FAC73A6}"/>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Focus Areas or Elements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A552BB3A-D38A-6A31-9657-40E504640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3" name="Rectangle 2">
            <a:extLst>
              <a:ext uri="{FF2B5EF4-FFF2-40B4-BE49-F238E27FC236}">
                <a16:creationId xmlns:a16="http://schemas.microsoft.com/office/drawing/2014/main" id="{A3C022D3-C97F-44D0-071C-FD74EE24F03E}"/>
              </a:ext>
            </a:extLst>
          </p:cNvPr>
          <p:cNvSpPr/>
          <p:nvPr/>
        </p:nvSpPr>
        <p:spPr>
          <a:xfrm>
            <a:off x="790832" y="716692"/>
            <a:ext cx="1977082" cy="3035037"/>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Growth &amp; Land Use</a:t>
            </a:r>
          </a:p>
        </p:txBody>
      </p:sp>
      <p:sp>
        <p:nvSpPr>
          <p:cNvPr id="7" name="Rectangle 6">
            <a:extLst>
              <a:ext uri="{FF2B5EF4-FFF2-40B4-BE49-F238E27FC236}">
                <a16:creationId xmlns:a16="http://schemas.microsoft.com/office/drawing/2014/main" id="{5E1BB56B-7AAB-9856-AD47-1829023C1CD9}"/>
              </a:ext>
            </a:extLst>
          </p:cNvPr>
          <p:cNvSpPr/>
          <p:nvPr/>
        </p:nvSpPr>
        <p:spPr>
          <a:xfrm>
            <a:off x="2949145" y="716692"/>
            <a:ext cx="1977082" cy="3035037"/>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Housing &amp; Economy</a:t>
            </a:r>
          </a:p>
        </p:txBody>
      </p:sp>
      <p:sp>
        <p:nvSpPr>
          <p:cNvPr id="8" name="Rectangle 7">
            <a:extLst>
              <a:ext uri="{FF2B5EF4-FFF2-40B4-BE49-F238E27FC236}">
                <a16:creationId xmlns:a16="http://schemas.microsoft.com/office/drawing/2014/main" id="{3A5EF390-F486-9111-B85C-25AA01FEEDD9}"/>
              </a:ext>
            </a:extLst>
          </p:cNvPr>
          <p:cNvSpPr/>
          <p:nvPr/>
        </p:nvSpPr>
        <p:spPr>
          <a:xfrm>
            <a:off x="5107459" y="716692"/>
            <a:ext cx="1977082" cy="3035037"/>
          </a:xfrm>
          <a:prstGeom prst="rect">
            <a:avLst/>
          </a:prstGeom>
          <a:solidFill>
            <a:srgbClr val="BDF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Transportation &amp; Infrastructure</a:t>
            </a:r>
          </a:p>
        </p:txBody>
      </p:sp>
      <p:sp>
        <p:nvSpPr>
          <p:cNvPr id="9" name="Rectangle 8">
            <a:extLst>
              <a:ext uri="{FF2B5EF4-FFF2-40B4-BE49-F238E27FC236}">
                <a16:creationId xmlns:a16="http://schemas.microsoft.com/office/drawing/2014/main" id="{06CD45C2-5A13-8940-4679-B613325C3106}"/>
              </a:ext>
            </a:extLst>
          </p:cNvPr>
          <p:cNvSpPr/>
          <p:nvPr/>
        </p:nvSpPr>
        <p:spPr>
          <a:xfrm>
            <a:off x="7265773" y="716692"/>
            <a:ext cx="1977082" cy="3035037"/>
          </a:xfrm>
          <a:prstGeom prst="rect">
            <a:avLst/>
          </a:prstGeom>
          <a:solidFill>
            <a:srgbClr val="F44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Natural Resources &amp; Resiliency</a:t>
            </a:r>
          </a:p>
        </p:txBody>
      </p:sp>
      <p:sp>
        <p:nvSpPr>
          <p:cNvPr id="10" name="Rectangle 9">
            <a:extLst>
              <a:ext uri="{FF2B5EF4-FFF2-40B4-BE49-F238E27FC236}">
                <a16:creationId xmlns:a16="http://schemas.microsoft.com/office/drawing/2014/main" id="{8B055B92-9CEC-ACA4-1128-8DE1344B1646}"/>
              </a:ext>
            </a:extLst>
          </p:cNvPr>
          <p:cNvSpPr/>
          <p:nvPr/>
        </p:nvSpPr>
        <p:spPr>
          <a:xfrm>
            <a:off x="9424087" y="716692"/>
            <a:ext cx="1977082" cy="3035037"/>
          </a:xfrm>
          <a:prstGeom prst="rect">
            <a:avLst/>
          </a:prstGeom>
          <a:solidFill>
            <a:srgbClr val="2B2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Health &amp; Culture</a:t>
            </a:r>
          </a:p>
        </p:txBody>
      </p:sp>
      <p:sp>
        <p:nvSpPr>
          <p:cNvPr id="5" name="Rectangle 4">
            <a:extLst>
              <a:ext uri="{FF2B5EF4-FFF2-40B4-BE49-F238E27FC236}">
                <a16:creationId xmlns:a16="http://schemas.microsoft.com/office/drawing/2014/main" id="{E429611F-C4BF-0A5F-6A46-C42DF2CBE7D5}"/>
              </a:ext>
            </a:extLst>
          </p:cNvPr>
          <p:cNvSpPr/>
          <p:nvPr/>
        </p:nvSpPr>
        <p:spPr>
          <a:xfrm>
            <a:off x="790831" y="3899647"/>
            <a:ext cx="10610337" cy="1572239"/>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Implementation</a:t>
            </a:r>
          </a:p>
        </p:txBody>
      </p:sp>
    </p:spTree>
    <p:extLst>
      <p:ext uri="{BB962C8B-B14F-4D97-AF65-F5344CB8AC3E}">
        <p14:creationId xmlns:p14="http://schemas.microsoft.com/office/powerpoint/2010/main" val="310698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Informational &amp; Discussion Items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70448500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3"/>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Subdivisions &amp; Exemptions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506838" y="428319"/>
            <a:ext cx="99253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A. Subdivision Approval &amp; Update</a:t>
            </a:r>
          </a:p>
          <a:p>
            <a:pPr defTabSz="1219169" hangingPunct="0"/>
            <a:r>
              <a:rPr lang="en-US" sz="2400" kern="0" dirty="0">
                <a:solidFill>
                  <a:srgbClr val="5E5E5E"/>
                </a:solidFill>
                <a:latin typeface="Avenir Next LT Pro" panose="020B0504020202020204" pitchFamily="34" charset="0"/>
                <a:sym typeface="Helvetica Neue"/>
              </a:rPr>
              <a:t>	</a:t>
            </a:r>
          </a:p>
        </p:txBody>
      </p:sp>
      <p:graphicFrame>
        <p:nvGraphicFramePr>
          <p:cNvPr id="2" name="Chart 1">
            <a:extLst>
              <a:ext uri="{FF2B5EF4-FFF2-40B4-BE49-F238E27FC236}">
                <a16:creationId xmlns:a16="http://schemas.microsoft.com/office/drawing/2014/main" id="{C4E21A5D-DAC4-40E4-315C-49E71E5D8372}"/>
              </a:ext>
            </a:extLst>
          </p:cNvPr>
          <p:cNvGraphicFramePr>
            <a:graphicFrameLocks/>
          </p:cNvGraphicFramePr>
          <p:nvPr/>
        </p:nvGraphicFramePr>
        <p:xfrm>
          <a:off x="3362325" y="1578769"/>
          <a:ext cx="5467350" cy="37004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444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Agenda Modifications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782248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blue card with a graph&#10;&#10;AI-generated content may be incorrect.">
            <a:extLst>
              <a:ext uri="{FF2B5EF4-FFF2-40B4-BE49-F238E27FC236}">
                <a16:creationId xmlns:a16="http://schemas.microsoft.com/office/drawing/2014/main" id="{0B6FB9C2-282E-C3D0-7A2B-82E74B958D64}"/>
              </a:ext>
            </a:extLst>
          </p:cNvPr>
          <p:cNvPicPr>
            <a:picLocks noChangeAspect="1"/>
          </p:cNvPicPr>
          <p:nvPr/>
        </p:nvPicPr>
        <p:blipFill rotWithShape="1">
          <a:blip r:embed="rId3">
            <a:extLst>
              <a:ext uri="{28A0092B-C50C-407E-A947-70E740481C1C}">
                <a14:useLocalDpi xmlns:a14="http://schemas.microsoft.com/office/drawing/2010/main" val="0"/>
              </a:ext>
            </a:extLst>
          </a:blip>
          <a:srcRect l="24519" t="14815" r="24199" b="14530"/>
          <a:stretch/>
        </p:blipFill>
        <p:spPr bwMode="auto">
          <a:xfrm>
            <a:off x="4924072" y="617838"/>
            <a:ext cx="6973964" cy="5405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9215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3EAD4-D443-0A90-DC2A-4C1D0FA6D8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30B64C-B9D4-F794-A805-CCCFC95840D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C7062913-96D5-94F0-F9D1-3AB5AA93B438}"/>
              </a:ext>
            </a:extLst>
          </p:cNvPr>
          <p:cNvSpPr txBox="1"/>
          <p:nvPr/>
        </p:nvSpPr>
        <p:spPr>
          <a:xfrm>
            <a:off x="1909483"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04DCF31D-5D2B-5D45-9F45-A64B31EA03B8}"/>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2" name="Picture 1" descr="A blue card with graphics&#10;&#10;AI-generated content may be incorrect.">
            <a:extLst>
              <a:ext uri="{FF2B5EF4-FFF2-40B4-BE49-F238E27FC236}">
                <a16:creationId xmlns:a16="http://schemas.microsoft.com/office/drawing/2014/main" id="{7BE9854F-EC73-A228-D55C-2A161C73E2B4}"/>
              </a:ext>
            </a:extLst>
          </p:cNvPr>
          <p:cNvPicPr>
            <a:picLocks noChangeAspect="1"/>
          </p:cNvPicPr>
          <p:nvPr/>
        </p:nvPicPr>
        <p:blipFill rotWithShape="1">
          <a:blip r:embed="rId3">
            <a:extLst>
              <a:ext uri="{28A0092B-C50C-407E-A947-70E740481C1C}">
                <a14:useLocalDpi xmlns:a14="http://schemas.microsoft.com/office/drawing/2010/main" val="0"/>
              </a:ext>
            </a:extLst>
          </a:blip>
          <a:srcRect l="22917" t="11111" r="22756" b="11111"/>
          <a:stretch/>
        </p:blipFill>
        <p:spPr bwMode="auto">
          <a:xfrm>
            <a:off x="4734519" y="567689"/>
            <a:ext cx="6915859" cy="55698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1079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C. Community Appearance Initiative Update</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07874456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4DCEF-12DA-C65F-FA3C-D8779036E8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EBD4A5-CFFE-8F53-0270-3300504C205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CBD26D24-6B20-5034-116A-256370C0BDF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F7123BA4-CB28-D22D-EEAB-A25DC37755B9}"/>
              </a:ext>
            </a:extLst>
          </p:cNvPr>
          <p:cNvSpPr txBox="1"/>
          <p:nvPr/>
        </p:nvSpPr>
        <p:spPr>
          <a:xfrm>
            <a:off x="941949" y="487548"/>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9" name="Picture 8" descr="A close-up of a computer screen&#10;&#10;AI-generated content may be incorrect.">
            <a:extLst>
              <a:ext uri="{FF2B5EF4-FFF2-40B4-BE49-F238E27FC236}">
                <a16:creationId xmlns:a16="http://schemas.microsoft.com/office/drawing/2014/main" id="{72830D27-D50A-1F57-0E88-921B4F887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3" y="2190577"/>
            <a:ext cx="11698333" cy="2476846"/>
          </a:xfrm>
          <a:prstGeom prst="rect">
            <a:avLst/>
          </a:prstGeom>
        </p:spPr>
      </p:pic>
    </p:spTree>
    <p:extLst>
      <p:ext uri="{BB962C8B-B14F-4D97-AF65-F5344CB8AC3E}">
        <p14:creationId xmlns:p14="http://schemas.microsoft.com/office/powerpoint/2010/main" val="1473970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trees and mountains in the background&#10;&#10;Description automatically generated">
            <a:extLst>
              <a:ext uri="{FF2B5EF4-FFF2-40B4-BE49-F238E27FC236}">
                <a16:creationId xmlns:a16="http://schemas.microsoft.com/office/drawing/2014/main" id="{ED7C8F61-208A-1A8B-9B61-BC69D1F5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 y="2753225"/>
            <a:ext cx="12314324" cy="4104775"/>
          </a:xfrm>
          <a:prstGeom prst="rect">
            <a:avLst/>
          </a:prstGeom>
        </p:spPr>
      </p:pic>
      <p:sp>
        <p:nvSpPr>
          <p:cNvPr id="152" name="Transylvania County"/>
          <p:cNvSpPr txBox="1">
            <a:spLocks noGrp="1"/>
          </p:cNvSpPr>
          <p:nvPr>
            <p:ph type="ctrTitle"/>
          </p:nvPr>
        </p:nvSpPr>
        <p:spPr>
          <a:xfrm>
            <a:off x="831366" y="1982228"/>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C. Comprehensive Plan Update</a:t>
            </a:r>
            <a:endParaRPr sz="4000" dirty="0">
              <a:solidFill>
                <a:srgbClr val="003E38"/>
              </a:solidFill>
              <a:latin typeface="Avenir Next LT Pro Demi" panose="020B0704020202020204" pitchFamily="34" charset="0"/>
            </a:endParaRPr>
          </a:p>
        </p:txBody>
      </p:sp>
    </p:spTree>
    <p:extLst>
      <p:ext uri="{BB962C8B-B14F-4D97-AF65-F5344CB8AC3E}">
        <p14:creationId xmlns:p14="http://schemas.microsoft.com/office/powerpoint/2010/main" val="127267336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D. Housing Study Update</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82117006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Study Update</a:t>
            </a:r>
          </a:p>
        </p:txBody>
      </p:sp>
      <p:pic>
        <p:nvPicPr>
          <p:cNvPr id="7" name="Picture 6" descr="A map of a county&#10;&#10;Description automatically generated">
            <a:extLst>
              <a:ext uri="{FF2B5EF4-FFF2-40B4-BE49-F238E27FC236}">
                <a16:creationId xmlns:a16="http://schemas.microsoft.com/office/drawing/2014/main" id="{FC225BB2-1C22-FDFA-D237-968A44E1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553" y="161365"/>
            <a:ext cx="7928885" cy="5937161"/>
          </a:xfrm>
          <a:prstGeom prst="rect">
            <a:avLst/>
          </a:prstGeom>
        </p:spPr>
      </p:pic>
    </p:spTree>
    <p:extLst>
      <p:ext uri="{BB962C8B-B14F-4D97-AF65-F5344CB8AC3E}">
        <p14:creationId xmlns:p14="http://schemas.microsoft.com/office/powerpoint/2010/main" val="724698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59679709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Board Members’ Comments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012248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Adjournment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4"/>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36016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Consent Agenda</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5565675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Consent Agenda</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98229"/>
            <a:ext cx="471147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Minutes</a:t>
            </a:r>
          </a:p>
          <a:p>
            <a:pPr marL="342900" indent="-342900" defTabSz="1219169" hangingPunct="0">
              <a:buFont typeface="Arial" panose="020B0604020202020204" pitchFamily="34" charset="0"/>
              <a:buChar char="•"/>
            </a:pPr>
            <a:r>
              <a:rPr lang="en-US" sz="2400" kern="0" dirty="0">
                <a:solidFill>
                  <a:srgbClr val="5E5E5E"/>
                </a:solidFill>
                <a:latin typeface="Avenir Next LT Pro" panose="020B0504020202020204" pitchFamily="34" charset="0"/>
                <a:sym typeface="Helvetica Neue"/>
              </a:rPr>
              <a:t>April 17th, 2025</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Tree>
    <p:extLst>
      <p:ext uri="{BB962C8B-B14F-4D97-AF65-F5344CB8AC3E}">
        <p14:creationId xmlns:p14="http://schemas.microsoft.com/office/powerpoint/2010/main" val="210790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New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0498149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D6C2C2-8D03-A7E4-A13A-7B7A2C9A79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8E9EE-1148-4669-0A25-3FCD4FDFF467}"/>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35BFB103-563A-DD6E-E289-5CD297B9B58F}"/>
              </a:ext>
            </a:extLst>
          </p:cNvPr>
          <p:cNvSpPr txBox="1">
            <a:spLocks noGrp="1"/>
          </p:cNvSpPr>
          <p:nvPr>
            <p:ph type="ctrTitle"/>
          </p:nvPr>
        </p:nvSpPr>
        <p:spPr>
          <a:xfrm>
            <a:off x="736154" y="2657532"/>
            <a:ext cx="10985502" cy="952501"/>
          </a:xfrm>
          <a:prstGeom prst="rect">
            <a:avLst/>
          </a:prstGeom>
        </p:spPr>
        <p:txBody>
          <a:bodyPr>
            <a:noAutofit/>
          </a:bodyPr>
          <a:lstStyle/>
          <a:p>
            <a:pPr algn="r"/>
            <a:r>
              <a:rPr lang="en-US" sz="3600" dirty="0">
                <a:solidFill>
                  <a:srgbClr val="003E38"/>
                </a:solidFill>
                <a:latin typeface="Avenir Next LT Pro Demi" panose="020B0704020202020204" pitchFamily="34" charset="0"/>
              </a:rPr>
              <a:t>A. CAI# 25-01, Pascoe &amp; Skylar</a:t>
            </a:r>
            <a:br>
              <a:rPr lang="en-US" sz="3600" dirty="0">
                <a:solidFill>
                  <a:srgbClr val="003E38"/>
                </a:solidFill>
                <a:latin typeface="Avenir Next LT Pro Demi" panose="020B0704020202020204" pitchFamily="34" charset="0"/>
              </a:rPr>
            </a:br>
            <a:r>
              <a:rPr lang="en-US" sz="3600" dirty="0">
                <a:solidFill>
                  <a:srgbClr val="003E38"/>
                </a:solidFill>
                <a:latin typeface="Avenir Next LT Pro Demi" panose="020B0704020202020204" pitchFamily="34" charset="0"/>
              </a:rPr>
              <a:t>1588 Probart St.</a:t>
            </a:r>
            <a:endParaRPr sz="36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ECC21C6-1114-7A22-39FA-49A055A77D20}"/>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9198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7855FD-BC39-015F-ED9C-31D777AF11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4581FE-2E36-E856-3DEF-33E12861C6B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ACCE7EC-1CEB-A5B7-BB0D-0D5EF1BB27F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BC37D231-2530-370E-5BC0-F8812A24F51C}"/>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screenshot of a computer&#10;&#10;AI-generated content may be incorrect.">
            <a:extLst>
              <a:ext uri="{FF2B5EF4-FFF2-40B4-BE49-F238E27FC236}">
                <a16:creationId xmlns:a16="http://schemas.microsoft.com/office/drawing/2014/main" id="{F8ED3C73-1519-CAB7-1FF8-04BBF8541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91" y="2161998"/>
            <a:ext cx="11765017" cy="2534004"/>
          </a:xfrm>
          <a:prstGeom prst="rect">
            <a:avLst/>
          </a:prstGeom>
        </p:spPr>
      </p:pic>
    </p:spTree>
    <p:extLst>
      <p:ext uri="{BB962C8B-B14F-4D97-AF65-F5344CB8AC3E}">
        <p14:creationId xmlns:p14="http://schemas.microsoft.com/office/powerpoint/2010/main" val="4168354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99223</TotalTime>
  <Words>647</Words>
  <Application>Microsoft Office PowerPoint</Application>
  <PresentationFormat>Widescreen</PresentationFormat>
  <Paragraphs>150</Paragraphs>
  <Slides>49</Slides>
  <Notes>1</Notes>
  <HiddenSlides>16</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Arial</vt:lpstr>
      <vt:lpstr>Avenir Next LT Pro</vt:lpstr>
      <vt:lpstr>Avenir Next LT Pro Demi</vt:lpstr>
      <vt:lpstr>Calibri</vt:lpstr>
      <vt:lpstr>Calibri Light</vt:lpstr>
      <vt:lpstr>Futura Ultra-Bold</vt:lpstr>
      <vt:lpstr>Helvetica Neue</vt:lpstr>
      <vt:lpstr>Helvetica Neue Medium</vt:lpstr>
      <vt:lpstr>Office Theme</vt:lpstr>
      <vt:lpstr>21_BasicWhite</vt:lpstr>
      <vt:lpstr>Transylvania County</vt:lpstr>
      <vt:lpstr>PowerPoint Presentation</vt:lpstr>
      <vt:lpstr>Public Comment</vt:lpstr>
      <vt:lpstr>Agenda Modifications</vt:lpstr>
      <vt:lpstr>Consent Agenda</vt:lpstr>
      <vt:lpstr>PowerPoint Presentation</vt:lpstr>
      <vt:lpstr>New Business</vt:lpstr>
      <vt:lpstr>A. CAI# 25-01, Pascoe &amp; Skylar 1588 Probart 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Business</vt:lpstr>
      <vt:lpstr>A. Transylvania County Comprehensive Housing Report: Findings &amp; Data Points</vt:lpstr>
      <vt:lpstr>PowerPoint Presentation</vt:lpstr>
      <vt:lpstr>PowerPoint Presentation</vt:lpstr>
      <vt:lpstr>B. Transylvania 2050 Comprehensive Plan Update Draft: Formatting, Introduction &amp;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Informational &amp; Discussion Items</vt:lpstr>
      <vt:lpstr>PowerPoint Presentation</vt:lpstr>
      <vt:lpstr>PowerPoint Presentation</vt:lpstr>
      <vt:lpstr>PowerPoint Presentation</vt:lpstr>
      <vt:lpstr>C. Community Appearance Initiative Update</vt:lpstr>
      <vt:lpstr>PowerPoint Presentation</vt:lpstr>
      <vt:lpstr>C. Comprehensive Plan Update</vt:lpstr>
      <vt:lpstr>D. Housing Study Update</vt:lpstr>
      <vt:lpstr>PowerPoint Presentation</vt:lpstr>
      <vt:lpstr>Public Comment</vt:lpstr>
      <vt:lpstr>Board Members’ Comments</vt:lpstr>
      <vt:lpstr>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Adams</dc:creator>
  <cp:lastModifiedBy>Jeffrey Adams</cp:lastModifiedBy>
  <cp:revision>234</cp:revision>
  <cp:lastPrinted>2023-04-20T16:17:37Z</cp:lastPrinted>
  <dcterms:created xsi:type="dcterms:W3CDTF">2023-03-22T17:40:32Z</dcterms:created>
  <dcterms:modified xsi:type="dcterms:W3CDTF">2025-06-19T14:57:57Z</dcterms:modified>
</cp:coreProperties>
</file>