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284" r:id="rId4"/>
    <p:sldId id="359" r:id="rId5"/>
    <p:sldId id="357" r:id="rId6"/>
    <p:sldId id="361" r:id="rId7"/>
    <p:sldId id="355" r:id="rId8"/>
    <p:sldId id="356" r:id="rId9"/>
    <p:sldId id="285" r:id="rId10"/>
    <p:sldId id="286" r:id="rId11"/>
    <p:sldId id="348" r:id="rId12"/>
    <p:sldId id="347" r:id="rId13"/>
    <p:sldId id="292" r:id="rId14"/>
    <p:sldId id="364" r:id="rId15"/>
    <p:sldId id="362" r:id="rId16"/>
    <p:sldId id="360" r:id="rId17"/>
    <p:sldId id="337" r:id="rId18"/>
    <p:sldId id="36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a:t>FY2021 RECOMMENDED REVENUES</a:t>
            </a:r>
          </a:p>
          <a:p>
            <a:pPr>
              <a:defRPr/>
            </a:pPr>
            <a:r>
              <a:rPr lang="en-US"/>
              <a:t>GENERAL FUND</a:t>
            </a:r>
          </a:p>
        </c:rich>
      </c:tx>
      <c:layout>
        <c:manualLayout>
          <c:xMode val="edge"/>
          <c:yMode val="edge"/>
          <c:x val="0.30244376268406736"/>
          <c:y val="1.2466314051169136E-2"/>
        </c:manualLayout>
      </c:layout>
      <c:overlay val="0"/>
    </c:title>
    <c:autoTitleDeleted val="0"/>
    <c:view3D>
      <c:rotX val="60"/>
      <c:rotY val="200"/>
      <c:rAngAx val="0"/>
      <c:perspective val="0"/>
    </c:view3D>
    <c:floor>
      <c:thickness val="0"/>
    </c:floor>
    <c:sideWall>
      <c:thickness val="0"/>
    </c:sideWall>
    <c:backWall>
      <c:thickness val="0"/>
    </c:backWall>
    <c:plotArea>
      <c:layout>
        <c:manualLayout>
          <c:layoutTarget val="inner"/>
          <c:xMode val="edge"/>
          <c:yMode val="edge"/>
          <c:x val="4.260116894768054E-2"/>
          <c:y val="0.1686233688873997"/>
          <c:w val="0.89960113851872259"/>
          <c:h val="0.8180390749028712"/>
        </c:manualLayout>
      </c:layout>
      <c:pie3DChart>
        <c:varyColors val="1"/>
        <c:ser>
          <c:idx val="0"/>
          <c:order val="0"/>
          <c:tx>
            <c:strRef>
              <c:f>'Totals 2021'!$B$1:$I$1</c:f>
              <c:strCache>
                <c:ptCount val="1"/>
                <c:pt idx="0">
                  <c:v>General Fund - Budget Summary of Revenues </c:v>
                </c:pt>
              </c:strCache>
            </c:strRef>
          </c:tx>
          <c:explosion val="12"/>
          <c:dPt>
            <c:idx val="0"/>
            <c:bubble3D val="0"/>
            <c:spPr>
              <a:solidFill>
                <a:schemeClr val="accent3">
                  <a:lumMod val="60000"/>
                  <a:lumOff val="40000"/>
                </a:schemeClr>
              </a:solidFill>
            </c:spPr>
            <c:extLst>
              <c:ext xmlns:c16="http://schemas.microsoft.com/office/drawing/2014/chart" uri="{C3380CC4-5D6E-409C-BE32-E72D297353CC}">
                <c16:uniqueId val="{00000001-585A-4A5F-96B6-31F69A5CBA37}"/>
              </c:ext>
            </c:extLst>
          </c:dPt>
          <c:dPt>
            <c:idx val="1"/>
            <c:bubble3D val="0"/>
            <c:extLst>
              <c:ext xmlns:c16="http://schemas.microsoft.com/office/drawing/2014/chart" uri="{C3380CC4-5D6E-409C-BE32-E72D297353CC}">
                <c16:uniqueId val="{00000002-585A-4A5F-96B6-31F69A5CBA37}"/>
              </c:ext>
            </c:extLst>
          </c:dPt>
          <c:dPt>
            <c:idx val="2"/>
            <c:bubble3D val="0"/>
            <c:spPr>
              <a:solidFill>
                <a:schemeClr val="accent4">
                  <a:lumMod val="60000"/>
                  <a:lumOff val="40000"/>
                </a:schemeClr>
              </a:solidFill>
            </c:spPr>
            <c:extLst>
              <c:ext xmlns:c16="http://schemas.microsoft.com/office/drawing/2014/chart" uri="{C3380CC4-5D6E-409C-BE32-E72D297353CC}">
                <c16:uniqueId val="{00000004-585A-4A5F-96B6-31F69A5CBA37}"/>
              </c:ext>
            </c:extLst>
          </c:dPt>
          <c:dPt>
            <c:idx val="3"/>
            <c:bubble3D val="0"/>
            <c:extLst>
              <c:ext xmlns:c16="http://schemas.microsoft.com/office/drawing/2014/chart" uri="{C3380CC4-5D6E-409C-BE32-E72D297353CC}">
                <c16:uniqueId val="{00000005-585A-4A5F-96B6-31F69A5CBA37}"/>
              </c:ext>
            </c:extLst>
          </c:dPt>
          <c:dPt>
            <c:idx val="4"/>
            <c:bubble3D val="0"/>
            <c:spPr>
              <a:solidFill>
                <a:schemeClr val="accent5">
                  <a:lumMod val="60000"/>
                  <a:lumOff val="40000"/>
                </a:schemeClr>
              </a:solidFill>
            </c:spPr>
            <c:extLst>
              <c:ext xmlns:c16="http://schemas.microsoft.com/office/drawing/2014/chart" uri="{C3380CC4-5D6E-409C-BE32-E72D297353CC}">
                <c16:uniqueId val="{00000007-585A-4A5F-96B6-31F69A5CBA37}"/>
              </c:ext>
            </c:extLst>
          </c:dPt>
          <c:dPt>
            <c:idx val="5"/>
            <c:bubble3D val="0"/>
            <c:extLst>
              <c:ext xmlns:c16="http://schemas.microsoft.com/office/drawing/2014/chart" uri="{C3380CC4-5D6E-409C-BE32-E72D297353CC}">
                <c16:uniqueId val="{00000008-585A-4A5F-96B6-31F69A5CBA37}"/>
              </c:ext>
            </c:extLst>
          </c:dPt>
          <c:dPt>
            <c:idx val="6"/>
            <c:bubble3D val="0"/>
            <c:extLst>
              <c:ext xmlns:c16="http://schemas.microsoft.com/office/drawing/2014/chart" uri="{C3380CC4-5D6E-409C-BE32-E72D297353CC}">
                <c16:uniqueId val="{00000009-585A-4A5F-96B6-31F69A5CBA37}"/>
              </c:ext>
            </c:extLst>
          </c:dPt>
          <c:dPt>
            <c:idx val="7"/>
            <c:bubble3D val="0"/>
            <c:spPr>
              <a:solidFill>
                <a:schemeClr val="accent2">
                  <a:lumMod val="60000"/>
                  <a:lumOff val="40000"/>
                </a:schemeClr>
              </a:solidFill>
            </c:spPr>
            <c:extLst>
              <c:ext xmlns:c16="http://schemas.microsoft.com/office/drawing/2014/chart" uri="{C3380CC4-5D6E-409C-BE32-E72D297353CC}">
                <c16:uniqueId val="{0000000B-585A-4A5F-96B6-31F69A5CBA37}"/>
              </c:ext>
            </c:extLst>
          </c:dPt>
          <c:dPt>
            <c:idx val="8"/>
            <c:bubble3D val="0"/>
            <c:extLst>
              <c:ext xmlns:c16="http://schemas.microsoft.com/office/drawing/2014/chart" uri="{C3380CC4-5D6E-409C-BE32-E72D297353CC}">
                <c16:uniqueId val="{0000000C-585A-4A5F-96B6-31F69A5CBA37}"/>
              </c:ext>
            </c:extLst>
          </c:dPt>
          <c:dPt>
            <c:idx val="9"/>
            <c:bubble3D val="0"/>
            <c:extLst>
              <c:ext xmlns:c16="http://schemas.microsoft.com/office/drawing/2014/chart" uri="{C3380CC4-5D6E-409C-BE32-E72D297353CC}">
                <c16:uniqueId val="{0000000D-585A-4A5F-96B6-31F69A5CBA37}"/>
              </c:ext>
            </c:extLst>
          </c:dPt>
          <c:dPt>
            <c:idx val="10"/>
            <c:bubble3D val="0"/>
            <c:extLst>
              <c:ext xmlns:c16="http://schemas.microsoft.com/office/drawing/2014/chart" uri="{C3380CC4-5D6E-409C-BE32-E72D297353CC}">
                <c16:uniqueId val="{0000000E-585A-4A5F-96B6-31F69A5CBA37}"/>
              </c:ext>
            </c:extLst>
          </c:dPt>
          <c:dPt>
            <c:idx val="11"/>
            <c:bubble3D val="0"/>
            <c:spPr>
              <a:solidFill>
                <a:schemeClr val="accent6">
                  <a:lumMod val="60000"/>
                  <a:lumOff val="40000"/>
                </a:schemeClr>
              </a:solidFill>
            </c:spPr>
            <c:extLst>
              <c:ext xmlns:c16="http://schemas.microsoft.com/office/drawing/2014/chart" uri="{C3380CC4-5D6E-409C-BE32-E72D297353CC}">
                <c16:uniqueId val="{00000010-585A-4A5F-96B6-31F69A5CBA37}"/>
              </c:ext>
            </c:extLst>
          </c:dPt>
          <c:dPt>
            <c:idx val="12"/>
            <c:bubble3D val="0"/>
            <c:extLst>
              <c:ext xmlns:c16="http://schemas.microsoft.com/office/drawing/2014/chart" uri="{C3380CC4-5D6E-409C-BE32-E72D297353CC}">
                <c16:uniqueId val="{00000011-585A-4A5F-96B6-31F69A5CBA37}"/>
              </c:ext>
            </c:extLst>
          </c:dPt>
          <c:dPt>
            <c:idx val="13"/>
            <c:bubble3D val="0"/>
            <c:extLst>
              <c:ext xmlns:c16="http://schemas.microsoft.com/office/drawing/2014/chart" uri="{C3380CC4-5D6E-409C-BE32-E72D297353CC}">
                <c16:uniqueId val="{00000012-585A-4A5F-96B6-31F69A5CBA37}"/>
              </c:ext>
            </c:extLst>
          </c:dPt>
          <c:dPt>
            <c:idx val="14"/>
            <c:bubble3D val="0"/>
            <c:extLst>
              <c:ext xmlns:c16="http://schemas.microsoft.com/office/drawing/2014/chart" uri="{C3380CC4-5D6E-409C-BE32-E72D297353CC}">
                <c16:uniqueId val="{00000013-585A-4A5F-96B6-31F69A5CBA37}"/>
              </c:ext>
            </c:extLst>
          </c:dPt>
          <c:dPt>
            <c:idx val="15"/>
            <c:bubble3D val="0"/>
            <c:extLst>
              <c:ext xmlns:c16="http://schemas.microsoft.com/office/drawing/2014/chart" uri="{C3380CC4-5D6E-409C-BE32-E72D297353CC}">
                <c16:uniqueId val="{00000014-585A-4A5F-96B6-31F69A5CBA37}"/>
              </c:ext>
            </c:extLst>
          </c:dPt>
          <c:dPt>
            <c:idx val="16"/>
            <c:bubble3D val="0"/>
            <c:extLst>
              <c:ext xmlns:c16="http://schemas.microsoft.com/office/drawing/2014/chart" uri="{C3380CC4-5D6E-409C-BE32-E72D297353CC}">
                <c16:uniqueId val="{00000015-585A-4A5F-96B6-31F69A5CBA37}"/>
              </c:ext>
            </c:extLst>
          </c:dPt>
          <c:dPt>
            <c:idx val="17"/>
            <c:bubble3D val="0"/>
            <c:extLst>
              <c:ext xmlns:c16="http://schemas.microsoft.com/office/drawing/2014/chart" uri="{C3380CC4-5D6E-409C-BE32-E72D297353CC}">
                <c16:uniqueId val="{00000016-585A-4A5F-96B6-31F69A5CBA37}"/>
              </c:ext>
            </c:extLst>
          </c:dPt>
          <c:dPt>
            <c:idx val="18"/>
            <c:bubble3D val="0"/>
            <c:extLst>
              <c:ext xmlns:c16="http://schemas.microsoft.com/office/drawing/2014/chart" uri="{C3380CC4-5D6E-409C-BE32-E72D297353CC}">
                <c16:uniqueId val="{00000017-585A-4A5F-96B6-31F69A5CBA37}"/>
              </c:ext>
            </c:extLst>
          </c:dPt>
          <c:dPt>
            <c:idx val="19"/>
            <c:bubble3D val="0"/>
            <c:extLst>
              <c:ext xmlns:c16="http://schemas.microsoft.com/office/drawing/2014/chart" uri="{C3380CC4-5D6E-409C-BE32-E72D297353CC}">
                <c16:uniqueId val="{00000018-585A-4A5F-96B6-31F69A5CBA37}"/>
              </c:ext>
            </c:extLst>
          </c:dPt>
          <c:dLbls>
            <c:dLbl>
              <c:idx val="2"/>
              <c:layout>
                <c:manualLayout>
                  <c:x val="-4.1955558664611842E-2"/>
                  <c:y val="-0.34684953742484315"/>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585A-4A5F-96B6-31F69A5CBA37}"/>
                </c:ext>
              </c:extLst>
            </c:dLbl>
            <c:dLbl>
              <c:idx val="4"/>
              <c:layout>
                <c:manualLayout>
                  <c:x val="-5.7132658095793249E-3"/>
                  <c:y val="-0.38364334245453369"/>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85A-4A5F-96B6-31F69A5CBA37}"/>
                </c:ext>
              </c:extLst>
            </c:dLbl>
            <c:dLbl>
              <c:idx val="6"/>
              <c:layout>
                <c:manualLayout>
                  <c:x val="1.6130697478414145E-2"/>
                  <c:y val="-0.30710790938366744"/>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585A-4A5F-96B6-31F69A5CBA37}"/>
                </c:ext>
              </c:extLst>
            </c:dLbl>
            <c:dLbl>
              <c:idx val="8"/>
              <c:layout>
                <c:manualLayout>
                  <c:x val="1.0119242708874588E-2"/>
                  <c:y val="-2.3818751822688829E-2"/>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C-585A-4A5F-96B6-31F69A5CBA37}"/>
                </c:ext>
              </c:extLst>
            </c:dLbl>
            <c:dLbl>
              <c:idx val="9"/>
              <c:layout>
                <c:manualLayout>
                  <c:x val="8.006064724142975E-2"/>
                  <c:y val="-0.26186307961504807"/>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585A-4A5F-96B6-31F69A5CBA37}"/>
                </c:ext>
              </c:extLst>
            </c:dLbl>
            <c:dLbl>
              <c:idx val="11"/>
              <c:layout>
                <c:manualLayout>
                  <c:x val="0.20810903713177983"/>
                  <c:y val="-1.2056576261300807E-2"/>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0-585A-4A5F-96B6-31F69A5CBA37}"/>
                </c:ext>
              </c:extLst>
            </c:dLbl>
            <c:dLbl>
              <c:idx val="13"/>
              <c:layout>
                <c:manualLayout>
                  <c:x val="0.14904512570446452"/>
                  <c:y val="-1.5354330708662776E-3"/>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2-585A-4A5F-96B6-31F69A5CBA37}"/>
                </c:ext>
              </c:extLst>
            </c:dLbl>
            <c:dLbl>
              <c:idx val="15"/>
              <c:layout>
                <c:manualLayout>
                  <c:x val="-0.12013817105990193"/>
                  <c:y val="-1.1347517730496455E-2"/>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4-585A-4A5F-96B6-31F69A5CBA37}"/>
                </c:ext>
              </c:extLst>
            </c:dLbl>
            <c:dLbl>
              <c:idx val="17"/>
              <c:layout>
                <c:manualLayout>
                  <c:x val="-0.27209272952556057"/>
                  <c:y val="-3.4427384076990378E-2"/>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6-585A-4A5F-96B6-31F69A5CBA37}"/>
                </c:ext>
              </c:extLst>
            </c:dLbl>
            <c:dLbl>
              <c:idx val="19"/>
              <c:layout>
                <c:manualLayout>
                  <c:x val="-0.20413633696661798"/>
                  <c:y val="-0.18419403957484037"/>
                </c:manualLayout>
              </c:layout>
              <c:spPr/>
              <c:txPr>
                <a:bodyPr/>
                <a:lstStyle/>
                <a:p>
                  <a:pPr>
                    <a:defRPr/>
                  </a:pPr>
                  <a:endParaRPr lang="en-US"/>
                </a:p>
              </c:txPr>
              <c:dLblPos val="bestFit"/>
              <c:showLegendKey val="1"/>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8-585A-4A5F-96B6-31F69A5CBA37}"/>
                </c:ext>
              </c:extLst>
            </c:dLbl>
            <c:spPr>
              <a:noFill/>
              <a:ln w="25400">
                <a:noFill/>
              </a:ln>
            </c:spPr>
            <c:dLblPos val="bestFit"/>
            <c:showLegendKey val="1"/>
            <c:showVal val="1"/>
            <c:showCatName val="1"/>
            <c:showSerName val="0"/>
            <c:showPercent val="1"/>
            <c:showBubbleSize val="0"/>
            <c:showLeaderLines val="0"/>
            <c:extLst>
              <c:ext xmlns:c15="http://schemas.microsoft.com/office/drawing/2012/chart" uri="{CE6537A1-D6FC-4f65-9D91-7224C49458BB}"/>
            </c:extLst>
          </c:dLbls>
          <c:cat>
            <c:strRef>
              <c:f>'Totals 2021'!$B$9:$B$28</c:f>
              <c:strCache>
                <c:ptCount val="20"/>
                <c:pt idx="0">
                  <c:v>Ad Valorem Taxes</c:v>
                </c:pt>
                <c:pt idx="2">
                  <c:v>Local Option Sales Tax</c:v>
                </c:pt>
                <c:pt idx="4">
                  <c:v>Medicaid Sales Tax</c:v>
                </c:pt>
                <c:pt idx="6">
                  <c:v>Other Taxes</c:v>
                </c:pt>
                <c:pt idx="8">
                  <c:v>Intergovernmental - Unrestr.</c:v>
                </c:pt>
                <c:pt idx="9">
                  <c:v>Intergovernmental - Restrict.</c:v>
                </c:pt>
                <c:pt idx="11">
                  <c:v>Permits &amp; Fees</c:v>
                </c:pt>
                <c:pt idx="13">
                  <c:v>Sales &amp; Services</c:v>
                </c:pt>
                <c:pt idx="15">
                  <c:v>Misc. Revenue and Interest</c:v>
                </c:pt>
                <c:pt idx="17">
                  <c:v>Reserves &amp; Other Funds</c:v>
                </c:pt>
                <c:pt idx="19">
                  <c:v>Fund Balance Appropriation</c:v>
                </c:pt>
              </c:strCache>
            </c:strRef>
          </c:cat>
          <c:val>
            <c:numRef>
              <c:f>'Totals 2021'!$F$9:$F$28</c:f>
              <c:numCache>
                <c:formatCode>General</c:formatCode>
                <c:ptCount val="20"/>
                <c:pt idx="0" formatCode="_(* #,##0_);_(* \(#,##0\);_(* &quot;-&quot;_);_(@_)">
                  <c:v>37953274</c:v>
                </c:pt>
                <c:pt idx="2" formatCode="#,##0_);\(#,##0\)">
                  <c:v>7304313</c:v>
                </c:pt>
                <c:pt idx="4" formatCode="#,##0_);\(#,##0\)">
                  <c:v>637500</c:v>
                </c:pt>
                <c:pt idx="6" formatCode="#,##0_);\(#,##0\)">
                  <c:v>929886</c:v>
                </c:pt>
                <c:pt idx="8" formatCode="#,##0_);\(#,##0\)">
                  <c:v>550000</c:v>
                </c:pt>
                <c:pt idx="9" formatCode="#,##0_);\(#,##0\)">
                  <c:v>5651472.9100000001</c:v>
                </c:pt>
                <c:pt idx="11" formatCode="#,##0_);\(#,##0\)">
                  <c:v>573800</c:v>
                </c:pt>
                <c:pt idx="13" formatCode="#,##0_);\(#,##0\)">
                  <c:v>3615072</c:v>
                </c:pt>
                <c:pt idx="15" formatCode="#,##0_);\(#,##0\)">
                  <c:v>534976</c:v>
                </c:pt>
                <c:pt idx="17" formatCode="#,##0_);\(#,##0\)">
                  <c:v>627957</c:v>
                </c:pt>
                <c:pt idx="19" formatCode="#,##0_);\(#,##0\)">
                  <c:v>1386908</c:v>
                </c:pt>
              </c:numCache>
            </c:numRef>
          </c:val>
          <c:extLst>
            <c:ext xmlns:c16="http://schemas.microsoft.com/office/drawing/2014/chart" uri="{C3380CC4-5D6E-409C-BE32-E72D297353CC}">
              <c16:uniqueId val="{00000019-585A-4A5F-96B6-31F69A5CBA37}"/>
            </c:ext>
          </c:extLst>
        </c:ser>
        <c:ser>
          <c:idx val="1"/>
          <c:order val="1"/>
          <c:explosion val="25"/>
          <c:dPt>
            <c:idx val="0"/>
            <c:bubble3D val="0"/>
            <c:extLst>
              <c:ext xmlns:c16="http://schemas.microsoft.com/office/drawing/2014/chart" uri="{C3380CC4-5D6E-409C-BE32-E72D297353CC}">
                <c16:uniqueId val="{0000001A-585A-4A5F-96B6-31F69A5CBA37}"/>
              </c:ext>
            </c:extLst>
          </c:dPt>
          <c:dPt>
            <c:idx val="1"/>
            <c:bubble3D val="0"/>
            <c:extLst>
              <c:ext xmlns:c16="http://schemas.microsoft.com/office/drawing/2014/chart" uri="{C3380CC4-5D6E-409C-BE32-E72D297353CC}">
                <c16:uniqueId val="{0000001B-585A-4A5F-96B6-31F69A5CBA37}"/>
              </c:ext>
            </c:extLst>
          </c:dPt>
          <c:dPt>
            <c:idx val="2"/>
            <c:bubble3D val="0"/>
            <c:extLst>
              <c:ext xmlns:c16="http://schemas.microsoft.com/office/drawing/2014/chart" uri="{C3380CC4-5D6E-409C-BE32-E72D297353CC}">
                <c16:uniqueId val="{0000001C-585A-4A5F-96B6-31F69A5CBA37}"/>
              </c:ext>
            </c:extLst>
          </c:dPt>
          <c:dPt>
            <c:idx val="3"/>
            <c:bubble3D val="0"/>
            <c:extLst>
              <c:ext xmlns:c16="http://schemas.microsoft.com/office/drawing/2014/chart" uri="{C3380CC4-5D6E-409C-BE32-E72D297353CC}">
                <c16:uniqueId val="{0000001D-585A-4A5F-96B6-31F69A5CBA37}"/>
              </c:ext>
            </c:extLst>
          </c:dPt>
          <c:dPt>
            <c:idx val="4"/>
            <c:bubble3D val="0"/>
            <c:extLst>
              <c:ext xmlns:c16="http://schemas.microsoft.com/office/drawing/2014/chart" uri="{C3380CC4-5D6E-409C-BE32-E72D297353CC}">
                <c16:uniqueId val="{0000001E-585A-4A5F-96B6-31F69A5CBA37}"/>
              </c:ext>
            </c:extLst>
          </c:dPt>
          <c:dPt>
            <c:idx val="5"/>
            <c:bubble3D val="0"/>
            <c:extLst>
              <c:ext xmlns:c16="http://schemas.microsoft.com/office/drawing/2014/chart" uri="{C3380CC4-5D6E-409C-BE32-E72D297353CC}">
                <c16:uniqueId val="{0000001F-585A-4A5F-96B6-31F69A5CBA37}"/>
              </c:ext>
            </c:extLst>
          </c:dPt>
          <c:dPt>
            <c:idx val="6"/>
            <c:bubble3D val="0"/>
            <c:extLst>
              <c:ext xmlns:c16="http://schemas.microsoft.com/office/drawing/2014/chart" uri="{C3380CC4-5D6E-409C-BE32-E72D297353CC}">
                <c16:uniqueId val="{00000020-585A-4A5F-96B6-31F69A5CBA37}"/>
              </c:ext>
            </c:extLst>
          </c:dPt>
          <c:dPt>
            <c:idx val="7"/>
            <c:bubble3D val="0"/>
            <c:extLst>
              <c:ext xmlns:c16="http://schemas.microsoft.com/office/drawing/2014/chart" uri="{C3380CC4-5D6E-409C-BE32-E72D297353CC}">
                <c16:uniqueId val="{00000021-585A-4A5F-96B6-31F69A5CBA37}"/>
              </c:ext>
            </c:extLst>
          </c:dPt>
          <c:dPt>
            <c:idx val="8"/>
            <c:bubble3D val="0"/>
            <c:extLst>
              <c:ext xmlns:c16="http://schemas.microsoft.com/office/drawing/2014/chart" uri="{C3380CC4-5D6E-409C-BE32-E72D297353CC}">
                <c16:uniqueId val="{00000022-585A-4A5F-96B6-31F69A5CBA37}"/>
              </c:ext>
            </c:extLst>
          </c:dPt>
          <c:dPt>
            <c:idx val="9"/>
            <c:bubble3D val="0"/>
            <c:extLst>
              <c:ext xmlns:c16="http://schemas.microsoft.com/office/drawing/2014/chart" uri="{C3380CC4-5D6E-409C-BE32-E72D297353CC}">
                <c16:uniqueId val="{00000023-585A-4A5F-96B6-31F69A5CBA37}"/>
              </c:ext>
            </c:extLst>
          </c:dPt>
          <c:dPt>
            <c:idx val="10"/>
            <c:bubble3D val="0"/>
            <c:extLst>
              <c:ext xmlns:c16="http://schemas.microsoft.com/office/drawing/2014/chart" uri="{C3380CC4-5D6E-409C-BE32-E72D297353CC}">
                <c16:uniqueId val="{00000024-585A-4A5F-96B6-31F69A5CBA37}"/>
              </c:ext>
            </c:extLst>
          </c:dPt>
          <c:dPt>
            <c:idx val="11"/>
            <c:bubble3D val="0"/>
            <c:extLst>
              <c:ext xmlns:c16="http://schemas.microsoft.com/office/drawing/2014/chart" uri="{C3380CC4-5D6E-409C-BE32-E72D297353CC}">
                <c16:uniqueId val="{00000025-585A-4A5F-96B6-31F69A5CBA37}"/>
              </c:ext>
            </c:extLst>
          </c:dPt>
          <c:dPt>
            <c:idx val="12"/>
            <c:bubble3D val="0"/>
            <c:extLst>
              <c:ext xmlns:c16="http://schemas.microsoft.com/office/drawing/2014/chart" uri="{C3380CC4-5D6E-409C-BE32-E72D297353CC}">
                <c16:uniqueId val="{00000026-585A-4A5F-96B6-31F69A5CBA37}"/>
              </c:ext>
            </c:extLst>
          </c:dPt>
          <c:dPt>
            <c:idx val="13"/>
            <c:bubble3D val="0"/>
            <c:extLst>
              <c:ext xmlns:c16="http://schemas.microsoft.com/office/drawing/2014/chart" uri="{C3380CC4-5D6E-409C-BE32-E72D297353CC}">
                <c16:uniqueId val="{00000027-585A-4A5F-96B6-31F69A5CBA37}"/>
              </c:ext>
            </c:extLst>
          </c:dPt>
          <c:dPt>
            <c:idx val="14"/>
            <c:bubble3D val="0"/>
            <c:extLst>
              <c:ext xmlns:c16="http://schemas.microsoft.com/office/drawing/2014/chart" uri="{C3380CC4-5D6E-409C-BE32-E72D297353CC}">
                <c16:uniqueId val="{00000028-585A-4A5F-96B6-31F69A5CBA37}"/>
              </c:ext>
            </c:extLst>
          </c:dPt>
          <c:dPt>
            <c:idx val="15"/>
            <c:bubble3D val="0"/>
            <c:extLst>
              <c:ext xmlns:c16="http://schemas.microsoft.com/office/drawing/2014/chart" uri="{C3380CC4-5D6E-409C-BE32-E72D297353CC}">
                <c16:uniqueId val="{00000029-585A-4A5F-96B6-31F69A5CBA37}"/>
              </c:ext>
            </c:extLst>
          </c:dPt>
          <c:dPt>
            <c:idx val="16"/>
            <c:bubble3D val="0"/>
            <c:extLst>
              <c:ext xmlns:c16="http://schemas.microsoft.com/office/drawing/2014/chart" uri="{C3380CC4-5D6E-409C-BE32-E72D297353CC}">
                <c16:uniqueId val="{0000002A-585A-4A5F-96B6-31F69A5CBA37}"/>
              </c:ext>
            </c:extLst>
          </c:dPt>
          <c:dPt>
            <c:idx val="17"/>
            <c:bubble3D val="0"/>
            <c:extLst>
              <c:ext xmlns:c16="http://schemas.microsoft.com/office/drawing/2014/chart" uri="{C3380CC4-5D6E-409C-BE32-E72D297353CC}">
                <c16:uniqueId val="{0000002B-585A-4A5F-96B6-31F69A5CBA37}"/>
              </c:ext>
            </c:extLst>
          </c:dPt>
          <c:dPt>
            <c:idx val="18"/>
            <c:bubble3D val="0"/>
            <c:extLst>
              <c:ext xmlns:c16="http://schemas.microsoft.com/office/drawing/2014/chart" uri="{C3380CC4-5D6E-409C-BE32-E72D297353CC}">
                <c16:uniqueId val="{0000002C-585A-4A5F-96B6-31F69A5CBA37}"/>
              </c:ext>
            </c:extLst>
          </c:dPt>
          <c:dPt>
            <c:idx val="19"/>
            <c:bubble3D val="0"/>
            <c:extLst>
              <c:ext xmlns:c16="http://schemas.microsoft.com/office/drawing/2014/chart" uri="{C3380CC4-5D6E-409C-BE32-E72D297353CC}">
                <c16:uniqueId val="{0000002D-585A-4A5F-96B6-31F69A5CBA37}"/>
              </c:ext>
            </c:extLst>
          </c:dPt>
          <c:dLbls>
            <c:dLbl>
              <c:idx val="0"/>
              <c:layout>
                <c:manualLayout>
                  <c:x val="-6.8278829440650435E-3"/>
                  <c:y val="2.1651229766491954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585A-4A5F-96B6-31F69A5CBA37}"/>
                </c:ext>
              </c:extLst>
            </c:dLbl>
            <c:dLbl>
              <c:idx val="2"/>
              <c:layout>
                <c:manualLayout>
                  <c:x val="-1.3914840955761359E-3"/>
                  <c:y val="-0.1911584516502366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C-585A-4A5F-96B6-31F69A5CBA37}"/>
                </c:ext>
              </c:extLst>
            </c:dLbl>
            <c:dLbl>
              <c:idx val="4"/>
              <c:layout>
                <c:manualLayout>
                  <c:x val="2.7548607087563994E-2"/>
                  <c:y val="-1.6100646993593887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E-585A-4A5F-96B6-31F69A5CBA37}"/>
                </c:ext>
              </c:extLst>
            </c:dLbl>
            <c:dLbl>
              <c:idx val="9"/>
              <c:layout>
                <c:manualLayout>
                  <c:x val="1.1774170568847771E-2"/>
                  <c:y val="5.182011822990211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3-585A-4A5F-96B6-31F69A5CBA37}"/>
                </c:ext>
              </c:extLst>
            </c:dLbl>
            <c:dLbl>
              <c:idx val="11"/>
              <c:layout>
                <c:manualLayout>
                  <c:x val="2.5640226817244951E-2"/>
                  <c:y val="8.3057702893521296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5-585A-4A5F-96B6-31F69A5CBA37}"/>
                </c:ext>
              </c:extLst>
            </c:dLbl>
            <c:dLbl>
              <c:idx val="13"/>
              <c:layout>
                <c:manualLayout>
                  <c:x val="-3.5862265921423032E-2"/>
                  <c:y val="1.490648314629962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7-585A-4A5F-96B6-31F69A5CBA37}"/>
                </c:ext>
              </c:extLst>
            </c:dLbl>
            <c:dLbl>
              <c:idx val="15"/>
              <c:layout>
                <c:manualLayout>
                  <c:x val="-0.186272421905811"/>
                  <c:y val="-5.250848368363403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9-585A-4A5F-96B6-31F69A5CBA37}"/>
                </c:ext>
              </c:extLst>
            </c:dLbl>
            <c:dLbl>
              <c:idx val="17"/>
              <c:layout>
                <c:manualLayout>
                  <c:x val="-0.22599200359022481"/>
                  <c:y val="-0.12397842395684791"/>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B-585A-4A5F-96B6-31F69A5CBA37}"/>
                </c:ext>
              </c:extLst>
            </c:dLbl>
            <c:dLbl>
              <c:idx val="19"/>
              <c:layout>
                <c:manualLayout>
                  <c:x val="-0.21433084465478083"/>
                  <c:y val="-0.1995307830615661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2D-585A-4A5F-96B6-31F69A5CBA37}"/>
                </c:ext>
              </c:extLst>
            </c:dLbl>
            <c:spPr>
              <a:noFill/>
              <a:ln w="25400">
                <a:noFill/>
              </a:ln>
            </c:spPr>
            <c:showLegendKey val="0"/>
            <c:showVal val="1"/>
            <c:showCatName val="1"/>
            <c:showSerName val="0"/>
            <c:showPercent val="0"/>
            <c:showBubbleSize val="0"/>
            <c:showLeaderLines val="0"/>
            <c:extLst>
              <c:ext xmlns:c15="http://schemas.microsoft.com/office/drawing/2012/chart" uri="{CE6537A1-D6FC-4f65-9D91-7224C49458BB}"/>
            </c:extLst>
          </c:dLbls>
          <c:cat>
            <c:strRef>
              <c:f>'Totals 2021'!$B$9:$B$28</c:f>
              <c:strCache>
                <c:ptCount val="20"/>
                <c:pt idx="0">
                  <c:v>Ad Valorem Taxes</c:v>
                </c:pt>
                <c:pt idx="2">
                  <c:v>Local Option Sales Tax</c:v>
                </c:pt>
                <c:pt idx="4">
                  <c:v>Medicaid Sales Tax</c:v>
                </c:pt>
                <c:pt idx="6">
                  <c:v>Other Taxes</c:v>
                </c:pt>
                <c:pt idx="8">
                  <c:v>Intergovernmental - Unrestr.</c:v>
                </c:pt>
                <c:pt idx="9">
                  <c:v>Intergovernmental - Restrict.</c:v>
                </c:pt>
                <c:pt idx="11">
                  <c:v>Permits &amp; Fees</c:v>
                </c:pt>
                <c:pt idx="13">
                  <c:v>Sales &amp; Services</c:v>
                </c:pt>
                <c:pt idx="15">
                  <c:v>Misc. Revenue and Interest</c:v>
                </c:pt>
                <c:pt idx="17">
                  <c:v>Reserves &amp; Other Funds</c:v>
                </c:pt>
                <c:pt idx="19">
                  <c:v>Fund Balance Appropriation</c:v>
                </c:pt>
              </c:strCache>
            </c:strRef>
          </c:cat>
          <c:val>
            <c:numRef>
              <c:f>'Totals 2021'!$G$9:$G$28</c:f>
              <c:numCache>
                <c:formatCode>General</c:formatCode>
                <c:ptCount val="20"/>
                <c:pt idx="0" formatCode="0%">
                  <c:v>0.63500000000000001</c:v>
                </c:pt>
                <c:pt idx="2" formatCode="0%">
                  <c:v>0.122</c:v>
                </c:pt>
                <c:pt idx="4" formatCode="0%">
                  <c:v>1.0999999999999999E-2</c:v>
                </c:pt>
                <c:pt idx="6" formatCode="0%">
                  <c:v>1.6E-2</c:v>
                </c:pt>
                <c:pt idx="8" formatCode="0%">
                  <c:v>8.9999999999999993E-3</c:v>
                </c:pt>
                <c:pt idx="9" formatCode="0%">
                  <c:v>9.5000000000000001E-2</c:v>
                </c:pt>
                <c:pt idx="11" formatCode="0%">
                  <c:v>0.01</c:v>
                </c:pt>
                <c:pt idx="13" formatCode="0%">
                  <c:v>0.06</c:v>
                </c:pt>
                <c:pt idx="15" formatCode="0%">
                  <c:v>8.9999999999999993E-3</c:v>
                </c:pt>
                <c:pt idx="17" formatCode="0%">
                  <c:v>1.0999999999999999E-2</c:v>
                </c:pt>
                <c:pt idx="19" formatCode="0%">
                  <c:v>2.1999999999999999E-2</c:v>
                </c:pt>
              </c:numCache>
            </c:numRef>
          </c:val>
          <c:extLst>
            <c:ext xmlns:c16="http://schemas.microsoft.com/office/drawing/2014/chart" uri="{C3380CC4-5D6E-409C-BE32-E72D297353CC}">
              <c16:uniqueId val="{0000002E-585A-4A5F-96B6-31F69A5CBA37}"/>
            </c:ext>
          </c:extLst>
        </c:ser>
        <c:dLbls>
          <c:showLegendKey val="0"/>
          <c:showVal val="0"/>
          <c:showCatName val="0"/>
          <c:showSerName val="0"/>
          <c:showPercent val="0"/>
          <c:showBubbleSize val="0"/>
          <c:showLeaderLines val="0"/>
        </c:dLbls>
      </c:pie3DChart>
      <c:spPr>
        <a:noFill/>
        <a:ln w="25400">
          <a:noFill/>
        </a:ln>
      </c:spPr>
    </c:plotArea>
    <c:plotVisOnly val="1"/>
    <c:dispBlanksAs val="gap"/>
    <c:showDLblsOverMax val="0"/>
  </c:chart>
  <c:txPr>
    <a:bodyPr/>
    <a:lstStyle/>
    <a:p>
      <a:pPr>
        <a:defRPr sz="1800" b="0" i="0" u="none" strike="noStrike" baseline="0">
          <a:solidFill>
            <a:srgbClr val="000000"/>
          </a:solidFill>
          <a:latin typeface="Calibri"/>
          <a:ea typeface="Calibri"/>
          <a:cs typeface="Calibri"/>
        </a:defRPr>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t>FY 2021 General Fund Recommendation by Natural Classification</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'Org Summary'!$F$6</c:f>
              <c:strCache>
                <c:ptCount val="1"/>
                <c:pt idx="0">
                  <c:v>Rec</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7F2-482A-86FE-F1917DB191D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7F2-482A-86FE-F1917DB191D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7F2-482A-86FE-F1917DB191D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7F2-482A-86FE-F1917DB191D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27F2-482A-86FE-F1917DB191D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27F2-482A-86FE-F1917DB191D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27F2-482A-86FE-F1917DB191D0}"/>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27F2-482A-86FE-F1917DB191D0}"/>
              </c:ext>
            </c:extLst>
          </c:dPt>
          <c:dLbls>
            <c:dLbl>
              <c:idx val="0"/>
              <c:layout>
                <c:manualLayout>
                  <c:x val="5.4070291378792344E-2"/>
                  <c:y val="2.580645161290320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7F2-482A-86FE-F1917DB191D0}"/>
                </c:ext>
              </c:extLst>
            </c:dLbl>
            <c:dLbl>
              <c:idx val="6"/>
              <c:layout>
                <c:manualLayout>
                  <c:x val="-4.6860919194953436E-2"/>
                  <c:y val="5.3763440860215055E-2"/>
                </c:manualLayout>
              </c:layout>
              <c:dLblPos val="bestFit"/>
              <c:showLegendKey val="0"/>
              <c:showVal val="1"/>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27F2-482A-86FE-F1917DB191D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8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1"/>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'Org Summary'!$B$7:$B$14</c:f>
              <c:strCache>
                <c:ptCount val="8"/>
                <c:pt idx="0">
                  <c:v>General Government</c:v>
                </c:pt>
                <c:pt idx="1">
                  <c:v>Public Safety</c:v>
                </c:pt>
                <c:pt idx="2">
                  <c:v>Economic &amp; Phys Develop</c:v>
                </c:pt>
                <c:pt idx="3">
                  <c:v>Human Services</c:v>
                </c:pt>
                <c:pt idx="4">
                  <c:v>Culture &amp;  Recreation</c:v>
                </c:pt>
                <c:pt idx="5">
                  <c:v>Education*</c:v>
                </c:pt>
                <c:pt idx="6">
                  <c:v>Debt Service</c:v>
                </c:pt>
                <c:pt idx="7">
                  <c:v>Transfers</c:v>
                </c:pt>
              </c:strCache>
            </c:strRef>
          </c:cat>
          <c:val>
            <c:numRef>
              <c:f>'Org Summary'!$F$7:$F$14</c:f>
              <c:numCache>
                <c:formatCode>#,##0.00_);\(#,##0.00\)</c:formatCode>
                <c:ptCount val="8"/>
                <c:pt idx="0" formatCode="_(* #,##0.00_);_(* \(#,##0.00\);_(* &quot;-&quot;??_);_(@_)">
                  <c:v>8.34651283</c:v>
                </c:pt>
                <c:pt idx="1">
                  <c:v>14.539499859999999</c:v>
                </c:pt>
                <c:pt idx="2">
                  <c:v>1.6935530000000001</c:v>
                </c:pt>
                <c:pt idx="3" formatCode="_(* #,##0.00_);_(* \(#,##0.00\);_(* &quot;-&quot;??_);_(@_)">
                  <c:v>10.861620519999999</c:v>
                </c:pt>
                <c:pt idx="4" formatCode="_(* #,##0.00_);_(* \(#,##0.00\);_(* &quot;-&quot;??_);_(@_)">
                  <c:v>2.3198115000000001</c:v>
                </c:pt>
                <c:pt idx="5" formatCode="_(* #,##0.00_);_(* \(#,##0.00\);_(* &quot;-&quot;??_);_(@_)">
                  <c:v>15.09881</c:v>
                </c:pt>
                <c:pt idx="6">
                  <c:v>6.5753519999999996</c:v>
                </c:pt>
                <c:pt idx="7">
                  <c:v>0.33</c:v>
                </c:pt>
              </c:numCache>
            </c:numRef>
          </c:val>
          <c:extLst>
            <c:ext xmlns:c16="http://schemas.microsoft.com/office/drawing/2014/chart" uri="{C3380CC4-5D6E-409C-BE32-E72D297353CC}">
              <c16:uniqueId val="{00000010-27F2-482A-86FE-F1917DB191D0}"/>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0.76175</cdr:x>
      <cdr:y>0.48774</cdr:y>
    </cdr:from>
    <cdr:to>
      <cdr:x>0.99608</cdr:x>
      <cdr:y>0.55795</cdr:y>
    </cdr:to>
    <cdr:sp macro="" textlink="">
      <cdr:nvSpPr>
        <cdr:cNvPr id="2" name="TextBox 1"/>
        <cdr:cNvSpPr txBox="1"/>
      </cdr:nvSpPr>
      <cdr:spPr>
        <a:xfrm xmlns:a="http://schemas.openxmlformats.org/drawingml/2006/main">
          <a:off x="5876925" y="2981326"/>
          <a:ext cx="1857375" cy="4381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C394ED-4180-4332-A156-3FE42BAB644D}" type="datetimeFigureOut">
              <a:rPr lang="en-US" smtClean="0"/>
              <a:t>5/27/2020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558275-BAB2-4AB7-A8B3-078C8CBF23FB}" type="slidenum">
              <a:rPr lang="en-US" smtClean="0"/>
              <a:t>‹#›</a:t>
            </a:fld>
            <a:endParaRPr lang="en-US"/>
          </a:p>
        </p:txBody>
      </p:sp>
    </p:spTree>
    <p:extLst>
      <p:ext uri="{BB962C8B-B14F-4D97-AF65-F5344CB8AC3E}">
        <p14:creationId xmlns:p14="http://schemas.microsoft.com/office/powerpoint/2010/main" val="2222993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r>
              <a:rPr lang="en-US" dirty="0"/>
              <a:t>I’d like to start today’s presentation by thanking</a:t>
            </a:r>
            <a:r>
              <a:rPr lang="en-US" baseline="0" dirty="0"/>
              <a:t> board members and staff for all of the time and effort put into getting this pulled together over the last five months.  Especially Jonathan Griffin as we navigated the budget process in Munis for the first time this year.  A budget of this size and covering over 24 County Departments and Offices and numerous outside agencies along with a high volume of state mandated services and local demands make the budget a complex process.  This has been made more complicated and challenging by the COVID-19 pandemic.  </a:t>
            </a:r>
          </a:p>
          <a:p>
            <a:endParaRPr lang="en-US" baseline="0" dirty="0"/>
          </a:p>
          <a:p>
            <a:r>
              <a:rPr lang="en-US" baseline="0" dirty="0"/>
              <a:t>Statutes require that the county manager deliver the recommended budget to by June 1 of each year; however, there is little time during the year that does not require that we talk about current and future budgets as priorities change and trends emerge.  In truth, the budget document is not a standalone fixture, but a reflection of your priorities as the governing board elected to lead Transylvania County.  It is as much policy and administrative guidance as it is revenue and expenditures.  For this reason, I’d like to start today’s presentation by highlighting some initiatives that are included in this budget among the services that the county continues to provide and that are citizens expect.  </a:t>
            </a:r>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75776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83C27CC8-FDDB-45CC-B379-C004B9901A83}"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038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15113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9490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6734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392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2476"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2476"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65324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2476"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2476"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740306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pPr defTabSz="928299">
              <a:defRPr/>
            </a:pPr>
            <a:r>
              <a:rPr lang="en-US" dirty="0">
                <a:solidFill>
                  <a:srgbClr val="FF0000"/>
                </a:solidFill>
              </a:rPr>
              <a:t>Transylvania County follows a data driven budget process intended to gear decision making to meet rising service levels.  County government in NC is unique in that many services are mandated and particularly essential in a pandemic between emergency services and public health.</a:t>
            </a: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7075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r>
              <a:rPr lang="en-US" dirty="0">
                <a:solidFill>
                  <a:srgbClr val="FF0000"/>
                </a:solidFill>
              </a:rPr>
              <a:t>Tax rate remains steady at .6360/$100 valuation and there is not a proposed tax increase for the general fund.  </a:t>
            </a:r>
          </a:p>
          <a:p>
            <a:endParaRPr lang="en-US" dirty="0">
              <a:solidFill>
                <a:srgbClr val="FF0000"/>
              </a:solidFill>
            </a:endParaRPr>
          </a:p>
          <a:p>
            <a:r>
              <a:rPr lang="en-US" dirty="0">
                <a:solidFill>
                  <a:srgbClr val="FF0000"/>
                </a:solidFill>
              </a:rPr>
              <a:t>Overall, the requested budgets were revised down to achieve a total reduction from the revised FY 20 budget of 9% and a reduction of 6.7% from the FY 20 original budget.</a:t>
            </a:r>
          </a:p>
          <a:p>
            <a:endParaRPr lang="en-US" dirty="0">
              <a:solidFill>
                <a:srgbClr val="FF0000"/>
              </a:solidFill>
            </a:endParaRPr>
          </a:p>
          <a:p>
            <a:r>
              <a:rPr lang="en-US" dirty="0">
                <a:solidFill>
                  <a:srgbClr val="FF0000"/>
                </a:solidFill>
              </a:rPr>
              <a:t>Revenue impacts are not expected to be clear for FY 20 until after the sales tax figures are known in August.  This impacts the organization’s fund balance and will be a juncture to re-consider capital that has been completely removed such as HVAC or vehicle replacement schedules. </a:t>
            </a: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1640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5305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baseline="0" dirty="0">
              <a:solidFill>
                <a:srgbClr val="FF0000"/>
              </a:solidFill>
            </a:endParaRPr>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42476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55097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1225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BE38B481-4C9C-48BE-B844-C3E549E770CB}"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80332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71513" y="1181100"/>
            <a:ext cx="5667375" cy="3189288"/>
          </a:xfrm>
        </p:spPr>
      </p:sp>
      <p:sp>
        <p:nvSpPr>
          <p:cNvPr id="3" name="Notes Placeholder 2"/>
          <p:cNvSpPr>
            <a:spLocks noGrp="1"/>
          </p:cNvSpPr>
          <p:nvPr>
            <p:ph type="body" idx="1"/>
          </p:nvPr>
        </p:nvSpPr>
        <p:spPr/>
        <p:txBody>
          <a:bodyPr/>
          <a:lstStyle/>
          <a:p>
            <a:r>
              <a:rPr lang="en-US" dirty="0"/>
              <a:t>Revenue projections reflect a greater reliance on property</a:t>
            </a:r>
            <a:r>
              <a:rPr lang="en-US" baseline="0" dirty="0"/>
              <a:t> taxes for revenue.  This reliance makes it important for commissioners to be aware of losses to the tax base and encourage development that will enhance the tax base to help cover services that are required county wide.  Over 50% of the county is state and federal parks and the county is seeing a steady loss of tax base with nonprofit and conservancy dedications.  </a:t>
            </a:r>
            <a:endParaRPr lang="en-US" dirty="0"/>
          </a:p>
        </p:txBody>
      </p:sp>
      <p:sp>
        <p:nvSpPr>
          <p:cNvPr id="4" name="Slide Number Placeholder 3"/>
          <p:cNvSpPr>
            <a:spLocks noGrp="1"/>
          </p:cNvSpPr>
          <p:nvPr>
            <p:ph type="sldNum" sz="quarter" idx="10"/>
          </p:nvPr>
        </p:nvSpPr>
        <p:spPr/>
        <p:txBody>
          <a:bodyPr/>
          <a:lstStyle/>
          <a:p>
            <a:pPr marL="0" marR="0" lvl="0" indent="0" algn="r" defTabSz="928299" rtl="0" eaLnBrk="1" fontAlgn="auto" latinLnBrk="0" hangingPunct="1">
              <a:lnSpc>
                <a:spcPct val="100000"/>
              </a:lnSpc>
              <a:spcBef>
                <a:spcPts val="0"/>
              </a:spcBef>
              <a:spcAft>
                <a:spcPts val="0"/>
              </a:spcAft>
              <a:buClrTx/>
              <a:buSzTx/>
              <a:buFontTx/>
              <a:buNone/>
              <a:tabLst/>
              <a:defRPr/>
            </a:pPr>
            <a:fld id="{83C27CC8-FDDB-45CC-B379-C004B9901A83}"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28299"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34685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2735-C956-453E-A6AF-D35CED2B52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FF3F898-38C7-41BF-A643-8E32AB9D57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D3926F4-0250-4BF1-82CB-8DD608755C92}"/>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BAADCDB1-6D78-471B-AAD9-132F03D980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0A0907-B709-482A-8C69-D7C11A738935}"/>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305159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E8CDD-5395-420D-A01D-680747C8CD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1BF75B-4D23-49FF-958D-9B577396A4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F54A30-98EA-4FBD-9D36-8801A2C52F25}"/>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9DAA6712-9439-4996-A0E1-9726C1360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469E2B-BDB0-4110-8096-CF52199A9B65}"/>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190090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50CC20-72DE-4409-B8B1-3F0C094DB31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53A539-96AE-4B85-A77F-4A3FE2161D3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BCD975-AC47-41F3-82F3-FF37EA5B9E2E}"/>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5426A8AD-F1AC-4C5F-8B7E-D13166A0B1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B6F8C-C83C-4BF8-A614-CC730C7C1D9F}"/>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6160825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28" y="5971032"/>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10" name="Rectangle 9"/>
          <p:cNvSpPr/>
          <p:nvPr/>
        </p:nvSpPr>
        <p:spPr>
          <a:xfrm>
            <a:off x="-12192" y="6053328"/>
            <a:ext cx="2999232"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11" name="Rectangle 10"/>
          <p:cNvSpPr/>
          <p:nvPr/>
        </p:nvSpPr>
        <p:spPr>
          <a:xfrm>
            <a:off x="3145536" y="6044184"/>
            <a:ext cx="90464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8" name="Title 7"/>
          <p:cNvSpPr>
            <a:spLocks noGrp="1"/>
          </p:cNvSpPr>
          <p:nvPr>
            <p:ph type="ctrTitle"/>
          </p:nvPr>
        </p:nvSpPr>
        <p:spPr>
          <a:xfrm>
            <a:off x="3149629" y="4038600"/>
            <a:ext cx="8636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3149600" y="6050037"/>
            <a:ext cx="8940800" cy="685800"/>
          </a:xfrm>
        </p:spPr>
        <p:txBody>
          <a:bodyPr anchor="ctr">
            <a:normAutofit/>
          </a:bodyPr>
          <a:lstStyle>
            <a:lvl1pPr marL="0" indent="0" algn="l">
              <a:buNone/>
              <a:defRPr sz="2600">
                <a:solidFill>
                  <a:srgbClr val="FFFFFF"/>
                </a:solidFill>
              </a:defRPr>
            </a:lvl1pPr>
            <a:lvl2pPr marL="456241" indent="0" algn="ctr">
              <a:buNone/>
            </a:lvl2pPr>
            <a:lvl3pPr marL="912476" indent="0" algn="ctr">
              <a:buNone/>
            </a:lvl3pPr>
            <a:lvl4pPr marL="1368717" indent="0" algn="ctr">
              <a:buNone/>
            </a:lvl4pPr>
            <a:lvl5pPr marL="1824954" indent="0" algn="ctr">
              <a:buNone/>
            </a:lvl5pPr>
            <a:lvl6pPr marL="2281194" indent="0" algn="ctr">
              <a:buNone/>
            </a:lvl6pPr>
            <a:lvl7pPr marL="2737431" indent="0" algn="ctr">
              <a:buNone/>
            </a:lvl7pPr>
            <a:lvl8pPr marL="3193672" indent="0" algn="ctr">
              <a:buNone/>
            </a:lvl8pPr>
            <a:lvl9pPr marL="3649908" indent="0" algn="ctr">
              <a:buNone/>
            </a:lvl9pPr>
          </a:lstStyle>
          <a:p>
            <a:r>
              <a:rPr kumimoji="0" lang="en-US"/>
              <a:t>Click to edit Master subtitle style</a:t>
            </a:r>
          </a:p>
        </p:txBody>
      </p:sp>
      <p:sp>
        <p:nvSpPr>
          <p:cNvPr id="28" name="Date Placeholder 27"/>
          <p:cNvSpPr>
            <a:spLocks noGrp="1"/>
          </p:cNvSpPr>
          <p:nvPr>
            <p:ph type="dt" sz="half" idx="10"/>
          </p:nvPr>
        </p:nvSpPr>
        <p:spPr>
          <a:xfrm>
            <a:off x="101600" y="6068699"/>
            <a:ext cx="2743200" cy="685800"/>
          </a:xfrm>
        </p:spPr>
        <p:txBody>
          <a:bodyPr>
            <a:noAutofit/>
          </a:bodyPr>
          <a:lstStyle>
            <a:lvl1pPr algn="ctr">
              <a:defRPr sz="2000">
                <a:solidFill>
                  <a:srgbClr val="FFFFFF"/>
                </a:solidFill>
              </a:defRPr>
            </a:lvl1pPr>
          </a:lstStyle>
          <a:p>
            <a:fld id="{737DAD4E-EBA8-4254-9196-603FBB27EDC1}" type="datetimeFigureOut">
              <a:rPr lang="en-US" smtClean="0"/>
              <a:t>5/27/2020</a:t>
            </a:fld>
            <a:endParaRPr lang="en-US" dirty="0"/>
          </a:p>
        </p:txBody>
      </p:sp>
      <p:sp>
        <p:nvSpPr>
          <p:cNvPr id="17" name="Footer Placeholder 16"/>
          <p:cNvSpPr>
            <a:spLocks noGrp="1"/>
          </p:cNvSpPr>
          <p:nvPr>
            <p:ph type="ftr" sz="quarter" idx="11"/>
          </p:nvPr>
        </p:nvSpPr>
        <p:spPr>
          <a:xfrm>
            <a:off x="2780553" y="236604"/>
            <a:ext cx="78232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10668028" y="228600"/>
            <a:ext cx="1117600" cy="381000"/>
          </a:xfrm>
        </p:spPr>
        <p:txBody>
          <a:bodyPr/>
          <a:lstStyle>
            <a:lvl1pPr>
              <a:defRPr>
                <a:solidFill>
                  <a:schemeClr val="tx2"/>
                </a:solidFill>
              </a:defRPr>
            </a:lvl1pPr>
          </a:lstStyle>
          <a:p>
            <a:fld id="{5E355906-6B5E-43F9-981D-8B8E1231FAA0}" type="slidenum">
              <a:rPr lang="en-US" smtClean="0"/>
              <a:t>‹#›</a:t>
            </a:fld>
            <a:endParaRPr lang="en-US" dirty="0"/>
          </a:p>
        </p:txBody>
      </p:sp>
    </p:spTree>
    <p:extLst>
      <p:ext uri="{BB962C8B-B14F-4D97-AF65-F5344CB8AC3E}">
        <p14:creationId xmlns:p14="http://schemas.microsoft.com/office/powerpoint/2010/main" val="3629946531"/>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16864" y="228600"/>
            <a:ext cx="10871200" cy="990600"/>
          </a:xfrm>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t>‹#›</a:t>
            </a:fld>
            <a:endParaRPr lang="en-US" dirty="0"/>
          </a:p>
        </p:txBody>
      </p:sp>
      <p:sp>
        <p:nvSpPr>
          <p:cNvPr id="8" name="Content Placeholder 7"/>
          <p:cNvSpPr>
            <a:spLocks noGrp="1"/>
          </p:cNvSpPr>
          <p:nvPr>
            <p:ph sz="quarter" idx="1"/>
          </p:nvPr>
        </p:nvSpPr>
        <p:spPr>
          <a:xfrm>
            <a:off x="816864" y="1600200"/>
            <a:ext cx="108712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634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828860" y="2743200"/>
            <a:ext cx="9497484"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28" y="1524000"/>
            <a:ext cx="12192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8" name="Rectangle 7"/>
          <p:cNvSpPr/>
          <p:nvPr/>
        </p:nvSpPr>
        <p:spPr>
          <a:xfrm>
            <a:off x="0" y="1600200"/>
            <a:ext cx="17272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9" name="Rectangle 8"/>
          <p:cNvSpPr/>
          <p:nvPr/>
        </p:nvSpPr>
        <p:spPr>
          <a:xfrm>
            <a:off x="1828828" y="1600200"/>
            <a:ext cx="103632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2" name="Title 1"/>
          <p:cNvSpPr>
            <a:spLocks noGrp="1"/>
          </p:cNvSpPr>
          <p:nvPr>
            <p:ph type="title"/>
          </p:nvPr>
        </p:nvSpPr>
        <p:spPr>
          <a:xfrm>
            <a:off x="1828800" y="1600200"/>
            <a:ext cx="1016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13" name="Slide Number Placeholder 12"/>
          <p:cNvSpPr>
            <a:spLocks noGrp="1"/>
          </p:cNvSpPr>
          <p:nvPr>
            <p:ph type="sldNum" sz="quarter" idx="11"/>
          </p:nvPr>
        </p:nvSpPr>
        <p:spPr>
          <a:xfrm>
            <a:off x="0" y="1752601"/>
            <a:ext cx="1727200" cy="701676"/>
          </a:xfrm>
        </p:spPr>
        <p:txBody>
          <a:bodyPr>
            <a:noAutofit/>
          </a:bodyPr>
          <a:lstStyle>
            <a:lvl1pPr>
              <a:defRPr sz="2400">
                <a:solidFill>
                  <a:srgbClr val="FFFFFF"/>
                </a:solidFill>
              </a:defRPr>
            </a:lvl1pPr>
          </a:lstStyle>
          <a:p>
            <a:fld id="{5E355906-6B5E-43F9-981D-8B8E1231FAA0}"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26749092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812800"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459897" y="1589567"/>
            <a:ext cx="5181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p:txBody>
          <a:bodyPr rtlCol="0"/>
          <a:lstStyle/>
          <a:p>
            <a:fld id="{737DAD4E-EBA8-4254-9196-603FBB27EDC1}" type="datetimeFigureOut">
              <a:rPr lang="en-US" smtClean="0"/>
              <a:t>5/27/2020</a:t>
            </a:fld>
            <a:endParaRPr lang="en-US" dirty="0"/>
          </a:p>
        </p:txBody>
      </p:sp>
      <p:sp>
        <p:nvSpPr>
          <p:cNvPr id="10" name="Slide Number Placeholder 9"/>
          <p:cNvSpPr>
            <a:spLocks noGrp="1"/>
          </p:cNvSpPr>
          <p:nvPr>
            <p:ph type="sldNum" sz="quarter" idx="16"/>
          </p:nvPr>
        </p:nvSpPr>
        <p:spPr/>
        <p:txBody>
          <a:bodyPr rtlCol="0"/>
          <a:lstStyle/>
          <a:p>
            <a:fld id="{5E355906-6B5E-43F9-981D-8B8E1231FAA0}"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extLst>
      <p:ext uri="{BB962C8B-B14F-4D97-AF65-F5344CB8AC3E}">
        <p14:creationId xmlns:p14="http://schemas.microsoft.com/office/powerpoint/2010/main" val="31868398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11229" y="273051"/>
            <a:ext cx="108712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812800"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6400828" y="2438400"/>
            <a:ext cx="51816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p:txBody>
          <a:bodyPr rtlCol="0"/>
          <a:lstStyle/>
          <a:p>
            <a:fld id="{737DAD4E-EBA8-4254-9196-603FBB27EDC1}" type="datetimeFigureOut">
              <a:rPr lang="en-US" smtClean="0"/>
              <a:t>5/27/2020</a:t>
            </a:fld>
            <a:endParaRPr lang="en-US" dirty="0"/>
          </a:p>
        </p:txBody>
      </p:sp>
      <p:sp>
        <p:nvSpPr>
          <p:cNvPr id="12" name="Slide Number Placeholder 11"/>
          <p:cNvSpPr>
            <a:spLocks noGrp="1"/>
          </p:cNvSpPr>
          <p:nvPr>
            <p:ph type="sldNum" sz="quarter" idx="16"/>
          </p:nvPr>
        </p:nvSpPr>
        <p:spPr/>
        <p:txBody>
          <a:bodyPr rtlCol="0"/>
          <a:lstStyle/>
          <a:p>
            <a:fld id="{5E355906-6B5E-43F9-981D-8B8E1231FAA0}"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812800" y="1752600"/>
            <a:ext cx="51816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6400828" y="1752600"/>
            <a:ext cx="51816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extLst>
      <p:ext uri="{BB962C8B-B14F-4D97-AF65-F5344CB8AC3E}">
        <p14:creationId xmlns:p14="http://schemas.microsoft.com/office/powerpoint/2010/main" val="29595461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t>‹#›</a:t>
            </a:fld>
            <a:endParaRPr lang="en-US" dirty="0"/>
          </a:p>
        </p:txBody>
      </p:sp>
    </p:spTree>
    <p:extLst>
      <p:ext uri="{BB962C8B-B14F-4D97-AF65-F5344CB8AC3E}">
        <p14:creationId xmlns:p14="http://schemas.microsoft.com/office/powerpoint/2010/main" val="37704488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28" y="6248400"/>
            <a:ext cx="711200" cy="381000"/>
          </a:xfrm>
        </p:spPr>
        <p:txBody>
          <a:bodyPr/>
          <a:lstStyle>
            <a:lvl1pPr>
              <a:defRPr>
                <a:solidFill>
                  <a:schemeClr val="tx2"/>
                </a:solidFill>
              </a:defRPr>
            </a:lvl1pPr>
          </a:lstStyle>
          <a:p>
            <a:fld id="{5E355906-6B5E-43F9-981D-8B8E1231FAA0}" type="slidenum">
              <a:rPr lang="en-US" smtClean="0"/>
              <a:t>‹#›</a:t>
            </a:fld>
            <a:endParaRPr lang="en-US" dirty="0"/>
          </a:p>
        </p:txBody>
      </p:sp>
    </p:spTree>
    <p:extLst>
      <p:ext uri="{BB962C8B-B14F-4D97-AF65-F5344CB8AC3E}">
        <p14:creationId xmlns:p14="http://schemas.microsoft.com/office/powerpoint/2010/main" val="697159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29" y="273051"/>
            <a:ext cx="107696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355906-6B5E-43F9-981D-8B8E1231FAA0}" type="slidenum">
              <a:rPr lang="en-US" smtClean="0"/>
              <a:t>‹#›</a:t>
            </a:fld>
            <a:endParaRPr lang="en-US" dirty="0"/>
          </a:p>
        </p:txBody>
      </p:sp>
      <p:sp>
        <p:nvSpPr>
          <p:cNvPr id="3" name="Text Placeholder 2"/>
          <p:cNvSpPr>
            <a:spLocks noGrp="1"/>
          </p:cNvSpPr>
          <p:nvPr>
            <p:ph type="body" idx="2"/>
          </p:nvPr>
        </p:nvSpPr>
        <p:spPr>
          <a:xfrm>
            <a:off x="812800" y="1752600"/>
            <a:ext cx="21336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6872" tIns="182495" rIns="136872" bIns="91248"/>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3149625" y="1752600"/>
            <a:ext cx="8534401"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221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E7AC-847F-459E-9550-8B764508943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B28C0F-0F23-4AA5-A827-0B28814955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EA3405-23F7-42AB-9B9B-F527AAE5B0CA}"/>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000E6EDB-B58C-4333-A06E-FBBD9D7E6A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E03CFD-E70F-4416-B3D0-163E61557C10}"/>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4190058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133600" y="5486400"/>
            <a:ext cx="97536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12192" y="4572000"/>
            <a:ext cx="12192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9" name="Rectangle 8"/>
          <p:cNvSpPr/>
          <p:nvPr/>
        </p:nvSpPr>
        <p:spPr>
          <a:xfrm>
            <a:off x="-12192" y="4663440"/>
            <a:ext cx="195072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10" name="Rectangle 9"/>
          <p:cNvSpPr/>
          <p:nvPr/>
        </p:nvSpPr>
        <p:spPr>
          <a:xfrm>
            <a:off x="2060448" y="4654296"/>
            <a:ext cx="10131552"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2" name="Title 1"/>
          <p:cNvSpPr>
            <a:spLocks noGrp="1"/>
          </p:cNvSpPr>
          <p:nvPr>
            <p:ph type="title"/>
          </p:nvPr>
        </p:nvSpPr>
        <p:spPr>
          <a:xfrm>
            <a:off x="2133600" y="4648200"/>
            <a:ext cx="97536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930400" y="0"/>
            <a:ext cx="134112"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12" name="Date Placeholder 11"/>
          <p:cNvSpPr>
            <a:spLocks noGrp="1"/>
          </p:cNvSpPr>
          <p:nvPr>
            <p:ph type="dt" sz="half" idx="10"/>
          </p:nvPr>
        </p:nvSpPr>
        <p:spPr>
          <a:xfrm>
            <a:off x="8331200" y="6248624"/>
            <a:ext cx="3556000" cy="365125"/>
          </a:xfrm>
        </p:spPr>
        <p:txBody>
          <a:bodyPr rtlCol="0"/>
          <a:lstStyle/>
          <a:p>
            <a:fld id="{737DAD4E-EBA8-4254-9196-603FBB27EDC1}" type="datetimeFigureOut">
              <a:rPr lang="en-US" smtClean="0"/>
              <a:t>5/27/2020</a:t>
            </a:fld>
            <a:endParaRPr lang="en-US" dirty="0"/>
          </a:p>
        </p:txBody>
      </p:sp>
      <p:sp>
        <p:nvSpPr>
          <p:cNvPr id="13" name="Slide Number Placeholder 12"/>
          <p:cNvSpPr>
            <a:spLocks noGrp="1"/>
          </p:cNvSpPr>
          <p:nvPr>
            <p:ph type="sldNum" sz="quarter" idx="11"/>
          </p:nvPr>
        </p:nvSpPr>
        <p:spPr>
          <a:xfrm>
            <a:off x="0" y="4667250"/>
            <a:ext cx="1930400" cy="663578"/>
          </a:xfrm>
        </p:spPr>
        <p:txBody>
          <a:bodyPr rtlCol="0"/>
          <a:lstStyle>
            <a:lvl1pPr>
              <a:defRPr sz="2800"/>
            </a:lvl1pPr>
          </a:lstStyle>
          <a:p>
            <a:fld id="{5E355906-6B5E-43F9-981D-8B8E1231FAA0}" type="slidenum">
              <a:rPr lang="en-US" smtClean="0"/>
              <a:t>‹#›</a:t>
            </a:fld>
            <a:endParaRPr lang="en-US" dirty="0"/>
          </a:p>
        </p:txBody>
      </p:sp>
      <p:sp>
        <p:nvSpPr>
          <p:cNvPr id="14" name="Footer Placeholder 13"/>
          <p:cNvSpPr>
            <a:spLocks noGrp="1"/>
          </p:cNvSpPr>
          <p:nvPr>
            <p:ph type="ftr" sz="quarter" idx="12"/>
          </p:nvPr>
        </p:nvSpPr>
        <p:spPr>
          <a:xfrm>
            <a:off x="2133627" y="6248429"/>
            <a:ext cx="6096001" cy="365125"/>
          </a:xfrm>
        </p:spPr>
        <p:txBody>
          <a:bodyPr rtlCol="0"/>
          <a:lstStyle/>
          <a:p>
            <a:endParaRPr lang="en-US" dirty="0"/>
          </a:p>
        </p:txBody>
      </p:sp>
      <p:sp>
        <p:nvSpPr>
          <p:cNvPr id="3" name="Picture Placeholder 2"/>
          <p:cNvSpPr>
            <a:spLocks noGrp="1"/>
          </p:cNvSpPr>
          <p:nvPr>
            <p:ph type="pic" idx="1"/>
          </p:nvPr>
        </p:nvSpPr>
        <p:spPr>
          <a:xfrm>
            <a:off x="2080768" y="0"/>
            <a:ext cx="10111232"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extLst>
      <p:ext uri="{BB962C8B-B14F-4D97-AF65-F5344CB8AC3E}">
        <p14:creationId xmlns:p14="http://schemas.microsoft.com/office/powerpoint/2010/main" val="13982931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37DAD4E-EBA8-4254-9196-603FBB27EDC1}" type="datetimeFigureOut">
              <a:rPr lang="en-US" smtClean="0"/>
              <a:t>5/27/2020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355906-6B5E-43F9-981D-8B8E1231FAA0}" type="slidenum">
              <a:rPr lang="en-US" smtClean="0"/>
              <a:t>‹#›</a:t>
            </a:fld>
            <a:endParaRPr lang="en-US" dirty="0"/>
          </a:p>
        </p:txBody>
      </p:sp>
    </p:spTree>
    <p:extLst>
      <p:ext uri="{BB962C8B-B14F-4D97-AF65-F5344CB8AC3E}">
        <p14:creationId xmlns:p14="http://schemas.microsoft.com/office/powerpoint/2010/main" val="2894423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609683"/>
            <a:ext cx="27432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609600"/>
            <a:ext cx="74168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8737600" y="6248624"/>
            <a:ext cx="2946400" cy="365125"/>
          </a:xfrm>
        </p:spPr>
        <p:txBody>
          <a:bodyPr/>
          <a:lstStyle/>
          <a:p>
            <a:fld id="{737DAD4E-EBA8-4254-9196-603FBB27EDC1}" type="datetimeFigureOut">
              <a:rPr lang="en-US" smtClean="0"/>
              <a:t>5/27/2020</a:t>
            </a:fld>
            <a:endParaRPr lang="en-US" dirty="0"/>
          </a:p>
        </p:txBody>
      </p:sp>
      <p:sp>
        <p:nvSpPr>
          <p:cNvPr id="5" name="Footer Placeholder 4"/>
          <p:cNvSpPr>
            <a:spLocks noGrp="1"/>
          </p:cNvSpPr>
          <p:nvPr>
            <p:ph type="ftr" sz="quarter" idx="11"/>
          </p:nvPr>
        </p:nvSpPr>
        <p:spPr>
          <a:xfrm>
            <a:off x="609661" y="6248429"/>
            <a:ext cx="7431310" cy="365125"/>
          </a:xfrm>
        </p:spPr>
        <p:txBody>
          <a:bodyPr/>
          <a:lstStyle/>
          <a:p>
            <a:endParaRPr lang="en-US" dirty="0"/>
          </a:p>
        </p:txBody>
      </p:sp>
      <p:sp>
        <p:nvSpPr>
          <p:cNvPr id="7" name="Rectangle 6"/>
          <p:cNvSpPr/>
          <p:nvPr/>
        </p:nvSpPr>
        <p:spPr bwMode="white">
          <a:xfrm>
            <a:off x="8128424" y="0"/>
            <a:ext cx="42672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248" tIns="45625" rIns="91248" bIns="45625" rtlCol="0" anchor="ctr"/>
          <a:lstStyle/>
          <a:p>
            <a:pPr algn="ctr" eaLnBrk="1" latinLnBrk="0" hangingPunct="1"/>
            <a:endParaRPr kumimoji="0" lang="en-US" sz="1800" dirty="0"/>
          </a:p>
        </p:txBody>
      </p:sp>
      <p:sp>
        <p:nvSpPr>
          <p:cNvPr id="8" name="Rectangle 7"/>
          <p:cNvSpPr/>
          <p:nvPr/>
        </p:nvSpPr>
        <p:spPr>
          <a:xfrm>
            <a:off x="8189384" y="609600"/>
            <a:ext cx="3048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248" tIns="45625" rIns="91248" bIns="45625" rtlCol="0" anchor="ctr"/>
          <a:lstStyle/>
          <a:p>
            <a:pPr algn="ctr" eaLnBrk="1" latinLnBrk="0" hangingPunct="1"/>
            <a:endParaRPr kumimoji="0" lang="en-US" sz="1800" dirty="0"/>
          </a:p>
        </p:txBody>
      </p:sp>
      <p:sp>
        <p:nvSpPr>
          <p:cNvPr id="9" name="Rectangle 8"/>
          <p:cNvSpPr/>
          <p:nvPr/>
        </p:nvSpPr>
        <p:spPr>
          <a:xfrm>
            <a:off x="8189384" y="0"/>
            <a:ext cx="3048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lIns="91248" tIns="45625" rIns="91248" bIns="45625" rtlCol="0" anchor="ctr"/>
          <a:lstStyle/>
          <a:p>
            <a:pPr algn="ctr" eaLnBrk="1" latinLnBrk="0" hangingPunct="1"/>
            <a:endParaRPr kumimoji="0" lang="en-US" sz="1800" dirty="0"/>
          </a:p>
        </p:txBody>
      </p:sp>
      <p:sp>
        <p:nvSpPr>
          <p:cNvPr id="6" name="Slide Number Placeholder 5"/>
          <p:cNvSpPr>
            <a:spLocks noGrp="1"/>
          </p:cNvSpPr>
          <p:nvPr>
            <p:ph type="sldNum" sz="quarter" idx="12"/>
          </p:nvPr>
        </p:nvSpPr>
        <p:spPr>
          <a:xfrm rot="5400000">
            <a:off x="8075084" y="103747"/>
            <a:ext cx="533400" cy="325968"/>
          </a:xfrm>
        </p:spPr>
        <p:txBody>
          <a:bodyPr/>
          <a:lstStyle/>
          <a:p>
            <a:fld id="{5E355906-6B5E-43F9-981D-8B8E1231FAA0}" type="slidenum">
              <a:rPr lang="en-US" smtClean="0"/>
              <a:t>‹#›</a:t>
            </a:fld>
            <a:endParaRPr lang="en-US" dirty="0"/>
          </a:p>
        </p:txBody>
      </p:sp>
    </p:spTree>
    <p:extLst>
      <p:ext uri="{BB962C8B-B14F-4D97-AF65-F5344CB8AC3E}">
        <p14:creationId xmlns:p14="http://schemas.microsoft.com/office/powerpoint/2010/main" val="63903103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EAE46-E1A3-4081-8F1A-89F35D29D78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BC62256-5F9C-487C-BCD3-58E9EDF586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E9D7AC-3A67-450F-BE14-A3DF678ACCF0}"/>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8C6A122B-9024-43E3-9E34-F65F20D30F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CE10F0-148D-425E-82F4-1304C4593A53}"/>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2716762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0CEE0-7841-4611-90FA-FDFF28D73F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52FF48-61E5-4158-9AFE-2EB506BFE3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23CC523-FBFD-4476-ABB3-E9BAC823F1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E719C63-3D85-4AB7-8BA6-A0BBC9B6D6DF}"/>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6" name="Footer Placeholder 5">
            <a:extLst>
              <a:ext uri="{FF2B5EF4-FFF2-40B4-BE49-F238E27FC236}">
                <a16:creationId xmlns:a16="http://schemas.microsoft.com/office/drawing/2014/main" id="{06D6DC08-2C24-406C-B9AC-43A460B009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EAB73C-03ED-40C0-B833-E0FCB3576500}"/>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1831160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283F7-E958-4D6D-B5B3-B55787761E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ADBF03F-9FB2-4784-A250-0CBF5A6607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C3BF86F-CF18-4BD1-8B7A-CE80DC0359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AB64E0C-B68A-4994-B6D8-1E58F4C8AC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6072E5-A2B1-4180-8374-9ADC9DE48A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CC368D-3E1E-4648-A101-AA16656E1DD3}"/>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8" name="Footer Placeholder 7">
            <a:extLst>
              <a:ext uri="{FF2B5EF4-FFF2-40B4-BE49-F238E27FC236}">
                <a16:creationId xmlns:a16="http://schemas.microsoft.com/office/drawing/2014/main" id="{8BAC6087-F325-4866-AF02-567B1779C80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F39251-CE87-4013-98E5-26EC63DB1636}"/>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3091096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CF97E-DA6A-49B8-94BF-6BB1F911D1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A5CC3A-CC23-46B8-8015-13B195495BBB}"/>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4" name="Footer Placeholder 3">
            <a:extLst>
              <a:ext uri="{FF2B5EF4-FFF2-40B4-BE49-F238E27FC236}">
                <a16:creationId xmlns:a16="http://schemas.microsoft.com/office/drawing/2014/main" id="{E706B218-B5A7-413D-879C-59D55595B52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5E0032-16BA-469C-9536-BD2C037559B0}"/>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3599995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E0C430-6240-4AE8-8E80-B4AA12118CB4}"/>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3" name="Footer Placeholder 2">
            <a:extLst>
              <a:ext uri="{FF2B5EF4-FFF2-40B4-BE49-F238E27FC236}">
                <a16:creationId xmlns:a16="http://schemas.microsoft.com/office/drawing/2014/main" id="{3AD79297-7E85-4D0B-AC8F-025D240ED4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F826B9-932F-4EAA-9826-9F8552AC790A}"/>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1630110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5BDC-ECB5-4F1E-AD7E-1313F12C2F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4F508E3-5A82-40B0-8CD8-A20BF33534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8925BC-0455-49B4-8B6B-39EE2C30C1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1B21D82-876E-4195-9F6D-155D6EEF19B1}"/>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6" name="Footer Placeholder 5">
            <a:extLst>
              <a:ext uri="{FF2B5EF4-FFF2-40B4-BE49-F238E27FC236}">
                <a16:creationId xmlns:a16="http://schemas.microsoft.com/office/drawing/2014/main" id="{BEF94CB7-5FF9-4990-9AF7-AE221AFC7F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612B60-897F-4CA3-90DB-58FCD312119D}"/>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192460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C6D0A-CA58-416F-AD7A-5BA5B62880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4EDBE4-1509-4F2A-BEF6-CF61A6715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0464BFB-1A38-4138-A363-55839F4B69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5376C7-2CAF-466A-8665-0CEF324F4AE6}"/>
              </a:ext>
            </a:extLst>
          </p:cNvPr>
          <p:cNvSpPr>
            <a:spLocks noGrp="1"/>
          </p:cNvSpPr>
          <p:nvPr>
            <p:ph type="dt" sz="half" idx="10"/>
          </p:nvPr>
        </p:nvSpPr>
        <p:spPr/>
        <p:txBody>
          <a:bodyPr/>
          <a:lstStyle/>
          <a:p>
            <a:fld id="{68F4CFBD-1767-499B-8A36-D78817799C59}" type="datetimeFigureOut">
              <a:rPr lang="en-US" smtClean="0"/>
              <a:t>5/27/2020</a:t>
            </a:fld>
            <a:endParaRPr lang="en-US"/>
          </a:p>
        </p:txBody>
      </p:sp>
      <p:sp>
        <p:nvSpPr>
          <p:cNvPr id="6" name="Footer Placeholder 5">
            <a:extLst>
              <a:ext uri="{FF2B5EF4-FFF2-40B4-BE49-F238E27FC236}">
                <a16:creationId xmlns:a16="http://schemas.microsoft.com/office/drawing/2014/main" id="{CBDF145E-DCCF-4542-8CA2-36BA85BE45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399899-DA37-4A5E-8CF0-5545FECFF049}"/>
              </a:ext>
            </a:extLst>
          </p:cNvPr>
          <p:cNvSpPr>
            <a:spLocks noGrp="1"/>
          </p:cNvSpPr>
          <p:nvPr>
            <p:ph type="sldNum" sz="quarter" idx="12"/>
          </p:nvPr>
        </p:nvSpPr>
        <p:spPr/>
        <p:txBody>
          <a:bodyPr/>
          <a:lstStyle/>
          <a:p>
            <a:fld id="{091A51F1-2FE0-42C2-A1F6-8C194A220937}" type="slidenum">
              <a:rPr lang="en-US" smtClean="0"/>
              <a:t>‹#›</a:t>
            </a:fld>
            <a:endParaRPr lang="en-US"/>
          </a:p>
        </p:txBody>
      </p:sp>
    </p:spTree>
    <p:extLst>
      <p:ext uri="{BB962C8B-B14F-4D97-AF65-F5344CB8AC3E}">
        <p14:creationId xmlns:p14="http://schemas.microsoft.com/office/powerpoint/2010/main" val="149469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FFEB79-A14A-4887-A665-0BF4E89219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6D8E58-D195-4824-92A2-A77932C769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8C696B-F258-43A9-906D-DFC416DEC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F4CFBD-1767-499B-8A36-D78817799C59}" type="datetimeFigureOut">
              <a:rPr lang="en-US" smtClean="0"/>
              <a:t>5/27/2020</a:t>
            </a:fld>
            <a:endParaRPr lang="en-US"/>
          </a:p>
        </p:txBody>
      </p:sp>
      <p:sp>
        <p:nvSpPr>
          <p:cNvPr id="5" name="Footer Placeholder 4">
            <a:extLst>
              <a:ext uri="{FF2B5EF4-FFF2-40B4-BE49-F238E27FC236}">
                <a16:creationId xmlns:a16="http://schemas.microsoft.com/office/drawing/2014/main" id="{AF23C2BD-90DA-4D7A-86ED-A750D182FA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0020DB-B750-449C-A50B-6204194619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1A51F1-2FE0-42C2-A1F6-8C194A220937}" type="slidenum">
              <a:rPr lang="en-US" smtClean="0"/>
              <a:t>‹#›</a:t>
            </a:fld>
            <a:endParaRPr lang="en-US"/>
          </a:p>
        </p:txBody>
      </p:sp>
    </p:spTree>
    <p:extLst>
      <p:ext uri="{BB962C8B-B14F-4D97-AF65-F5344CB8AC3E}">
        <p14:creationId xmlns:p14="http://schemas.microsoft.com/office/powerpoint/2010/main" val="1269211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812800" y="228600"/>
            <a:ext cx="10871200" cy="990600"/>
          </a:xfrm>
          <a:prstGeom prst="rect">
            <a:avLst/>
          </a:prstGeom>
        </p:spPr>
        <p:txBody>
          <a:bodyPr vert="horz" lIns="91248" tIns="45625" rIns="91248" bIns="45625" anchor="ctr">
            <a:normAutofit/>
          </a:bodyPr>
          <a:lstStyle/>
          <a:p>
            <a:r>
              <a:rPr kumimoji="0" lang="en-US"/>
              <a:t>Click to edit Master title style</a:t>
            </a:r>
          </a:p>
        </p:txBody>
      </p:sp>
      <p:sp>
        <p:nvSpPr>
          <p:cNvPr id="13" name="Text Placeholder 12"/>
          <p:cNvSpPr>
            <a:spLocks noGrp="1"/>
          </p:cNvSpPr>
          <p:nvPr>
            <p:ph type="body" idx="1"/>
          </p:nvPr>
        </p:nvSpPr>
        <p:spPr>
          <a:xfrm>
            <a:off x="816864" y="1600200"/>
            <a:ext cx="10871200" cy="4526280"/>
          </a:xfrm>
          <a:prstGeom prst="rect">
            <a:avLst/>
          </a:prstGeom>
        </p:spPr>
        <p:txBody>
          <a:bodyPr vert="horz" lIns="91248" tIns="45625" rIns="91248" bIns="45625">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128000" y="6248624"/>
            <a:ext cx="3556000" cy="365125"/>
          </a:xfrm>
          <a:prstGeom prst="rect">
            <a:avLst/>
          </a:prstGeom>
        </p:spPr>
        <p:txBody>
          <a:bodyPr vert="horz" lIns="91248" tIns="45625" rIns="91248" bIns="45625" anchor="ctr" anchorCtr="0"/>
          <a:lstStyle>
            <a:lvl1pPr algn="l" eaLnBrk="1" latinLnBrk="0" hangingPunct="1">
              <a:defRPr kumimoji="0" sz="1400">
                <a:solidFill>
                  <a:schemeClr val="tx2"/>
                </a:solidFill>
              </a:defRPr>
            </a:lvl1pPr>
          </a:lstStyle>
          <a:p>
            <a:fld id="{737DAD4E-EBA8-4254-9196-603FBB27EDC1}" type="datetimeFigureOut">
              <a:rPr lang="en-US" smtClean="0"/>
              <a:t>5/27/2020</a:t>
            </a:fld>
            <a:endParaRPr lang="en-US" dirty="0"/>
          </a:p>
        </p:txBody>
      </p:sp>
      <p:sp>
        <p:nvSpPr>
          <p:cNvPr id="3" name="Footer Placeholder 2"/>
          <p:cNvSpPr>
            <a:spLocks noGrp="1"/>
          </p:cNvSpPr>
          <p:nvPr>
            <p:ph type="ftr" sz="quarter" idx="3"/>
          </p:nvPr>
        </p:nvSpPr>
        <p:spPr>
          <a:xfrm>
            <a:off x="812829" y="6248429"/>
            <a:ext cx="7228110" cy="365125"/>
          </a:xfrm>
          <a:prstGeom prst="rect">
            <a:avLst/>
          </a:prstGeom>
        </p:spPr>
        <p:txBody>
          <a:bodyPr vert="horz" lIns="91248" tIns="45625" rIns="91248" bIns="45625"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28" y="1234440"/>
            <a:ext cx="12192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8" name="Rectangle 7"/>
          <p:cNvSpPr/>
          <p:nvPr/>
        </p:nvSpPr>
        <p:spPr>
          <a:xfrm>
            <a:off x="28" y="1280160"/>
            <a:ext cx="7112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9" name="Rectangle 8"/>
          <p:cNvSpPr/>
          <p:nvPr/>
        </p:nvSpPr>
        <p:spPr>
          <a:xfrm>
            <a:off x="787400" y="1280160"/>
            <a:ext cx="1140460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lIns="91248" tIns="45625" rIns="91248" bIns="45625" anchor="ctr"/>
          <a:lstStyle/>
          <a:p>
            <a:pPr algn="ctr" eaLnBrk="1" latinLnBrk="0" hangingPunct="1"/>
            <a:endParaRPr kumimoji="0" lang="en-US" sz="1800" dirty="0"/>
          </a:p>
        </p:txBody>
      </p:sp>
      <p:sp>
        <p:nvSpPr>
          <p:cNvPr id="23" name="Slide Number Placeholder 22"/>
          <p:cNvSpPr>
            <a:spLocks noGrp="1"/>
          </p:cNvSpPr>
          <p:nvPr>
            <p:ph type="sldNum" sz="quarter" idx="4"/>
          </p:nvPr>
        </p:nvSpPr>
        <p:spPr>
          <a:xfrm>
            <a:off x="28" y="1272226"/>
            <a:ext cx="711200" cy="244476"/>
          </a:xfrm>
          <a:prstGeom prst="rect">
            <a:avLst/>
          </a:prstGeom>
        </p:spPr>
        <p:txBody>
          <a:bodyPr vert="horz" lIns="91248" tIns="45625" rIns="91248" bIns="45625" anchor="ctr" anchorCtr="0">
            <a:normAutofit/>
          </a:bodyPr>
          <a:lstStyle>
            <a:lvl1pPr algn="ctr" eaLnBrk="1" latinLnBrk="0" hangingPunct="1">
              <a:defRPr kumimoji="0" sz="1400" b="1">
                <a:solidFill>
                  <a:srgbClr val="FFFFFF"/>
                </a:solidFill>
              </a:defRPr>
            </a:lvl1pPr>
          </a:lstStyle>
          <a:p>
            <a:fld id="{5E355906-6B5E-43F9-981D-8B8E1231FAA0}" type="slidenum">
              <a:rPr lang="en-US" smtClean="0"/>
              <a:t>‹#›</a:t>
            </a:fld>
            <a:endParaRPr lang="en-US" dirty="0"/>
          </a:p>
        </p:txBody>
      </p:sp>
    </p:spTree>
    <p:extLst>
      <p:ext uri="{BB962C8B-B14F-4D97-AF65-F5344CB8AC3E}">
        <p14:creationId xmlns:p14="http://schemas.microsoft.com/office/powerpoint/2010/main" val="19641871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19369" indent="-319369"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38736" indent="-273744"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2476" indent="-228124"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68717" indent="-228124"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4954" indent="-228124"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098704" indent="-228124"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2442" indent="-228124"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46185" indent="-228124"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19931" indent="-228124"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6241" algn="l" rtl="0" eaLnBrk="1" latinLnBrk="0" hangingPunct="1">
        <a:defRPr kumimoji="0" kern="1200">
          <a:solidFill>
            <a:schemeClr val="tx1"/>
          </a:solidFill>
          <a:latin typeface="+mn-lt"/>
          <a:ea typeface="+mn-ea"/>
          <a:cs typeface="+mn-cs"/>
        </a:defRPr>
      </a:lvl2pPr>
      <a:lvl3pPr marL="912476" algn="l" rtl="0" eaLnBrk="1" latinLnBrk="0" hangingPunct="1">
        <a:defRPr kumimoji="0" kern="1200">
          <a:solidFill>
            <a:schemeClr val="tx1"/>
          </a:solidFill>
          <a:latin typeface="+mn-lt"/>
          <a:ea typeface="+mn-ea"/>
          <a:cs typeface="+mn-cs"/>
        </a:defRPr>
      </a:lvl3pPr>
      <a:lvl4pPr marL="1368717" algn="l" rtl="0" eaLnBrk="1" latinLnBrk="0" hangingPunct="1">
        <a:defRPr kumimoji="0" kern="1200">
          <a:solidFill>
            <a:schemeClr val="tx1"/>
          </a:solidFill>
          <a:latin typeface="+mn-lt"/>
          <a:ea typeface="+mn-ea"/>
          <a:cs typeface="+mn-cs"/>
        </a:defRPr>
      </a:lvl4pPr>
      <a:lvl5pPr marL="1824954" algn="l" rtl="0" eaLnBrk="1" latinLnBrk="0" hangingPunct="1">
        <a:defRPr kumimoji="0" kern="1200">
          <a:solidFill>
            <a:schemeClr val="tx1"/>
          </a:solidFill>
          <a:latin typeface="+mn-lt"/>
          <a:ea typeface="+mn-ea"/>
          <a:cs typeface="+mn-cs"/>
        </a:defRPr>
      </a:lvl5pPr>
      <a:lvl6pPr marL="2281194" algn="l" rtl="0" eaLnBrk="1" latinLnBrk="0" hangingPunct="1">
        <a:defRPr kumimoji="0" kern="1200">
          <a:solidFill>
            <a:schemeClr val="tx1"/>
          </a:solidFill>
          <a:latin typeface="+mn-lt"/>
          <a:ea typeface="+mn-ea"/>
          <a:cs typeface="+mn-cs"/>
        </a:defRPr>
      </a:lvl6pPr>
      <a:lvl7pPr marL="2737431" algn="l" rtl="0" eaLnBrk="1" latinLnBrk="0" hangingPunct="1">
        <a:defRPr kumimoji="0" kern="1200">
          <a:solidFill>
            <a:schemeClr val="tx1"/>
          </a:solidFill>
          <a:latin typeface="+mn-lt"/>
          <a:ea typeface="+mn-ea"/>
          <a:cs typeface="+mn-cs"/>
        </a:defRPr>
      </a:lvl7pPr>
      <a:lvl8pPr marL="3193672" algn="l" rtl="0" eaLnBrk="1" latinLnBrk="0" hangingPunct="1">
        <a:defRPr kumimoji="0" kern="1200">
          <a:solidFill>
            <a:schemeClr val="tx1"/>
          </a:solidFill>
          <a:latin typeface="+mn-lt"/>
          <a:ea typeface="+mn-ea"/>
          <a:cs typeface="+mn-cs"/>
        </a:defRPr>
      </a:lvl8pPr>
      <a:lvl9pPr marL="3649908"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75960-FE11-45C0-A08B-74BFE6E3F1F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4C06B4AB-1AF8-4123-B0B4-34B17A50721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8052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Revenue Projections</a:t>
            </a:r>
          </a:p>
        </p:txBody>
      </p:sp>
      <p:sp>
        <p:nvSpPr>
          <p:cNvPr id="5" name="Text Placeholder 1"/>
          <p:cNvSpPr txBox="1">
            <a:spLocks/>
          </p:cNvSpPr>
          <p:nvPr/>
        </p:nvSpPr>
        <p:spPr>
          <a:xfrm>
            <a:off x="38154" y="1676857"/>
            <a:ext cx="2534514" cy="5180251"/>
          </a:xfrm>
          <a:prstGeom prst="rect">
            <a:avLst/>
          </a:prstGeom>
        </p:spPr>
        <p:txBody>
          <a:bodyPr>
            <a:normAutofit fontScale="92500"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1999" dirty="0">
                <a:solidFill>
                  <a:prstClr val="black"/>
                </a:solidFill>
                <a:latin typeface="Tw Cen MT"/>
              </a:rPr>
              <a:t>Property Tax Value up almost 2% </a:t>
            </a:r>
          </a:p>
          <a:p>
            <a:pPr marL="319944" indent="-319944" defTabSz="914126">
              <a:buClr>
                <a:srgbClr val="DD8047"/>
              </a:buClr>
            </a:pPr>
            <a:r>
              <a:rPr lang="en-US" sz="1999" dirty="0">
                <a:solidFill>
                  <a:prstClr val="black"/>
                </a:solidFill>
                <a:latin typeface="Tw Cen MT"/>
              </a:rPr>
              <a:t>Sales Tax growth decrease 15% </a:t>
            </a:r>
          </a:p>
          <a:p>
            <a:pPr marL="319944" indent="-319944" defTabSz="914126">
              <a:buClr>
                <a:srgbClr val="DD8047"/>
              </a:buClr>
            </a:pPr>
            <a:r>
              <a:rPr lang="en-US" sz="1999" dirty="0">
                <a:solidFill>
                  <a:prstClr val="black"/>
                </a:solidFill>
                <a:latin typeface="Tw Cen MT"/>
              </a:rPr>
              <a:t>Medicaid hold harmless decrease $200k</a:t>
            </a:r>
          </a:p>
          <a:p>
            <a:pPr marL="319944" indent="-319944" defTabSz="914126">
              <a:buClr>
                <a:srgbClr val="DD8047"/>
              </a:buClr>
            </a:pPr>
            <a:r>
              <a:rPr lang="en-US" sz="1999" dirty="0">
                <a:solidFill>
                  <a:prstClr val="black"/>
                </a:solidFill>
                <a:latin typeface="Tw Cen MT"/>
              </a:rPr>
              <a:t>Revenue Impact of COVID-19 will not be clarified until August and impacts our ability to accurately estimate fund balance.</a:t>
            </a:r>
          </a:p>
          <a:p>
            <a:pPr marL="319944" indent="-319944" defTabSz="914126">
              <a:buClr>
                <a:srgbClr val="DD8047"/>
              </a:buClr>
            </a:pPr>
            <a:r>
              <a:rPr lang="en-US" sz="1999" dirty="0">
                <a:solidFill>
                  <a:prstClr val="black"/>
                </a:solidFill>
                <a:latin typeface="Tw Cen MT"/>
              </a:rPr>
              <a:t>$2 million deficit to be filled with capital tax funds previously levied.</a:t>
            </a:r>
          </a:p>
          <a:p>
            <a:pPr marL="365650" lvl="1" indent="0" defTabSz="914126">
              <a:buClr>
                <a:srgbClr val="DD8047"/>
              </a:buClr>
              <a:buNone/>
            </a:pPr>
            <a:endParaRPr lang="en-US" sz="1999" dirty="0">
              <a:solidFill>
                <a:prstClr val="black"/>
              </a:solidFill>
              <a:latin typeface="Tw Cen MT"/>
            </a:endParaRPr>
          </a:p>
          <a:p>
            <a:pPr marL="365650" lvl="1" indent="0" defTabSz="914126">
              <a:buClr>
                <a:srgbClr val="DD8047"/>
              </a:buClr>
              <a:buNone/>
            </a:pPr>
            <a:endParaRPr lang="en-US" sz="1999" dirty="0">
              <a:solidFill>
                <a:prstClr val="black"/>
              </a:solidFill>
              <a:latin typeface="Tw Cen MT"/>
            </a:endParaRPr>
          </a:p>
        </p:txBody>
      </p:sp>
      <p:graphicFrame>
        <p:nvGraphicFramePr>
          <p:cNvPr id="6" name="Chart 5">
            <a:extLst>
              <a:ext uri="{FF2B5EF4-FFF2-40B4-BE49-F238E27FC236}">
                <a16:creationId xmlns:a16="http://schemas.microsoft.com/office/drawing/2014/main" id="{BB7ACDD7-7660-407F-8BF6-7CCC3E54BFA2}"/>
              </a:ext>
            </a:extLst>
          </p:cNvPr>
          <p:cNvGraphicFramePr>
            <a:graphicFrameLocks/>
          </p:cNvGraphicFramePr>
          <p:nvPr/>
        </p:nvGraphicFramePr>
        <p:xfrm>
          <a:off x="2696461" y="893"/>
          <a:ext cx="9379682" cy="68562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52846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Expenditures</a:t>
            </a:r>
            <a:endParaRPr lang="en-US" dirty="0">
              <a:solidFill>
                <a:srgbClr val="FF0000"/>
              </a:solidFill>
            </a:endParaRPr>
          </a:p>
        </p:txBody>
      </p:sp>
      <p:graphicFrame>
        <p:nvGraphicFramePr>
          <p:cNvPr id="8" name="Chart 7">
            <a:extLst>
              <a:ext uri="{FF2B5EF4-FFF2-40B4-BE49-F238E27FC236}">
                <a16:creationId xmlns:a16="http://schemas.microsoft.com/office/drawing/2014/main" id="{7E9218A5-810E-4DD2-9700-F6157394DE51}"/>
              </a:ext>
            </a:extLst>
          </p:cNvPr>
          <p:cNvGraphicFramePr>
            <a:graphicFrameLocks/>
          </p:cNvGraphicFramePr>
          <p:nvPr/>
        </p:nvGraphicFramePr>
        <p:xfrm>
          <a:off x="2280644" y="381794"/>
          <a:ext cx="10566823" cy="5903962"/>
        </p:xfrm>
        <a:graphic>
          <a:graphicData uri="http://schemas.openxmlformats.org/drawingml/2006/chart">
            <c:chart xmlns:c="http://schemas.openxmlformats.org/drawingml/2006/chart" xmlns:r="http://schemas.openxmlformats.org/officeDocument/2006/relationships" r:id="rId3"/>
          </a:graphicData>
        </a:graphic>
      </p:graphicFrame>
      <p:sp>
        <p:nvSpPr>
          <p:cNvPr id="13" name="Text Placeholder 1">
            <a:extLst>
              <a:ext uri="{FF2B5EF4-FFF2-40B4-BE49-F238E27FC236}">
                <a16:creationId xmlns:a16="http://schemas.microsoft.com/office/drawing/2014/main" id="{9B71B2AA-FDEB-4E55-A16D-35D13620D3A4}"/>
              </a:ext>
            </a:extLst>
          </p:cNvPr>
          <p:cNvSpPr txBox="1">
            <a:spLocks/>
          </p:cNvSpPr>
          <p:nvPr/>
        </p:nvSpPr>
        <p:spPr>
          <a:xfrm>
            <a:off x="38154" y="1676857"/>
            <a:ext cx="2534514" cy="518025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1999" dirty="0">
                <a:solidFill>
                  <a:prstClr val="black"/>
                </a:solidFill>
                <a:latin typeface="Tw Cen MT"/>
              </a:rPr>
              <a:t>Ge</a:t>
            </a:r>
            <a:r>
              <a:rPr lang="en-US" sz="1999" dirty="0" err="1">
                <a:solidFill>
                  <a:prstClr val="black"/>
                </a:solidFill>
                <a:latin typeface="Tw Cen MT"/>
              </a:rPr>
              <a:t>neral</a:t>
            </a:r>
            <a:r>
              <a:rPr lang="en-US" sz="1999" dirty="0">
                <a:solidFill>
                  <a:prstClr val="black"/>
                </a:solidFill>
                <a:latin typeface="Tw Cen MT"/>
              </a:rPr>
              <a:t> Gov’t down 3% share</a:t>
            </a:r>
          </a:p>
          <a:p>
            <a:pPr marL="319944" indent="-319944" defTabSz="914126">
              <a:buClr>
                <a:srgbClr val="DD8047"/>
              </a:buClr>
            </a:pPr>
            <a:r>
              <a:rPr lang="en-US" sz="1999" dirty="0">
                <a:solidFill>
                  <a:prstClr val="black"/>
                </a:solidFill>
                <a:latin typeface="Tw Cen MT"/>
              </a:rPr>
              <a:t>Transfers down</a:t>
            </a:r>
          </a:p>
          <a:p>
            <a:pPr marL="319944" indent="-319944" defTabSz="914126">
              <a:buClr>
                <a:srgbClr val="DD8047"/>
              </a:buClr>
            </a:pPr>
            <a:r>
              <a:rPr lang="en-US" sz="1999" dirty="0">
                <a:solidFill>
                  <a:prstClr val="black"/>
                </a:solidFill>
                <a:latin typeface="Tw Cen MT"/>
              </a:rPr>
              <a:t>Debt Service up due to school bond</a:t>
            </a:r>
          </a:p>
          <a:p>
            <a:pPr marL="319944" indent="-319944" defTabSz="914126">
              <a:buClr>
                <a:srgbClr val="DD8047"/>
              </a:buClr>
            </a:pPr>
            <a:r>
              <a:rPr lang="en-US" sz="1999" dirty="0">
                <a:solidFill>
                  <a:prstClr val="black"/>
                </a:solidFill>
                <a:latin typeface="Tw Cen MT"/>
              </a:rPr>
              <a:t>Education steady</a:t>
            </a:r>
          </a:p>
          <a:p>
            <a:pPr marL="319944" indent="-319944" defTabSz="914126">
              <a:buClr>
                <a:srgbClr val="DD8047"/>
              </a:buClr>
            </a:pPr>
            <a:r>
              <a:rPr lang="en-US" sz="1999" dirty="0">
                <a:solidFill>
                  <a:prstClr val="black"/>
                </a:solidFill>
                <a:latin typeface="Tw Cen MT"/>
              </a:rPr>
              <a:t>Culture and Recreation steady</a:t>
            </a:r>
          </a:p>
          <a:p>
            <a:pPr marL="319944" indent="-319944" defTabSz="914126">
              <a:buClr>
                <a:srgbClr val="DD8047"/>
              </a:buClr>
            </a:pPr>
            <a:r>
              <a:rPr lang="en-US" sz="1999" dirty="0">
                <a:solidFill>
                  <a:prstClr val="black"/>
                </a:solidFill>
                <a:latin typeface="Tw Cen MT"/>
              </a:rPr>
              <a:t>Public Safety up 2% share</a:t>
            </a:r>
          </a:p>
          <a:p>
            <a:pPr marL="319944" indent="-319944" defTabSz="914126">
              <a:buClr>
                <a:srgbClr val="DD8047"/>
              </a:buClr>
            </a:pPr>
            <a:r>
              <a:rPr lang="en-US" sz="1999" dirty="0">
                <a:solidFill>
                  <a:prstClr val="black"/>
                </a:solidFill>
                <a:latin typeface="Tw Cen MT"/>
              </a:rPr>
              <a:t>Human Service up 2% share</a:t>
            </a:r>
          </a:p>
          <a:p>
            <a:pPr marL="319944" indent="-319944" defTabSz="914126">
              <a:buClr>
                <a:srgbClr val="DD8047"/>
              </a:buClr>
            </a:pPr>
            <a:endParaRPr lang="en-US" sz="1999" dirty="0">
              <a:solidFill>
                <a:prstClr val="black"/>
              </a:solidFill>
              <a:latin typeface="Tw Cen MT"/>
            </a:endParaRPr>
          </a:p>
          <a:p>
            <a:pPr marL="365650" lvl="1" indent="0" defTabSz="914126">
              <a:buClr>
                <a:srgbClr val="DD8047"/>
              </a:buClr>
              <a:buNone/>
            </a:pPr>
            <a:endParaRPr lang="en-US" sz="1999" dirty="0">
              <a:solidFill>
                <a:prstClr val="black"/>
              </a:solidFill>
              <a:latin typeface="Tw Cen MT"/>
            </a:endParaRPr>
          </a:p>
          <a:p>
            <a:pPr marL="365650" lvl="1" indent="0" defTabSz="914126">
              <a:buClr>
                <a:srgbClr val="DD8047"/>
              </a:buClr>
              <a:buNone/>
            </a:pPr>
            <a:endParaRPr lang="en-US" sz="1999" dirty="0">
              <a:solidFill>
                <a:prstClr val="black"/>
              </a:solidFill>
              <a:latin typeface="Tw Cen MT"/>
            </a:endParaRPr>
          </a:p>
        </p:txBody>
      </p:sp>
    </p:spTree>
    <p:extLst>
      <p:ext uri="{BB962C8B-B14F-4D97-AF65-F5344CB8AC3E}">
        <p14:creationId xmlns:p14="http://schemas.microsoft.com/office/powerpoint/2010/main" val="3434003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General Fund Summary</a:t>
            </a:r>
          </a:p>
        </p:txBody>
      </p:sp>
      <p:sp>
        <p:nvSpPr>
          <p:cNvPr id="3" name="Text Placeholder 1"/>
          <p:cNvSpPr txBox="1">
            <a:spLocks/>
          </p:cNvSpPr>
          <p:nvPr/>
        </p:nvSpPr>
        <p:spPr>
          <a:xfrm>
            <a:off x="306308" y="1524497"/>
            <a:ext cx="11579384" cy="533261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2174" dirty="0">
                <a:solidFill>
                  <a:prstClr val="black"/>
                </a:solidFill>
                <a:latin typeface="Tw Cen MT"/>
              </a:rPr>
              <a:t>Balanced budget of $59,765,160</a:t>
            </a:r>
            <a:endParaRPr lang="en-US" sz="1874" dirty="0">
              <a:solidFill>
                <a:prstClr val="black"/>
              </a:solidFill>
              <a:latin typeface="Tw Cen MT"/>
            </a:endParaRPr>
          </a:p>
          <a:p>
            <a:pPr marL="319944" indent="-319944" defTabSz="914126">
              <a:buClr>
                <a:srgbClr val="DD8047"/>
              </a:buClr>
            </a:pPr>
            <a:r>
              <a:rPr lang="en-US" sz="2174" dirty="0">
                <a:solidFill>
                  <a:prstClr val="black"/>
                </a:solidFill>
                <a:latin typeface="Tw Cen MT"/>
              </a:rPr>
              <a:t>Recommended budget includes the FY 16 and FY 20 capital 2 cent tax increase as revenue replacement for COVID-19 revenue losses</a:t>
            </a:r>
          </a:p>
          <a:p>
            <a:pPr marL="319944" indent="-319944" defTabSz="914126">
              <a:buClr>
                <a:srgbClr val="DD8047"/>
              </a:buClr>
            </a:pPr>
            <a:r>
              <a:rPr lang="en-US" sz="2174" dirty="0">
                <a:solidFill>
                  <a:prstClr val="black"/>
                </a:solidFill>
                <a:latin typeface="Tw Cen MT"/>
              </a:rPr>
              <a:t>Recommended budget includes $6.2 million (FY 20 10.5 cent increase) in FY 21 to pay school bond debt service</a:t>
            </a:r>
          </a:p>
          <a:p>
            <a:pPr marL="319944" indent="-319944" defTabSz="914126">
              <a:buClr>
                <a:srgbClr val="DD8047"/>
              </a:buClr>
            </a:pPr>
            <a:r>
              <a:rPr lang="en-US" sz="2174" dirty="0">
                <a:solidFill>
                  <a:prstClr val="black"/>
                </a:solidFill>
                <a:latin typeface="Tw Cen MT"/>
              </a:rPr>
              <a:t>Any additional increases in spending will need to be offset with expenditure cuts or tax increase.  Staff does not recommend further pressure on fund balance until sales tax impact of COVID-19 is known.</a:t>
            </a:r>
          </a:p>
          <a:p>
            <a:pPr marL="319944" indent="-319944" defTabSz="914126">
              <a:buClr>
                <a:srgbClr val="DD8047"/>
              </a:buClr>
            </a:pPr>
            <a:r>
              <a:rPr lang="en-US" sz="2174" dirty="0">
                <a:solidFill>
                  <a:prstClr val="black"/>
                </a:solidFill>
                <a:latin typeface="Tw Cen MT"/>
              </a:rPr>
              <a:t>Recommended budget d</a:t>
            </a:r>
            <a:r>
              <a:rPr lang="en-US" sz="2174" dirty="0" err="1">
                <a:solidFill>
                  <a:prstClr val="black"/>
                </a:solidFill>
                <a:latin typeface="Tw Cen MT"/>
              </a:rPr>
              <a:t>oes</a:t>
            </a:r>
            <a:r>
              <a:rPr lang="en-US" sz="2174" dirty="0">
                <a:solidFill>
                  <a:prstClr val="black"/>
                </a:solidFill>
                <a:latin typeface="Tw Cen MT"/>
              </a:rPr>
              <a:t> not include supplement to balance fire department budgets.</a:t>
            </a:r>
          </a:p>
          <a:p>
            <a:pPr marL="319944" indent="-319944" defTabSz="914126">
              <a:buClr>
                <a:srgbClr val="DD8047"/>
              </a:buClr>
            </a:pPr>
            <a:r>
              <a:rPr lang="en-US" sz="2179" dirty="0">
                <a:solidFill>
                  <a:prstClr val="black"/>
                </a:solidFill>
                <a:latin typeface="Tw Cen MT"/>
              </a:rPr>
              <a:t>Recommended budget backs off regular vehicle replacement and capital progress and can not be sustained indefinitely</a:t>
            </a:r>
          </a:p>
          <a:p>
            <a:pPr marL="319944" indent="-319944" defTabSz="914126">
              <a:buClr>
                <a:srgbClr val="DD8047"/>
              </a:buClr>
            </a:pPr>
            <a:r>
              <a:rPr lang="en-US" sz="2179" dirty="0">
                <a:solidFill>
                  <a:prstClr val="black"/>
                </a:solidFill>
                <a:latin typeface="Tw Cen MT"/>
              </a:rPr>
              <a:t>Consideration will need to be made on permanent COVID-19 impacts including those of infrastructure</a:t>
            </a:r>
            <a:endParaRPr lang="en-US" sz="1879" dirty="0">
              <a:solidFill>
                <a:prstClr val="black"/>
              </a:solidFill>
              <a:latin typeface="Tw Cen MT"/>
            </a:endParaRPr>
          </a:p>
          <a:p>
            <a:pPr marL="319944" indent="-319944" defTabSz="914126">
              <a:buClr>
                <a:srgbClr val="DD8047"/>
              </a:buClr>
            </a:pPr>
            <a:endParaRPr lang="en-US" sz="2174" dirty="0">
              <a:solidFill>
                <a:prstClr val="black"/>
              </a:solidFill>
              <a:latin typeface="Tw Cen MT"/>
            </a:endParaRPr>
          </a:p>
          <a:p>
            <a:pPr marL="639888" lvl="1" indent="-274238" defTabSz="914126">
              <a:buClr>
                <a:srgbClr val="94B6D2"/>
              </a:buClr>
            </a:pPr>
            <a:endParaRPr lang="en-US" sz="1949" dirty="0">
              <a:solidFill>
                <a:prstClr val="black"/>
              </a:solidFill>
              <a:latin typeface="Tw Cen MT"/>
            </a:endParaRPr>
          </a:p>
          <a:p>
            <a:pPr marL="319944" indent="-319944" defTabSz="914126">
              <a:buClr>
                <a:srgbClr val="DD8047"/>
              </a:buClr>
            </a:pPr>
            <a:endParaRPr lang="en-US" sz="2174" dirty="0">
              <a:solidFill>
                <a:prstClr val="black"/>
              </a:solidFill>
              <a:latin typeface="Tw Cen MT"/>
            </a:endParaRPr>
          </a:p>
        </p:txBody>
      </p:sp>
    </p:spTree>
    <p:extLst>
      <p:ext uri="{BB962C8B-B14F-4D97-AF65-F5344CB8AC3E}">
        <p14:creationId xmlns:p14="http://schemas.microsoft.com/office/powerpoint/2010/main" val="3221092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Solid Waste Enterprise Fund Summary</a:t>
            </a:r>
          </a:p>
        </p:txBody>
      </p:sp>
      <p:sp>
        <p:nvSpPr>
          <p:cNvPr id="3" name="Text Placeholder 1"/>
          <p:cNvSpPr txBox="1">
            <a:spLocks/>
          </p:cNvSpPr>
          <p:nvPr/>
        </p:nvSpPr>
        <p:spPr>
          <a:xfrm>
            <a:off x="306308" y="1524497"/>
            <a:ext cx="11579384" cy="533261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2174" dirty="0">
                <a:solidFill>
                  <a:prstClr val="black"/>
                </a:solidFill>
                <a:latin typeface="Tw Cen MT"/>
              </a:rPr>
              <a:t>Balanced budget of $2,614,244</a:t>
            </a:r>
          </a:p>
          <a:p>
            <a:pPr marL="319944" indent="-319944" defTabSz="914126">
              <a:buClr>
                <a:srgbClr val="DD8047"/>
              </a:buClr>
            </a:pPr>
            <a:r>
              <a:rPr lang="en-US" sz="2174" dirty="0">
                <a:solidFill>
                  <a:prstClr val="black"/>
                </a:solidFill>
                <a:latin typeface="Tw Cen MT"/>
              </a:rPr>
              <a:t>Includes a General Fund Transfer of $210,000</a:t>
            </a:r>
          </a:p>
          <a:p>
            <a:pPr marL="319944" indent="-319944" defTabSz="914126">
              <a:buClr>
                <a:srgbClr val="DD8047"/>
              </a:buClr>
            </a:pPr>
            <a:r>
              <a:rPr lang="en-US" sz="2174" dirty="0">
                <a:solidFill>
                  <a:prstClr val="black"/>
                </a:solidFill>
                <a:latin typeface="Tw Cen MT"/>
              </a:rPr>
              <a:t>Includes a Fund Balance Appropriation from Solid Waste Fund Balance of $257,994</a:t>
            </a:r>
          </a:p>
          <a:p>
            <a:pPr marL="319944" indent="-319944" defTabSz="914126">
              <a:buClr>
                <a:srgbClr val="DD8047"/>
              </a:buClr>
            </a:pPr>
            <a:r>
              <a:rPr lang="en-US" sz="2174" dirty="0">
                <a:solidFill>
                  <a:prstClr val="black"/>
                </a:solidFill>
                <a:latin typeface="Tw Cen MT"/>
              </a:rPr>
              <a:t>Fall 2020 will include discussion on service delivery vs revenue generation for sustainability.</a:t>
            </a:r>
            <a:endParaRPr lang="en-US" sz="1879" dirty="0">
              <a:solidFill>
                <a:prstClr val="black"/>
              </a:solidFill>
              <a:latin typeface="Tw Cen MT"/>
            </a:endParaRPr>
          </a:p>
          <a:p>
            <a:pPr marL="319944" indent="-319944" defTabSz="914126">
              <a:buClr>
                <a:srgbClr val="DD8047"/>
              </a:buClr>
            </a:pPr>
            <a:endParaRPr lang="en-US" sz="2174" dirty="0">
              <a:solidFill>
                <a:prstClr val="black"/>
              </a:solidFill>
              <a:latin typeface="Tw Cen MT"/>
            </a:endParaRPr>
          </a:p>
          <a:p>
            <a:pPr marL="639888" lvl="1" indent="-274238" defTabSz="914126">
              <a:buClr>
                <a:srgbClr val="94B6D2"/>
              </a:buClr>
            </a:pPr>
            <a:endParaRPr lang="en-US" sz="1949" dirty="0">
              <a:solidFill>
                <a:prstClr val="black"/>
              </a:solidFill>
              <a:latin typeface="Tw Cen MT"/>
            </a:endParaRPr>
          </a:p>
          <a:p>
            <a:pPr marL="319944" indent="-319944" defTabSz="914126">
              <a:buClr>
                <a:srgbClr val="DD8047"/>
              </a:buClr>
            </a:pPr>
            <a:endParaRPr lang="en-US" sz="2174" dirty="0">
              <a:solidFill>
                <a:prstClr val="black"/>
              </a:solidFill>
              <a:latin typeface="Tw Cen MT"/>
            </a:endParaRPr>
          </a:p>
        </p:txBody>
      </p:sp>
    </p:spTree>
    <p:extLst>
      <p:ext uri="{BB962C8B-B14F-4D97-AF65-F5344CB8AC3E}">
        <p14:creationId xmlns:p14="http://schemas.microsoft.com/office/powerpoint/2010/main" val="3516786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Fire Department Budgets</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3" name="Rectangle 2"/>
          <p:cNvSpPr/>
          <p:nvPr/>
        </p:nvSpPr>
        <p:spPr>
          <a:xfrm>
            <a:off x="306309" y="1457775"/>
            <a:ext cx="11208005" cy="4246211"/>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Recommend county go out to RFQ/RFP for all fire dept and rescue squad audits.  Current budget requests include $39,450 for audit services with two fire departments not including it in their budgets.  Typically they pay $50k across the board for audits. </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Budget requests range from $206k-$1.5 million, increase from $0-$302k.  Lower budget figures are actually the higher tax district if funded purely from district taxes due to property valuation spread.</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Requests include capital, personnel and operating expense increases.</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Commissioners have detail on requests and will plan to go over those in more detail during the budget workshop</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Commissioners will need to consider funding level for each district and funding method.</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0257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Fire Department Budgets</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3" name="Rectangle 2"/>
          <p:cNvSpPr/>
          <p:nvPr/>
        </p:nvSpPr>
        <p:spPr>
          <a:xfrm>
            <a:off x="306309" y="1457774"/>
            <a:ext cx="11208005" cy="2584650"/>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Last year Fire Departments were funded by assessing each district a rate of 5.5 cents/$100 valuation with the balance of any approved funding levels coming from General Fund Balance (savings).  </a:t>
            </a:r>
            <a:r>
              <a:rPr lang="en-US" sz="1799"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Thi</a:t>
            </a: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s resulted in an offsetting decrease for most citizens so they did not see the full impact of the bond increase, but did see an increase.</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If fire department requests are funded in full and the old method of funding only from the district is used, tax rates would range by district from 6.48 cents in Lake Toxaway to 22.73 cents in Balsam Grove.  This would be a fire tax increase of between .98 cents to 17.23 cents, depending on the district one is located.  One the higher end, that would be a 25% in taxes on the total county bill to fund fire departments in the district method for some citizens</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7" name="Table 6"/>
          <p:cNvGraphicFramePr>
            <a:graphicFrameLocks noGrp="1"/>
          </p:cNvGraphicFramePr>
          <p:nvPr/>
        </p:nvGraphicFramePr>
        <p:xfrm>
          <a:off x="1377591" y="3531399"/>
          <a:ext cx="9065439" cy="3287618"/>
        </p:xfrm>
        <a:graphic>
          <a:graphicData uri="http://schemas.openxmlformats.org/drawingml/2006/table">
            <a:tbl>
              <a:tblPr>
                <a:tableStyleId>{5C22544A-7EE6-4342-B048-85BDC9FD1C3A}</a:tableStyleId>
              </a:tblPr>
              <a:tblGrid>
                <a:gridCol w="2215431">
                  <a:extLst>
                    <a:ext uri="{9D8B030D-6E8A-4147-A177-3AD203B41FA5}">
                      <a16:colId xmlns:a16="http://schemas.microsoft.com/office/drawing/2014/main" val="356793231"/>
                    </a:ext>
                  </a:extLst>
                </a:gridCol>
                <a:gridCol w="1476953">
                  <a:extLst>
                    <a:ext uri="{9D8B030D-6E8A-4147-A177-3AD203B41FA5}">
                      <a16:colId xmlns:a16="http://schemas.microsoft.com/office/drawing/2014/main" val="2768676501"/>
                    </a:ext>
                  </a:extLst>
                </a:gridCol>
                <a:gridCol w="1992722">
                  <a:extLst>
                    <a:ext uri="{9D8B030D-6E8A-4147-A177-3AD203B41FA5}">
                      <a16:colId xmlns:a16="http://schemas.microsoft.com/office/drawing/2014/main" val="1440402727"/>
                    </a:ext>
                  </a:extLst>
                </a:gridCol>
                <a:gridCol w="1597803">
                  <a:extLst>
                    <a:ext uri="{9D8B030D-6E8A-4147-A177-3AD203B41FA5}">
                      <a16:colId xmlns:a16="http://schemas.microsoft.com/office/drawing/2014/main" val="2606218452"/>
                    </a:ext>
                  </a:extLst>
                </a:gridCol>
                <a:gridCol w="1782530">
                  <a:extLst>
                    <a:ext uri="{9D8B030D-6E8A-4147-A177-3AD203B41FA5}">
                      <a16:colId xmlns:a16="http://schemas.microsoft.com/office/drawing/2014/main" val="2892916530"/>
                    </a:ext>
                  </a:extLst>
                </a:gridCol>
              </a:tblGrid>
              <a:tr h="281867">
                <a:tc>
                  <a:txBody>
                    <a:bodyPr/>
                    <a:lstStyle/>
                    <a:p>
                      <a:pPr algn="l" fontAlgn="b"/>
                      <a:endParaRPr lang="en-US" sz="1800" b="0" i="0" u="none" strike="noStrike">
                        <a:effectLst/>
                        <a:latin typeface="Arial" panose="020B0604020202020204" pitchFamily="34" charset="0"/>
                      </a:endParaRPr>
                    </a:p>
                  </a:txBody>
                  <a:tcPr marL="7618" marR="7618" marT="7618" marB="0" anchor="b"/>
                </a:tc>
                <a:tc>
                  <a:txBody>
                    <a:bodyPr/>
                    <a:lstStyle/>
                    <a:p>
                      <a:pPr algn="ctr" fontAlgn="b"/>
                      <a:r>
                        <a:rPr lang="en-US" sz="1800" u="none" strike="noStrike" dirty="0">
                          <a:effectLst/>
                        </a:rPr>
                        <a:t>FY 21 Rate</a:t>
                      </a:r>
                      <a:endParaRPr lang="en-US" sz="1800" b="0" i="0" u="none" strike="noStrike" dirty="0">
                        <a:effectLst/>
                        <a:latin typeface="Arial" panose="020B0604020202020204" pitchFamily="34" charset="0"/>
                      </a:endParaRPr>
                    </a:p>
                  </a:txBody>
                  <a:tcPr marL="7618" marR="7618" marT="7618" marB="0" anchor="b"/>
                </a:tc>
                <a:tc>
                  <a:txBody>
                    <a:bodyPr/>
                    <a:lstStyle/>
                    <a:p>
                      <a:pPr algn="ctr" fontAlgn="b"/>
                      <a:r>
                        <a:rPr lang="en-US" sz="1800" u="none" strike="noStrike" dirty="0">
                          <a:effectLst/>
                        </a:rPr>
                        <a:t>FD Rate </a:t>
                      </a:r>
                      <a:endParaRPr lang="en-US" sz="1800" b="0" i="0" u="none" strike="noStrike" dirty="0">
                        <a:effectLst/>
                        <a:latin typeface="Arial" panose="020B0604020202020204" pitchFamily="34" charset="0"/>
                      </a:endParaRPr>
                    </a:p>
                  </a:txBody>
                  <a:tcPr marL="7618" marR="7618" marT="7618" marB="0" anchor="b"/>
                </a:tc>
                <a:tc>
                  <a:txBody>
                    <a:bodyPr/>
                    <a:lstStyle/>
                    <a:p>
                      <a:pPr algn="ctr" fontAlgn="b"/>
                      <a:r>
                        <a:rPr lang="en-US" sz="1800" b="0" i="0" u="none" strike="noStrike" dirty="0">
                          <a:effectLst/>
                          <a:latin typeface="+mj-lt"/>
                        </a:rPr>
                        <a:t>County Funds</a:t>
                      </a:r>
                    </a:p>
                  </a:txBody>
                  <a:tcPr marL="7618" marR="7618" marT="7618" marB="0" anchor="b"/>
                </a:tc>
                <a:tc>
                  <a:txBody>
                    <a:bodyPr/>
                    <a:lstStyle/>
                    <a:p>
                      <a:pPr algn="ctr" fontAlgn="b"/>
                      <a:r>
                        <a:rPr lang="en-US" sz="1800" u="none" strike="noStrike" dirty="0">
                          <a:effectLst/>
                        </a:rPr>
                        <a:t>District Only </a:t>
                      </a:r>
                      <a:endParaRPr lang="en-US" sz="1800" b="0" i="0" u="none" strike="noStrike" dirty="0">
                        <a:effectLst/>
                        <a:latin typeface="Arial" panose="020B0604020202020204" pitchFamily="34" charset="0"/>
                      </a:endParaRPr>
                    </a:p>
                  </a:txBody>
                  <a:tcPr marL="7618" marR="7618" marT="7618" marB="0" anchor="b">
                    <a:solidFill>
                      <a:schemeClr val="accent2"/>
                    </a:solidFill>
                  </a:tcPr>
                </a:tc>
                <a:extLst>
                  <a:ext uri="{0D108BD9-81ED-4DB2-BD59-A6C34878D82A}">
                    <a16:rowId xmlns:a16="http://schemas.microsoft.com/office/drawing/2014/main" val="2135417982"/>
                  </a:ext>
                </a:extLst>
              </a:tr>
              <a:tr h="300391">
                <a:tc>
                  <a:txBody>
                    <a:bodyPr/>
                    <a:lstStyle/>
                    <a:p>
                      <a:pPr algn="l" fontAlgn="b"/>
                      <a:endParaRPr lang="en-US" sz="1800" b="0" i="0" u="none" strike="noStrike">
                        <a:effectLst/>
                        <a:latin typeface="Arial" panose="020B0604020202020204" pitchFamily="34" charset="0"/>
                      </a:endParaRPr>
                    </a:p>
                  </a:txBody>
                  <a:tcPr marL="7618" marR="7618" marT="7618" marB="0" anchor="b"/>
                </a:tc>
                <a:tc>
                  <a:txBody>
                    <a:bodyPr/>
                    <a:lstStyle/>
                    <a:p>
                      <a:pPr algn="ctr" fontAlgn="b"/>
                      <a:r>
                        <a:rPr lang="en-US" sz="1800" u="none" strike="noStrike" dirty="0">
                          <a:effectLst/>
                        </a:rPr>
                        <a:t>Fully Funded</a:t>
                      </a:r>
                      <a:endParaRPr lang="en-US" sz="1800" b="0" i="0" u="none" strike="noStrike" dirty="0">
                        <a:effectLst/>
                        <a:latin typeface="Arial" panose="020B0604020202020204" pitchFamily="34" charset="0"/>
                      </a:endParaRPr>
                    </a:p>
                  </a:txBody>
                  <a:tcPr marL="7618" marR="7618" marT="7618" marB="0" anchor="b"/>
                </a:tc>
                <a:tc>
                  <a:txBody>
                    <a:bodyPr/>
                    <a:lstStyle/>
                    <a:p>
                      <a:pPr algn="ctr" fontAlgn="b"/>
                      <a:r>
                        <a:rPr lang="en-US" sz="1800" u="none" strike="noStrike" dirty="0">
                          <a:effectLst/>
                        </a:rPr>
                        <a:t> FY 20</a:t>
                      </a:r>
                      <a:endParaRPr lang="en-US" sz="1800" b="0" i="0" u="none" strike="noStrike" dirty="0">
                        <a:effectLst/>
                        <a:latin typeface="Arial" panose="020B0604020202020204" pitchFamily="34" charset="0"/>
                      </a:endParaRPr>
                    </a:p>
                  </a:txBody>
                  <a:tcPr marL="7618" marR="7618" marT="7618" marB="0" anchor="b"/>
                </a:tc>
                <a:tc>
                  <a:txBody>
                    <a:bodyPr/>
                    <a:lstStyle/>
                    <a:p>
                      <a:pPr algn="ctr" fontAlgn="b"/>
                      <a:r>
                        <a:rPr lang="en-US" sz="1800" b="0" i="0" u="none" strike="noStrike" dirty="0">
                          <a:effectLst/>
                          <a:latin typeface="+mj-lt"/>
                        </a:rPr>
                        <a:t>Budget</a:t>
                      </a:r>
                    </a:p>
                  </a:txBody>
                  <a:tcPr marL="7618" marR="7618" marT="7618" marB="0" anchor="b"/>
                </a:tc>
                <a:tc>
                  <a:txBody>
                    <a:bodyPr/>
                    <a:lstStyle/>
                    <a:p>
                      <a:pPr algn="ctr" fontAlgn="b"/>
                      <a:r>
                        <a:rPr lang="en-US" sz="1800" u="none" strike="noStrike" dirty="0">
                          <a:effectLst/>
                        </a:rPr>
                        <a:t>Tax</a:t>
                      </a:r>
                      <a:endParaRPr lang="en-US" sz="1800" b="0" i="0" u="none" strike="noStrike" dirty="0">
                        <a:effectLst/>
                        <a:latin typeface="Arial" panose="020B0604020202020204" pitchFamily="34" charset="0"/>
                      </a:endParaRPr>
                    </a:p>
                  </a:txBody>
                  <a:tcPr marL="7618" marR="7618" marT="7618" marB="0" anchor="b">
                    <a:solidFill>
                      <a:schemeClr val="accent2"/>
                    </a:solidFill>
                  </a:tcPr>
                </a:tc>
                <a:extLst>
                  <a:ext uri="{0D108BD9-81ED-4DB2-BD59-A6C34878D82A}">
                    <a16:rowId xmlns:a16="http://schemas.microsoft.com/office/drawing/2014/main" val="1541125927"/>
                  </a:ext>
                </a:extLst>
              </a:tr>
              <a:tr h="316820">
                <a:tc>
                  <a:txBody>
                    <a:bodyPr/>
                    <a:lstStyle/>
                    <a:p>
                      <a:pPr algn="l" fontAlgn="b"/>
                      <a:r>
                        <a:rPr lang="en-US" sz="1800" u="sng" strike="noStrike">
                          <a:effectLst/>
                        </a:rPr>
                        <a:t>Fire District</a:t>
                      </a:r>
                      <a:endParaRPr lang="en-US" sz="1800" b="0" i="0" u="sng" strike="noStrike">
                        <a:effectLst/>
                        <a:latin typeface="Arial" panose="020B0604020202020204" pitchFamily="34" charset="0"/>
                      </a:endParaRPr>
                    </a:p>
                  </a:txBody>
                  <a:tcPr marL="7618" marR="7618" marT="7618" marB="0" anchor="b"/>
                </a:tc>
                <a:tc>
                  <a:txBody>
                    <a:bodyPr/>
                    <a:lstStyle/>
                    <a:p>
                      <a:pPr algn="ctr" fontAlgn="b"/>
                      <a:r>
                        <a:rPr lang="en-US" sz="1800" u="sng" strike="noStrike" dirty="0">
                          <a:effectLst/>
                        </a:rPr>
                        <a:t> Requests </a:t>
                      </a:r>
                      <a:endParaRPr lang="en-US" sz="1800" b="1" i="0" u="sng" strike="noStrike" dirty="0">
                        <a:effectLst/>
                        <a:latin typeface="Arial" panose="020B0604020202020204" pitchFamily="34" charset="0"/>
                      </a:endParaRPr>
                    </a:p>
                  </a:txBody>
                  <a:tcPr marL="7618" marR="7618" marT="7618" marB="0" anchor="b"/>
                </a:tc>
                <a:tc>
                  <a:txBody>
                    <a:bodyPr/>
                    <a:lstStyle/>
                    <a:p>
                      <a:pPr algn="ctr" fontAlgn="b"/>
                      <a:r>
                        <a:rPr lang="en-US" sz="1800" u="sng" strike="noStrike">
                          <a:effectLst/>
                        </a:rPr>
                        <a:t> Approved </a:t>
                      </a:r>
                      <a:endParaRPr lang="en-US" sz="1800" b="0" i="0" u="sng" strike="noStrike">
                        <a:effectLst/>
                        <a:latin typeface="Arial" panose="020B0604020202020204" pitchFamily="34" charset="0"/>
                      </a:endParaRPr>
                    </a:p>
                  </a:txBody>
                  <a:tcPr marL="7618" marR="7618" marT="7618" marB="0" anchor="b"/>
                </a:tc>
                <a:tc>
                  <a:txBody>
                    <a:bodyPr/>
                    <a:lstStyle/>
                    <a:p>
                      <a:pPr algn="ctr" fontAlgn="b"/>
                      <a:r>
                        <a:rPr lang="en-US" sz="1800" u="sng" strike="noStrike" dirty="0">
                          <a:effectLst/>
                        </a:rPr>
                        <a:t> Request</a:t>
                      </a:r>
                      <a:endParaRPr lang="en-US" sz="1800" b="0" i="0" u="sng" strike="noStrike" dirty="0">
                        <a:effectLst/>
                        <a:latin typeface="Arial" panose="020B0604020202020204" pitchFamily="34" charset="0"/>
                      </a:endParaRPr>
                    </a:p>
                  </a:txBody>
                  <a:tcPr marL="7618" marR="7618" marT="7618" marB="0" anchor="b"/>
                </a:tc>
                <a:tc>
                  <a:txBody>
                    <a:bodyPr/>
                    <a:lstStyle/>
                    <a:p>
                      <a:pPr algn="ctr" fontAlgn="b"/>
                      <a:r>
                        <a:rPr lang="en-US" sz="1800" b="0" i="0" u="sng" strike="noStrike" dirty="0">
                          <a:effectLst/>
                          <a:latin typeface="+mj-lt"/>
                        </a:rPr>
                        <a:t>Change</a:t>
                      </a:r>
                    </a:p>
                  </a:txBody>
                  <a:tcPr marL="7618" marR="7618" marT="7618" marB="0" anchor="b">
                    <a:solidFill>
                      <a:schemeClr val="accent2"/>
                    </a:solidFill>
                  </a:tcPr>
                </a:tc>
                <a:extLst>
                  <a:ext uri="{0D108BD9-81ED-4DB2-BD59-A6C34878D82A}">
                    <a16:rowId xmlns:a16="http://schemas.microsoft.com/office/drawing/2014/main" val="1259841156"/>
                  </a:ext>
                </a:extLst>
              </a:tr>
              <a:tr h="300391">
                <a:tc>
                  <a:txBody>
                    <a:bodyPr/>
                    <a:lstStyle/>
                    <a:p>
                      <a:pPr algn="l" fontAlgn="b"/>
                      <a:r>
                        <a:rPr lang="en-US" sz="1800" u="none" strike="noStrike">
                          <a:effectLst/>
                        </a:rPr>
                        <a:t>Sylvan Valley 2</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dirty="0">
                          <a:effectLst/>
                          <a:latin typeface="+mj-lt"/>
                        </a:rPr>
                        <a:t>$0.055</a:t>
                      </a:r>
                    </a:p>
                  </a:txBody>
                  <a:tcPr marL="6348" marR="6348" marT="6348" marB="0" anchor="b"/>
                </a:tc>
                <a:tc>
                  <a:txBody>
                    <a:bodyPr/>
                    <a:lstStyle/>
                    <a:p>
                      <a:pPr algn="ctr" fontAlgn="b"/>
                      <a:r>
                        <a:rPr lang="en-US" sz="1800" u="none" strike="noStrike" dirty="0">
                          <a:effectLst/>
                        </a:rPr>
                        <a:t>$0.055</a:t>
                      </a:r>
                      <a:endParaRPr lang="en-US" sz="1800" b="0" i="0" u="none" strike="noStrike" dirty="0">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$488,730</a:t>
                      </a:r>
                    </a:p>
                  </a:txBody>
                  <a:tcPr marL="6348" marR="6348" marT="6348" marB="0" anchor="b"/>
                </a:tc>
                <a:tc>
                  <a:txBody>
                    <a:bodyPr/>
                    <a:lstStyle/>
                    <a:p>
                      <a:pPr algn="r" fontAlgn="b"/>
                      <a:r>
                        <a:rPr lang="en-US" sz="1800" b="0" i="0" u="none" strike="noStrike">
                          <a:effectLst/>
                          <a:latin typeface="+mj-lt"/>
                        </a:rPr>
                        <a:t>$0.151</a:t>
                      </a:r>
                    </a:p>
                  </a:txBody>
                  <a:tcPr marL="6348" marR="6348" marT="6348" marB="0" anchor="b">
                    <a:solidFill>
                      <a:schemeClr val="accent2"/>
                    </a:solidFill>
                  </a:tcPr>
                </a:tc>
                <a:extLst>
                  <a:ext uri="{0D108BD9-81ED-4DB2-BD59-A6C34878D82A}">
                    <a16:rowId xmlns:a16="http://schemas.microsoft.com/office/drawing/2014/main" val="680258256"/>
                  </a:ext>
                </a:extLst>
              </a:tr>
              <a:tr h="300391">
                <a:tc>
                  <a:txBody>
                    <a:bodyPr/>
                    <a:lstStyle/>
                    <a:p>
                      <a:pPr algn="l" fontAlgn="b"/>
                      <a:r>
                        <a:rPr lang="en-US" sz="1800" u="none" strike="noStrike">
                          <a:effectLst/>
                        </a:rPr>
                        <a:t>Rosman</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$0.206</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$966,985</a:t>
                      </a:r>
                    </a:p>
                  </a:txBody>
                  <a:tcPr marL="6348" marR="6348" marT="6348" marB="0" anchor="b"/>
                </a:tc>
                <a:tc>
                  <a:txBody>
                    <a:bodyPr/>
                    <a:lstStyle/>
                    <a:p>
                      <a:pPr algn="r" fontAlgn="b"/>
                      <a:r>
                        <a:rPr lang="en-US" sz="1800" b="0" i="0" u="none" strike="noStrike">
                          <a:effectLst/>
                          <a:latin typeface="+mj-lt"/>
                        </a:rPr>
                        <a:t>$0.043</a:t>
                      </a:r>
                    </a:p>
                  </a:txBody>
                  <a:tcPr marL="6348" marR="6348" marT="6348" marB="0" anchor="b">
                    <a:solidFill>
                      <a:schemeClr val="accent2"/>
                    </a:solidFill>
                  </a:tcPr>
                </a:tc>
                <a:extLst>
                  <a:ext uri="{0D108BD9-81ED-4DB2-BD59-A6C34878D82A}">
                    <a16:rowId xmlns:a16="http://schemas.microsoft.com/office/drawing/2014/main" val="959188534"/>
                  </a:ext>
                </a:extLst>
              </a:tr>
              <a:tr h="300391">
                <a:tc>
                  <a:txBody>
                    <a:bodyPr/>
                    <a:lstStyle/>
                    <a:p>
                      <a:pPr algn="l" fontAlgn="b"/>
                      <a:r>
                        <a:rPr lang="en-US" sz="1800" u="none" strike="noStrike" dirty="0">
                          <a:effectLst/>
                        </a:rPr>
                        <a:t>Little River</a:t>
                      </a:r>
                      <a:endParaRPr lang="en-US" sz="1800" b="0" i="0" u="none" strike="noStrike" dirty="0">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$0.098</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$517,110</a:t>
                      </a:r>
                    </a:p>
                  </a:txBody>
                  <a:tcPr marL="6348" marR="6348" marT="6348" marB="0" anchor="b"/>
                </a:tc>
                <a:tc>
                  <a:txBody>
                    <a:bodyPr/>
                    <a:lstStyle/>
                    <a:p>
                      <a:pPr algn="r" fontAlgn="b"/>
                      <a:r>
                        <a:rPr lang="en-US" sz="1800" b="0" i="0" u="none" strike="noStrike">
                          <a:effectLst/>
                          <a:latin typeface="+mj-lt"/>
                        </a:rPr>
                        <a:t>$0.031</a:t>
                      </a:r>
                    </a:p>
                  </a:txBody>
                  <a:tcPr marL="6348" marR="6348" marT="6348" marB="0" anchor="b">
                    <a:solidFill>
                      <a:schemeClr val="accent2"/>
                    </a:solidFill>
                  </a:tcPr>
                </a:tc>
                <a:extLst>
                  <a:ext uri="{0D108BD9-81ED-4DB2-BD59-A6C34878D82A}">
                    <a16:rowId xmlns:a16="http://schemas.microsoft.com/office/drawing/2014/main" val="2432980968"/>
                  </a:ext>
                </a:extLst>
              </a:tr>
              <a:tr h="284440">
                <a:tc>
                  <a:txBody>
                    <a:bodyPr/>
                    <a:lstStyle/>
                    <a:p>
                      <a:pPr algn="l" fontAlgn="b"/>
                      <a:r>
                        <a:rPr lang="en-US" sz="1800" u="none" strike="noStrike">
                          <a:effectLst/>
                        </a:rPr>
                        <a:t>Connestee Falls</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$0.086</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$830,650</a:t>
                      </a:r>
                    </a:p>
                  </a:txBody>
                  <a:tcPr marL="6348" marR="6348" marT="6348" marB="0" anchor="b"/>
                </a:tc>
                <a:tc>
                  <a:txBody>
                    <a:bodyPr/>
                    <a:lstStyle/>
                    <a:p>
                      <a:pPr algn="r" fontAlgn="b"/>
                      <a:r>
                        <a:rPr lang="en-US" sz="1800" b="0" i="0" u="none" strike="noStrike">
                          <a:effectLst/>
                          <a:latin typeface="+mj-lt"/>
                        </a:rPr>
                        <a:t>$0.100</a:t>
                      </a:r>
                    </a:p>
                  </a:txBody>
                  <a:tcPr marL="6348" marR="6348" marT="6348" marB="0" anchor="b">
                    <a:solidFill>
                      <a:schemeClr val="accent2"/>
                    </a:solidFill>
                  </a:tcPr>
                </a:tc>
                <a:extLst>
                  <a:ext uri="{0D108BD9-81ED-4DB2-BD59-A6C34878D82A}">
                    <a16:rowId xmlns:a16="http://schemas.microsoft.com/office/drawing/2014/main" val="2653501369"/>
                  </a:ext>
                </a:extLst>
              </a:tr>
              <a:tr h="300391">
                <a:tc>
                  <a:txBody>
                    <a:bodyPr/>
                    <a:lstStyle/>
                    <a:p>
                      <a:pPr algn="l" fontAlgn="b"/>
                      <a:r>
                        <a:rPr lang="en-US" sz="1800" u="none" strike="noStrike">
                          <a:effectLst/>
                        </a:rPr>
                        <a:t>Cedar Mountain</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$0.155</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$221,475</a:t>
                      </a:r>
                    </a:p>
                  </a:txBody>
                  <a:tcPr marL="6348" marR="6348" marT="6348" marB="0" anchor="b"/>
                </a:tc>
                <a:tc>
                  <a:txBody>
                    <a:bodyPr/>
                    <a:lstStyle/>
                    <a:p>
                      <a:pPr algn="r" fontAlgn="b"/>
                      <a:r>
                        <a:rPr lang="en-US" sz="1800" b="0" i="0" u="none" strike="noStrike">
                          <a:effectLst/>
                          <a:latin typeface="+mj-lt"/>
                        </a:rPr>
                        <a:t>$0.010</a:t>
                      </a:r>
                    </a:p>
                  </a:txBody>
                  <a:tcPr marL="6348" marR="6348" marT="6348" marB="0" anchor="b">
                    <a:solidFill>
                      <a:schemeClr val="accent2"/>
                    </a:solidFill>
                  </a:tcPr>
                </a:tc>
                <a:extLst>
                  <a:ext uri="{0D108BD9-81ED-4DB2-BD59-A6C34878D82A}">
                    <a16:rowId xmlns:a16="http://schemas.microsoft.com/office/drawing/2014/main" val="2601878804"/>
                  </a:ext>
                </a:extLst>
              </a:tr>
              <a:tr h="300391">
                <a:tc>
                  <a:txBody>
                    <a:bodyPr/>
                    <a:lstStyle/>
                    <a:p>
                      <a:pPr algn="l" fontAlgn="b"/>
                      <a:r>
                        <a:rPr lang="en-US" sz="1800" u="none" strike="noStrike">
                          <a:effectLst/>
                        </a:rPr>
                        <a:t>Lake Toxaway</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$0.065</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$1,079,674</a:t>
                      </a:r>
                    </a:p>
                  </a:txBody>
                  <a:tcPr marL="6348" marR="6348" marT="6348" marB="0" anchor="b"/>
                </a:tc>
                <a:tc>
                  <a:txBody>
                    <a:bodyPr/>
                    <a:lstStyle/>
                    <a:p>
                      <a:pPr algn="r" fontAlgn="b"/>
                      <a:r>
                        <a:rPr lang="en-US" sz="1800" b="0" i="0" u="none" strike="noStrike">
                          <a:effectLst/>
                          <a:latin typeface="+mj-lt"/>
                        </a:rPr>
                        <a:t>$0.172</a:t>
                      </a:r>
                    </a:p>
                  </a:txBody>
                  <a:tcPr marL="6348" marR="6348" marT="6348" marB="0" anchor="b">
                    <a:solidFill>
                      <a:schemeClr val="accent2"/>
                    </a:solidFill>
                  </a:tcPr>
                </a:tc>
                <a:extLst>
                  <a:ext uri="{0D108BD9-81ED-4DB2-BD59-A6C34878D82A}">
                    <a16:rowId xmlns:a16="http://schemas.microsoft.com/office/drawing/2014/main" val="1313602715"/>
                  </a:ext>
                </a:extLst>
              </a:tr>
              <a:tr h="300391">
                <a:tc>
                  <a:txBody>
                    <a:bodyPr/>
                    <a:lstStyle/>
                    <a:p>
                      <a:pPr algn="l" fontAlgn="b"/>
                      <a:r>
                        <a:rPr lang="en-US" sz="1800" u="none" strike="noStrike">
                          <a:effectLst/>
                        </a:rPr>
                        <a:t>Balsam Grove</a:t>
                      </a:r>
                      <a:endParaRPr lang="en-US" sz="1800" b="0" i="0" u="none" strike="noStrike">
                        <a:effectLst/>
                        <a:latin typeface="Arial" panose="020B0604020202020204" pitchFamily="34" charset="0"/>
                      </a:endParaRPr>
                    </a:p>
                  </a:txBody>
                  <a:tcPr marL="7618" marR="7618" marT="7618" marB="0" anchor="b"/>
                </a:tc>
                <a:tc>
                  <a:txBody>
                    <a:bodyPr/>
                    <a:lstStyle/>
                    <a:p>
                      <a:pPr algn="r" fontAlgn="b"/>
                      <a:r>
                        <a:rPr lang="en-US" sz="1800" b="0" i="0" u="none" strike="noStrike">
                          <a:effectLst/>
                          <a:latin typeface="+mj-lt"/>
                        </a:rPr>
                        <a:t>$0.227</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a:effectLst/>
                          <a:latin typeface="+mj-lt"/>
                        </a:rPr>
                        <a:t>$205,157</a:t>
                      </a:r>
                    </a:p>
                  </a:txBody>
                  <a:tcPr marL="6348" marR="6348" marT="6348" marB="0" anchor="b"/>
                </a:tc>
                <a:tc>
                  <a:txBody>
                    <a:bodyPr/>
                    <a:lstStyle/>
                    <a:p>
                      <a:pPr algn="r" fontAlgn="b"/>
                      <a:r>
                        <a:rPr lang="en-US" sz="1800" b="0" i="0" u="none" strike="noStrike">
                          <a:effectLst/>
                          <a:latin typeface="+mj-lt"/>
                        </a:rPr>
                        <a:t>$0.162</a:t>
                      </a:r>
                    </a:p>
                  </a:txBody>
                  <a:tcPr marL="6348" marR="6348" marT="6348" marB="0" anchor="b">
                    <a:solidFill>
                      <a:schemeClr val="accent2"/>
                    </a:solidFill>
                  </a:tcPr>
                </a:tc>
                <a:extLst>
                  <a:ext uri="{0D108BD9-81ED-4DB2-BD59-A6C34878D82A}">
                    <a16:rowId xmlns:a16="http://schemas.microsoft.com/office/drawing/2014/main" val="2318772155"/>
                  </a:ext>
                </a:extLst>
              </a:tr>
              <a:tr h="301755">
                <a:tc>
                  <a:txBody>
                    <a:bodyPr/>
                    <a:lstStyle/>
                    <a:p>
                      <a:pPr algn="l" fontAlgn="b"/>
                      <a:r>
                        <a:rPr lang="en-US" sz="1800" u="none" strike="noStrike" dirty="0">
                          <a:effectLst/>
                        </a:rPr>
                        <a:t>North Transylvania</a:t>
                      </a:r>
                      <a:endParaRPr lang="en-US" sz="1800" b="0" i="0" u="none" strike="noStrike" dirty="0">
                        <a:effectLst/>
                        <a:latin typeface="Arial" panose="020B0604020202020204" pitchFamily="34" charset="0"/>
                      </a:endParaRPr>
                    </a:p>
                  </a:txBody>
                  <a:tcPr marL="7618" marR="7618" marT="7618" marB="0" anchor="b"/>
                </a:tc>
                <a:tc>
                  <a:txBody>
                    <a:bodyPr/>
                    <a:lstStyle/>
                    <a:p>
                      <a:pPr algn="r" fontAlgn="b"/>
                      <a:r>
                        <a:rPr lang="en-US" sz="1800" b="0" i="0" u="none" strike="noStrike" dirty="0">
                          <a:effectLst/>
                          <a:latin typeface="+mj-lt"/>
                        </a:rPr>
                        <a:t>$0.217</a:t>
                      </a:r>
                    </a:p>
                  </a:txBody>
                  <a:tcPr marL="6348" marR="6348" marT="6348"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Tw Cen MT"/>
                          <a:ea typeface="+mn-ea"/>
                          <a:cs typeface="+mn-cs"/>
                        </a:rPr>
                        <a:t>$0.055</a:t>
                      </a:r>
                      <a:endPar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a:txBody>
                  <a:tcPr marL="7618" marR="7618" marT="7618" marB="0" anchor="b"/>
                </a:tc>
                <a:tc>
                  <a:txBody>
                    <a:bodyPr/>
                    <a:lstStyle/>
                    <a:p>
                      <a:pPr algn="r" fontAlgn="b"/>
                      <a:r>
                        <a:rPr lang="en-US" sz="1800" b="0" i="0" u="none" strike="noStrike" dirty="0">
                          <a:effectLst/>
                          <a:latin typeface="+mj-lt"/>
                        </a:rPr>
                        <a:t>$283,121</a:t>
                      </a:r>
                    </a:p>
                  </a:txBody>
                  <a:tcPr marL="6348" marR="6348" marT="6348" marB="0" anchor="b"/>
                </a:tc>
                <a:tc>
                  <a:txBody>
                    <a:bodyPr/>
                    <a:lstStyle/>
                    <a:p>
                      <a:pPr algn="r" fontAlgn="b"/>
                      <a:r>
                        <a:rPr lang="en-US" sz="1800" b="0" i="0" u="none" strike="noStrike" dirty="0">
                          <a:effectLst/>
                          <a:latin typeface="+mj-lt"/>
                        </a:rPr>
                        <a:t>$0.151</a:t>
                      </a:r>
                    </a:p>
                  </a:txBody>
                  <a:tcPr marL="6348" marR="6348" marT="6348" marB="0" anchor="b">
                    <a:solidFill>
                      <a:schemeClr val="accent2"/>
                    </a:solidFill>
                  </a:tcPr>
                </a:tc>
                <a:extLst>
                  <a:ext uri="{0D108BD9-81ED-4DB2-BD59-A6C34878D82A}">
                    <a16:rowId xmlns:a16="http://schemas.microsoft.com/office/drawing/2014/main" val="1576947997"/>
                  </a:ext>
                </a:extLst>
              </a:tr>
            </a:tbl>
          </a:graphicData>
        </a:graphic>
      </p:graphicFrame>
    </p:spTree>
    <p:extLst>
      <p:ext uri="{BB962C8B-B14F-4D97-AF65-F5344CB8AC3E}">
        <p14:creationId xmlns:p14="http://schemas.microsoft.com/office/powerpoint/2010/main" val="4052590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385647" indent="-385647"/>
            <a:r>
              <a:rPr lang="en-US" dirty="0"/>
              <a:t>Discussion- </a:t>
            </a:r>
            <a:r>
              <a:rPr lang="en-US" sz="3599" i="1" dirty="0"/>
              <a:t>Be patient, be kind, be courteous and be cordial </a:t>
            </a:r>
            <a:endParaRPr lang="en-US" dirty="0"/>
          </a:p>
        </p:txBody>
      </p:sp>
      <p:sp>
        <p:nvSpPr>
          <p:cNvPr id="4" name="Text Placeholder 1"/>
          <p:cNvSpPr txBox="1">
            <a:spLocks/>
          </p:cNvSpPr>
          <p:nvPr/>
        </p:nvSpPr>
        <p:spPr>
          <a:xfrm>
            <a:off x="-760214" y="1518403"/>
            <a:ext cx="12950627" cy="5332611"/>
          </a:xfrm>
          <a:prstGeom prst="rect">
            <a:avLst/>
          </a:prstGeom>
        </p:spPr>
        <p:txBody>
          <a:bodyPr>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1199790" indent="-342797" defTabSz="912476">
              <a:lnSpc>
                <a:spcPct val="115000"/>
              </a:lnSpc>
              <a:spcBef>
                <a:spcPts val="0"/>
              </a:spcBef>
              <a:buClr>
                <a:srgbClr val="DD8047"/>
              </a:buClr>
            </a:pPr>
            <a:r>
              <a:rPr lang="en-US" sz="1999" dirty="0">
                <a:solidFill>
                  <a:srgbClr val="775F55"/>
                </a:solidFill>
                <a:latin typeface="Tw Cen MT"/>
              </a:rPr>
              <a:t>Identify topics for the workshop next Monday that </a:t>
            </a:r>
            <a:r>
              <a:rPr lang="en-US" sz="1999" i="1" dirty="0">
                <a:solidFill>
                  <a:srgbClr val="775F55"/>
                </a:solidFill>
                <a:latin typeface="Tw Cen MT"/>
              </a:rPr>
              <a:t>do not </a:t>
            </a:r>
            <a:r>
              <a:rPr lang="en-US" sz="1999" dirty="0">
                <a:solidFill>
                  <a:srgbClr val="775F55"/>
                </a:solidFill>
                <a:latin typeface="Tw Cen MT"/>
              </a:rPr>
              <a:t>have consensus tonight either tonight or by Friday so that we can prepare information for discussion</a:t>
            </a:r>
          </a:p>
          <a:p>
            <a:pPr marL="1439748" lvl="1" indent="-342797" defTabSz="912476">
              <a:lnSpc>
                <a:spcPct val="115000"/>
              </a:lnSpc>
              <a:spcBef>
                <a:spcPts val="0"/>
              </a:spcBef>
              <a:buClr>
                <a:srgbClr val="94B6D2"/>
              </a:buClr>
            </a:pPr>
            <a:r>
              <a:rPr lang="en-US" sz="1799" dirty="0">
                <a:solidFill>
                  <a:srgbClr val="775F55"/>
                </a:solidFill>
                <a:latin typeface="Tw Cen MT"/>
              </a:rPr>
              <a:t>Do you need additional data?</a:t>
            </a:r>
          </a:p>
          <a:p>
            <a:pPr marL="1439748" lvl="1" indent="-342797" defTabSz="912476">
              <a:lnSpc>
                <a:spcPct val="115000"/>
              </a:lnSpc>
              <a:spcBef>
                <a:spcPts val="0"/>
              </a:spcBef>
              <a:buClr>
                <a:srgbClr val="94B6D2"/>
              </a:buClr>
            </a:pPr>
            <a:r>
              <a:rPr lang="en-US" sz="1799" dirty="0">
                <a:solidFill>
                  <a:srgbClr val="775F55"/>
                </a:solidFill>
                <a:latin typeface="Tw Cen MT"/>
              </a:rPr>
              <a:t>Do you need more detail on an area?</a:t>
            </a:r>
          </a:p>
          <a:p>
            <a:pPr marL="777007" indent="0" defTabSz="912476">
              <a:lnSpc>
                <a:spcPct val="115000"/>
              </a:lnSpc>
              <a:spcBef>
                <a:spcPts val="0"/>
              </a:spcBef>
              <a:buClr>
                <a:srgbClr val="94B6D2"/>
              </a:buClr>
              <a:buNone/>
            </a:pPr>
            <a:r>
              <a:rPr lang="en-US" sz="1999" dirty="0">
                <a:solidFill>
                  <a:srgbClr val="775F55"/>
                </a:solidFill>
                <a:latin typeface="Tw Cen MT"/>
              </a:rPr>
              <a:t>Proposed Workshop Format</a:t>
            </a:r>
          </a:p>
          <a:p>
            <a:pPr lvl="3" defTabSz="912476">
              <a:buClr>
                <a:srgbClr val="DD8047"/>
              </a:buClr>
            </a:pPr>
            <a:r>
              <a:rPr lang="en-US" sz="1799" dirty="0">
                <a:solidFill>
                  <a:srgbClr val="775F55"/>
                </a:solidFill>
                <a:latin typeface="Tw Cen MT"/>
              </a:rPr>
              <a:t>School Superintendent and Finance Officer plan to present the BOE Budget Request*</a:t>
            </a:r>
          </a:p>
          <a:p>
            <a:pPr lvl="3" defTabSz="912476">
              <a:buClr>
                <a:srgbClr val="DD8047"/>
              </a:buClr>
            </a:pPr>
            <a:r>
              <a:rPr lang="en-US" sz="1799" dirty="0">
                <a:solidFill>
                  <a:srgbClr val="775F55"/>
                </a:solidFill>
                <a:latin typeface="Tw Cen MT"/>
              </a:rPr>
              <a:t>Facilitator- Jaime</a:t>
            </a:r>
          </a:p>
          <a:p>
            <a:pPr lvl="3" defTabSz="912476">
              <a:buClr>
                <a:srgbClr val="DD8047"/>
              </a:buClr>
            </a:pPr>
            <a:r>
              <a:rPr lang="en-US" sz="1799" dirty="0">
                <a:solidFill>
                  <a:srgbClr val="775F55"/>
                </a:solidFill>
                <a:latin typeface="Tw Cen MT"/>
              </a:rPr>
              <a:t>Present prior information and any known options for each item of discussion</a:t>
            </a:r>
          </a:p>
          <a:p>
            <a:pPr lvl="3" defTabSz="912476">
              <a:buClr>
                <a:srgbClr val="DD8047"/>
              </a:buClr>
            </a:pPr>
            <a:r>
              <a:rPr lang="en-US" sz="1799" dirty="0">
                <a:solidFill>
                  <a:srgbClr val="775F55"/>
                </a:solidFill>
                <a:latin typeface="Tw Cen MT"/>
              </a:rPr>
              <a:t>Open for commissioner discussion along with questions</a:t>
            </a:r>
          </a:p>
          <a:p>
            <a:pPr lvl="4" defTabSz="912476">
              <a:buClr>
                <a:srgbClr val="DD8047"/>
              </a:buClr>
            </a:pPr>
            <a:r>
              <a:rPr lang="en-US" sz="1600" dirty="0">
                <a:solidFill>
                  <a:srgbClr val="775F55"/>
                </a:solidFill>
                <a:latin typeface="Tw Cen MT"/>
              </a:rPr>
              <a:t>Start with person who requested item</a:t>
            </a:r>
          </a:p>
          <a:p>
            <a:pPr lvl="4" defTabSz="912476">
              <a:buClr>
                <a:srgbClr val="DD8047"/>
              </a:buClr>
            </a:pPr>
            <a:r>
              <a:rPr lang="en-US" sz="1600" dirty="0">
                <a:solidFill>
                  <a:srgbClr val="775F55"/>
                </a:solidFill>
                <a:latin typeface="Tw Cen MT"/>
              </a:rPr>
              <a:t>Opportunity for each to speak</a:t>
            </a:r>
          </a:p>
          <a:p>
            <a:pPr lvl="3" defTabSz="912476">
              <a:buClr>
                <a:srgbClr val="DD8047"/>
              </a:buClr>
            </a:pPr>
            <a:r>
              <a:rPr lang="en-US" sz="1799" dirty="0">
                <a:solidFill>
                  <a:srgbClr val="775F55"/>
                </a:solidFill>
                <a:latin typeface="Tw Cen MT"/>
              </a:rPr>
              <a:t>Once it appears there are 3 in agreement or when 15 minutes is reached I will call for a poll for consensus unless commissioners express interest in continuing discussion </a:t>
            </a:r>
          </a:p>
          <a:p>
            <a:pPr lvl="3" defTabSz="912476">
              <a:buClr>
                <a:srgbClr val="DD8047"/>
              </a:buClr>
            </a:pPr>
            <a:r>
              <a:rPr lang="en-US" sz="1799" dirty="0">
                <a:solidFill>
                  <a:srgbClr val="775F55"/>
                </a:solidFill>
                <a:latin typeface="Tw Cen MT"/>
              </a:rPr>
              <a:t>When consensus is reached, move to the next item</a:t>
            </a:r>
          </a:p>
          <a:p>
            <a:pPr lvl="3" defTabSz="912476">
              <a:buClr>
                <a:srgbClr val="DD8047"/>
              </a:buClr>
            </a:pPr>
            <a:r>
              <a:rPr lang="en-US" sz="1799" dirty="0">
                <a:solidFill>
                  <a:srgbClr val="775F55"/>
                </a:solidFill>
                <a:latin typeface="Tw Cen MT"/>
              </a:rPr>
              <a:t>Fire Department Budget Review already on the agenda to consider funding levels and funding method for FY 21</a:t>
            </a:r>
          </a:p>
          <a:p>
            <a:pPr marL="1199790" indent="-342797" defTabSz="912476">
              <a:lnSpc>
                <a:spcPct val="115000"/>
              </a:lnSpc>
              <a:spcBef>
                <a:spcPts val="0"/>
              </a:spcBef>
              <a:buClr>
                <a:srgbClr val="DD8047"/>
              </a:buClr>
            </a:pPr>
            <a:r>
              <a:rPr lang="en-US" sz="1999" dirty="0">
                <a:solidFill>
                  <a:srgbClr val="775F55"/>
                </a:solidFill>
                <a:latin typeface="Tw Cen MT"/>
              </a:rPr>
              <a:t>Public Hearing on Budget to be held a least on June 8 Board of Commissioner meeting</a:t>
            </a:r>
          </a:p>
          <a:p>
            <a:pPr marL="777007" indent="0" defTabSz="912476">
              <a:lnSpc>
                <a:spcPct val="115000"/>
              </a:lnSpc>
              <a:spcBef>
                <a:spcPts val="0"/>
              </a:spcBef>
              <a:buClr>
                <a:srgbClr val="94B6D2"/>
              </a:buClr>
              <a:buNone/>
            </a:pPr>
            <a:endParaRPr lang="en-US" sz="1999" dirty="0">
              <a:solidFill>
                <a:srgbClr val="775F55"/>
              </a:solidFill>
              <a:latin typeface="Tw Cen MT"/>
            </a:endParaRPr>
          </a:p>
          <a:p>
            <a:pPr defTabSz="912476">
              <a:buClr>
                <a:srgbClr val="DD8047"/>
              </a:buClr>
            </a:pPr>
            <a:endParaRPr lang="en-US" sz="1999" dirty="0">
              <a:solidFill>
                <a:srgbClr val="775F55"/>
              </a:solidFill>
              <a:latin typeface="Tw Cen MT"/>
            </a:endParaRPr>
          </a:p>
        </p:txBody>
      </p:sp>
    </p:spTree>
    <p:extLst>
      <p:ext uri="{BB962C8B-B14F-4D97-AF65-F5344CB8AC3E}">
        <p14:creationId xmlns:p14="http://schemas.microsoft.com/office/powerpoint/2010/main" val="361898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Discussion</a:t>
            </a:r>
          </a:p>
        </p:txBody>
      </p:sp>
      <p:sp>
        <p:nvSpPr>
          <p:cNvPr id="4" name="Text Placeholder 1"/>
          <p:cNvSpPr txBox="1">
            <a:spLocks/>
          </p:cNvSpPr>
          <p:nvPr/>
        </p:nvSpPr>
        <p:spPr>
          <a:xfrm>
            <a:off x="-226953" y="1851691"/>
            <a:ext cx="12950627" cy="5332611"/>
          </a:xfrm>
          <a:prstGeom prst="rect">
            <a:avLst/>
          </a:prstGeom>
        </p:spPr>
        <p:txBody>
          <a:bodyPr>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1199790" indent="-342797" defTabSz="912476">
              <a:lnSpc>
                <a:spcPct val="115000"/>
              </a:lnSpc>
              <a:spcBef>
                <a:spcPts val="0"/>
              </a:spcBef>
              <a:buClr>
                <a:srgbClr val="DD8047"/>
              </a:buClr>
            </a:pPr>
            <a:r>
              <a:rPr lang="en-US" sz="2599" dirty="0">
                <a:solidFill>
                  <a:srgbClr val="775F55"/>
                </a:solidFill>
                <a:latin typeface="Tw Cen MT"/>
              </a:rPr>
              <a:t>Questions?</a:t>
            </a:r>
          </a:p>
          <a:p>
            <a:pPr marL="1199790" indent="-342797" defTabSz="912476">
              <a:lnSpc>
                <a:spcPct val="115000"/>
              </a:lnSpc>
              <a:spcBef>
                <a:spcPts val="0"/>
              </a:spcBef>
              <a:buClr>
                <a:srgbClr val="DD8047"/>
              </a:buClr>
            </a:pPr>
            <a:r>
              <a:rPr lang="en-US" sz="2599" dirty="0">
                <a:solidFill>
                  <a:srgbClr val="775F55"/>
                </a:solidFill>
                <a:latin typeface="Tw Cen MT"/>
              </a:rPr>
              <a:t>Discussion by BOC</a:t>
            </a:r>
          </a:p>
          <a:p>
            <a:pPr marL="777007" indent="0" defTabSz="912476">
              <a:lnSpc>
                <a:spcPct val="115000"/>
              </a:lnSpc>
              <a:spcBef>
                <a:spcPts val="0"/>
              </a:spcBef>
              <a:buClr>
                <a:srgbClr val="94B6D2"/>
              </a:buClr>
              <a:buNone/>
            </a:pPr>
            <a:endParaRPr lang="en-US" sz="2599" dirty="0">
              <a:solidFill>
                <a:srgbClr val="775F55"/>
              </a:solidFill>
              <a:latin typeface="Tw Cen MT"/>
            </a:endParaRPr>
          </a:p>
          <a:p>
            <a:pPr defTabSz="912476">
              <a:buClr>
                <a:srgbClr val="DD8047"/>
              </a:buClr>
            </a:pPr>
            <a:endParaRPr lang="en-US" sz="2599" dirty="0">
              <a:solidFill>
                <a:srgbClr val="775F55"/>
              </a:solidFill>
              <a:latin typeface="Tw Cen MT"/>
            </a:endParaRPr>
          </a:p>
        </p:txBody>
      </p:sp>
    </p:spTree>
    <p:extLst>
      <p:ext uri="{BB962C8B-B14F-4D97-AF65-F5344CB8AC3E}">
        <p14:creationId xmlns:p14="http://schemas.microsoft.com/office/powerpoint/2010/main" val="129693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normAutofit/>
          </a:bodyPr>
          <a:lstStyle/>
          <a:p>
            <a:r>
              <a:rPr lang="en-US" dirty="0"/>
              <a:t>FY 21 Recommended Budget</a:t>
            </a:r>
          </a:p>
        </p:txBody>
      </p:sp>
    </p:spTree>
    <p:extLst>
      <p:ext uri="{BB962C8B-B14F-4D97-AF65-F5344CB8AC3E}">
        <p14:creationId xmlns:p14="http://schemas.microsoft.com/office/powerpoint/2010/main" val="1846686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How do we budget?</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6" name="Rectangle 5"/>
          <p:cNvSpPr/>
          <p:nvPr/>
        </p:nvSpPr>
        <p:spPr>
          <a:xfrm>
            <a:off x="306309" y="1457775"/>
            <a:ext cx="11122303" cy="5076991"/>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Look at trends for revenue and look at resources that help suggest what to expect with those trends</a:t>
            </a:r>
          </a:p>
          <a:p>
            <a:pPr marL="742727" lvl="1"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Limited information from state on revenues they control because they are on same cycle</a:t>
            </a:r>
          </a:p>
          <a:p>
            <a:pPr marL="742727" lvl="1"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Impact of COVID on FY 20 and FY 21 unknown with no historical references</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Gather information from various sources on price changes including gas, utility rates, economic predictions, </a:t>
            </a:r>
            <a:r>
              <a:rPr lang="en-US" sz="1799"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etc</a:t>
            </a: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Make, but document, assumptions and layer review so that staff feels comfortable those projections are reasonable</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Seek to understand Board of Commissioner’s priorities, community needs, and funding partner needs</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Estimate service demands by examining existing demands- what is growing, decreasing?</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Challenge of COVID-19 service impact estimation</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Challenge to know COVID-19 operational changes that will remain- could impact buildings and infrastructure needed</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Understand mandated services and non-mandated services (~86% or more)</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Review fees charged</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Consider local economy and economic outlook</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Factor in long term fiscal health and long term planning in addition to annual</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ctr" defTabSz="914126"/>
            <a:r>
              <a:rPr lang="en-US" sz="1799" i="1" dirty="0">
                <a:solidFill>
                  <a:prstClr val="black"/>
                </a:solidFill>
                <a:latin typeface="Calibri" panose="020F0502020204030204" pitchFamily="34" charset="0"/>
                <a:ea typeface="Calibri" panose="020F0502020204030204" pitchFamily="34" charset="0"/>
                <a:cs typeface="Times New Roman" panose="02020603050405020304" pitchFamily="18" charset="0"/>
              </a:rPr>
              <a:t>Budgets are math and statistics problems, but also establish policy and reflect priorities</a:t>
            </a:r>
          </a:p>
        </p:txBody>
      </p:sp>
    </p:spTree>
    <p:extLst>
      <p:ext uri="{BB962C8B-B14F-4D97-AF65-F5344CB8AC3E}">
        <p14:creationId xmlns:p14="http://schemas.microsoft.com/office/powerpoint/2010/main" val="106972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Highlights for FY 21</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3" name="Rectangle 2"/>
          <p:cNvSpPr/>
          <p:nvPr/>
        </p:nvSpPr>
        <p:spPr>
          <a:xfrm>
            <a:off x="306309" y="1457774"/>
            <a:ext cx="11122303" cy="2861577"/>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Continue tax increase from FY 20 of 10.5 cents based on voter approval of the $68 million school construction bond to renovate and expand Rosman High, Rosman Middle and Brevard High Schools for a tax rate of </a:t>
            </a:r>
            <a:r>
              <a:rPr lang="en-US" sz="1799">
                <a:solidFill>
                  <a:prstClr val="black"/>
                </a:solidFill>
                <a:latin typeface="Calibri" panose="020F0502020204030204" pitchFamily="34" charset="0"/>
                <a:ea typeface="Calibri" panose="020F0502020204030204" pitchFamily="34" charset="0"/>
                <a:cs typeface="Times New Roman" panose="02020603050405020304" pitchFamily="18" charset="0"/>
              </a:rPr>
              <a:t>$.636</a:t>
            </a: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/$100 valuation.  </a:t>
            </a:r>
            <a:r>
              <a:rPr lang="en-US" sz="1799" b="1" i="1" dirty="0">
                <a:solidFill>
                  <a:prstClr val="black"/>
                </a:solidFill>
                <a:latin typeface="Calibri" panose="020F0502020204030204" pitchFamily="34" charset="0"/>
                <a:ea typeface="Calibri" panose="020F0502020204030204" pitchFamily="34" charset="0"/>
                <a:cs typeface="Times New Roman" panose="02020603050405020304" pitchFamily="18" charset="0"/>
              </a:rPr>
              <a:t>There is no tax increase recommended for the General Fund functions. Fire Department Contract funding to be determined by BOC along with funding method.</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Red</a:t>
            </a:r>
            <a:r>
              <a:rPr lang="en-US" sz="1799"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uced</a:t>
            </a: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capital and vehicle replacements will need to be revisited first with available revenue to avoid spiking costs later.  Recommend more conversation in September and January on this topic.</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Total budget of $59,765,160 (Total requested: $66.2 million)</a:t>
            </a:r>
          </a:p>
          <a:p>
            <a:pPr defTabSz="914126"/>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a: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CC794743-1A75-4F58-9311-C1733CD0083F}"/>
              </a:ext>
            </a:extLst>
          </p:cNvPr>
          <p:cNvGraphicFramePr>
            <a:graphicFrameLocks noGrp="1"/>
          </p:cNvGraphicFramePr>
          <p:nvPr/>
        </p:nvGraphicFramePr>
        <p:xfrm>
          <a:off x="3759686" y="3429000"/>
          <a:ext cx="4699365" cy="3328314"/>
        </p:xfrm>
        <a:graphic>
          <a:graphicData uri="http://schemas.openxmlformats.org/drawingml/2006/table">
            <a:tbl>
              <a:tblPr>
                <a:tableStyleId>{5C22544A-7EE6-4342-B048-85BDC9FD1C3A}</a:tableStyleId>
              </a:tblPr>
              <a:tblGrid>
                <a:gridCol w="1941678">
                  <a:extLst>
                    <a:ext uri="{9D8B030D-6E8A-4147-A177-3AD203B41FA5}">
                      <a16:colId xmlns:a16="http://schemas.microsoft.com/office/drawing/2014/main" val="1541160090"/>
                    </a:ext>
                  </a:extLst>
                </a:gridCol>
                <a:gridCol w="1274226">
                  <a:extLst>
                    <a:ext uri="{9D8B030D-6E8A-4147-A177-3AD203B41FA5}">
                      <a16:colId xmlns:a16="http://schemas.microsoft.com/office/drawing/2014/main" val="1843718756"/>
                    </a:ext>
                  </a:extLst>
                </a:gridCol>
                <a:gridCol w="1483461">
                  <a:extLst>
                    <a:ext uri="{9D8B030D-6E8A-4147-A177-3AD203B41FA5}">
                      <a16:colId xmlns:a16="http://schemas.microsoft.com/office/drawing/2014/main" val="71736257"/>
                    </a:ext>
                  </a:extLst>
                </a:gridCol>
              </a:tblGrid>
              <a:tr h="1103343">
                <a:tc>
                  <a:txBody>
                    <a:bodyPr/>
                    <a:lstStyle/>
                    <a:p>
                      <a:pPr algn="l" fontAlgn="b"/>
                      <a:r>
                        <a:rPr lang="en-US" sz="1800" b="1" u="none" strike="noStrike" dirty="0">
                          <a:effectLst/>
                        </a:rPr>
                        <a:t>Service Type</a:t>
                      </a:r>
                      <a:endParaRPr lang="en-US" sz="1800" b="1" i="0" u="none" strike="noStrike" dirty="0">
                        <a:effectLst/>
                        <a:latin typeface="Arial" panose="020B0604020202020204" pitchFamily="34" charset="0"/>
                      </a:endParaRPr>
                    </a:p>
                  </a:txBody>
                  <a:tcPr marL="6348" marR="6348" marT="6348" marB="0" anchor="b"/>
                </a:tc>
                <a:tc>
                  <a:txBody>
                    <a:bodyPr/>
                    <a:lstStyle/>
                    <a:p>
                      <a:pPr algn="l" fontAlgn="b"/>
                      <a:r>
                        <a:rPr lang="en-US" sz="1800" b="1" u="none" strike="noStrike" dirty="0">
                          <a:effectLst/>
                        </a:rPr>
                        <a:t>Requested Change from FY 20 Revised</a:t>
                      </a:r>
                      <a:endParaRPr lang="en-US" sz="1800" b="1" i="0" u="none" strike="noStrike" dirty="0">
                        <a:effectLst/>
                        <a:latin typeface="Arial" panose="020B0604020202020204" pitchFamily="34" charset="0"/>
                      </a:endParaRPr>
                    </a:p>
                  </a:txBody>
                  <a:tcPr marL="6348" marR="6348" marT="6348" marB="0" anchor="b"/>
                </a:tc>
                <a:tc>
                  <a:txBody>
                    <a:bodyPr/>
                    <a:lstStyle/>
                    <a:p>
                      <a:pPr algn="l" fontAlgn="b"/>
                      <a:r>
                        <a:rPr lang="en-US" sz="1800" b="1" u="none" strike="noStrike" dirty="0">
                          <a:effectLst/>
                        </a:rPr>
                        <a:t>Recommended Change from FY 20 Revised</a:t>
                      </a:r>
                      <a:endParaRPr lang="en-US" sz="1800" b="1" i="0" u="none" strike="noStrike" dirty="0">
                        <a:effectLst/>
                        <a:latin typeface="Arial" panose="020B0604020202020204" pitchFamily="34" charset="0"/>
                      </a:endParaRPr>
                    </a:p>
                  </a:txBody>
                  <a:tcPr marL="6348" marR="6348" marT="6348" marB="0" anchor="b"/>
                </a:tc>
                <a:extLst>
                  <a:ext uri="{0D108BD9-81ED-4DB2-BD59-A6C34878D82A}">
                    <a16:rowId xmlns:a16="http://schemas.microsoft.com/office/drawing/2014/main" val="2389521123"/>
                  </a:ext>
                </a:extLst>
              </a:tr>
              <a:tr h="547026">
                <a:tc>
                  <a:txBody>
                    <a:bodyPr/>
                    <a:lstStyle/>
                    <a:p>
                      <a:pPr algn="l" fontAlgn="b"/>
                      <a:r>
                        <a:rPr lang="en-US" sz="1800" u="none" strike="noStrike">
                          <a:effectLst/>
                        </a:rPr>
                        <a:t>General Government</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-9%</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-13%</a:t>
                      </a:r>
                      <a:endParaRPr lang="en-US" sz="1800" b="0" i="0" u="none" strike="noStrike">
                        <a:effectLst/>
                        <a:latin typeface="Arial" panose="020B0604020202020204" pitchFamily="34" charset="0"/>
                      </a:endParaRPr>
                    </a:p>
                  </a:txBody>
                  <a:tcPr marL="6348" marR="6348" marT="6348" marB="0" anchor="b"/>
                </a:tc>
                <a:extLst>
                  <a:ext uri="{0D108BD9-81ED-4DB2-BD59-A6C34878D82A}">
                    <a16:rowId xmlns:a16="http://schemas.microsoft.com/office/drawing/2014/main" val="2143962385"/>
                  </a:ext>
                </a:extLst>
              </a:tr>
              <a:tr h="280597">
                <a:tc>
                  <a:txBody>
                    <a:bodyPr/>
                    <a:lstStyle/>
                    <a:p>
                      <a:pPr algn="l" fontAlgn="b"/>
                      <a:r>
                        <a:rPr lang="en-US" sz="1800" u="none" strike="noStrike">
                          <a:effectLst/>
                        </a:rPr>
                        <a:t>Public Safety</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-9%</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-17%</a:t>
                      </a:r>
                      <a:endParaRPr lang="en-US" sz="1800" b="0" i="0" u="none" strike="noStrike">
                        <a:effectLst/>
                        <a:latin typeface="Arial" panose="020B0604020202020204" pitchFamily="34" charset="0"/>
                      </a:endParaRPr>
                    </a:p>
                  </a:txBody>
                  <a:tcPr marL="6348" marR="6348" marT="6348" marB="0" anchor="b"/>
                </a:tc>
                <a:extLst>
                  <a:ext uri="{0D108BD9-81ED-4DB2-BD59-A6C34878D82A}">
                    <a16:rowId xmlns:a16="http://schemas.microsoft.com/office/drawing/2014/main" val="875258933"/>
                  </a:ext>
                </a:extLst>
              </a:tr>
              <a:tr h="554845">
                <a:tc>
                  <a:txBody>
                    <a:bodyPr/>
                    <a:lstStyle/>
                    <a:p>
                      <a:pPr algn="l" fontAlgn="b"/>
                      <a:r>
                        <a:rPr lang="en-US" sz="1800" u="none" strike="noStrike">
                          <a:effectLst/>
                        </a:rPr>
                        <a:t>Economic Dev/Physical Dev</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a:t>
                      </a:r>
                      <a:endParaRPr lang="en-US" sz="1800" b="0" i="0" u="none" strike="noStrike">
                        <a:effectLst/>
                        <a:latin typeface="Arial" panose="020B0604020202020204" pitchFamily="34" charset="0"/>
                      </a:endParaRPr>
                    </a:p>
                  </a:txBody>
                  <a:tcPr marL="6348" marR="6348" marT="6348" marB="0" anchor="b"/>
                </a:tc>
                <a:extLst>
                  <a:ext uri="{0D108BD9-81ED-4DB2-BD59-A6C34878D82A}">
                    <a16:rowId xmlns:a16="http://schemas.microsoft.com/office/drawing/2014/main" val="4106559343"/>
                  </a:ext>
                </a:extLst>
              </a:tr>
              <a:tr h="280597">
                <a:tc>
                  <a:txBody>
                    <a:bodyPr/>
                    <a:lstStyle/>
                    <a:p>
                      <a:pPr algn="l" fontAlgn="b"/>
                      <a:r>
                        <a:rPr lang="en-US" sz="1800" u="none" strike="noStrike">
                          <a:effectLst/>
                        </a:rPr>
                        <a:t>Human Services</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7%</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2%</a:t>
                      </a:r>
                      <a:endParaRPr lang="en-US" sz="1800" b="0" i="0" u="none" strike="noStrike">
                        <a:effectLst/>
                        <a:latin typeface="Arial" panose="020B0604020202020204" pitchFamily="34" charset="0"/>
                      </a:endParaRPr>
                    </a:p>
                  </a:txBody>
                  <a:tcPr marL="6348" marR="6348" marT="6348" marB="0" anchor="b"/>
                </a:tc>
                <a:extLst>
                  <a:ext uri="{0D108BD9-81ED-4DB2-BD59-A6C34878D82A}">
                    <a16:rowId xmlns:a16="http://schemas.microsoft.com/office/drawing/2014/main" val="3811112889"/>
                  </a:ext>
                </a:extLst>
              </a:tr>
              <a:tr h="280597">
                <a:tc>
                  <a:txBody>
                    <a:bodyPr/>
                    <a:lstStyle/>
                    <a:p>
                      <a:pPr algn="l" fontAlgn="b"/>
                      <a:r>
                        <a:rPr lang="en-US" sz="1800" u="none" strike="noStrike">
                          <a:effectLst/>
                        </a:rPr>
                        <a:t>Culture/Recreation</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-11%</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-17%</a:t>
                      </a:r>
                      <a:endParaRPr lang="en-US" sz="1800" b="0" i="0" u="none" strike="noStrike">
                        <a:effectLst/>
                        <a:latin typeface="Arial" panose="020B0604020202020204" pitchFamily="34" charset="0"/>
                      </a:endParaRPr>
                    </a:p>
                  </a:txBody>
                  <a:tcPr marL="6348" marR="6348" marT="6348" marB="0" anchor="b"/>
                </a:tc>
                <a:extLst>
                  <a:ext uri="{0D108BD9-81ED-4DB2-BD59-A6C34878D82A}">
                    <a16:rowId xmlns:a16="http://schemas.microsoft.com/office/drawing/2014/main" val="1010420590"/>
                  </a:ext>
                </a:extLst>
              </a:tr>
              <a:tr h="280597">
                <a:tc>
                  <a:txBody>
                    <a:bodyPr/>
                    <a:lstStyle/>
                    <a:p>
                      <a:pPr algn="l" fontAlgn="b"/>
                      <a:r>
                        <a:rPr lang="en-US" sz="1800" u="none" strike="noStrike">
                          <a:effectLst/>
                        </a:rPr>
                        <a:t>Education</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a:effectLst/>
                        </a:rPr>
                        <a:t>11%</a:t>
                      </a:r>
                      <a:endParaRPr lang="en-US" sz="1800" b="0" i="0" u="none" strike="noStrike">
                        <a:effectLst/>
                        <a:latin typeface="Arial" panose="020B0604020202020204" pitchFamily="34" charset="0"/>
                      </a:endParaRPr>
                    </a:p>
                  </a:txBody>
                  <a:tcPr marL="6348" marR="6348" marT="6348" marB="0" anchor="b"/>
                </a:tc>
                <a:tc>
                  <a:txBody>
                    <a:bodyPr/>
                    <a:lstStyle/>
                    <a:p>
                      <a:pPr algn="r" fontAlgn="b"/>
                      <a:r>
                        <a:rPr lang="en-US" sz="1800" u="none" strike="noStrike" dirty="0">
                          <a:effectLst/>
                        </a:rPr>
                        <a:t>0%</a:t>
                      </a:r>
                      <a:endParaRPr lang="en-US" sz="1800" b="0" i="0" u="none" strike="noStrike" dirty="0">
                        <a:effectLst/>
                        <a:latin typeface="Arial" panose="020B0604020202020204" pitchFamily="34" charset="0"/>
                      </a:endParaRPr>
                    </a:p>
                  </a:txBody>
                  <a:tcPr marL="6348" marR="6348" marT="6348" marB="0" anchor="b"/>
                </a:tc>
                <a:extLst>
                  <a:ext uri="{0D108BD9-81ED-4DB2-BD59-A6C34878D82A}">
                    <a16:rowId xmlns:a16="http://schemas.microsoft.com/office/drawing/2014/main" val="4234464334"/>
                  </a:ext>
                </a:extLst>
              </a:tr>
            </a:tbl>
          </a:graphicData>
        </a:graphic>
      </p:graphicFrame>
    </p:spTree>
    <p:extLst>
      <p:ext uri="{BB962C8B-B14F-4D97-AF65-F5344CB8AC3E}">
        <p14:creationId xmlns:p14="http://schemas.microsoft.com/office/powerpoint/2010/main" val="2548291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Highlights for FY 21</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3" name="Rectangle 2"/>
          <p:cNvSpPr/>
          <p:nvPr/>
        </p:nvSpPr>
        <p:spPr>
          <a:xfrm>
            <a:off x="306309" y="1457775"/>
            <a:ext cx="11122303" cy="5907771"/>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Vehicles are </a:t>
            </a:r>
            <a:r>
              <a:rPr lang="en-US" sz="1799"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recommended</a:t>
            </a: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at less than half requested for replacement, capital improvements are stripped out</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3 of 7 requested in Sheriff’s office, 1 replacement in fleet, 2 transit, 6 non-Sheriff’s office requests excluded</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Capital Freeze in place until September.  Intent to re-evaluate funds to continue R-22 replacements after sales tax revenue hits to FY 20 are known to avoid greater unexpected expenses due to lack of maintenance investment.</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Personnel freeze for non-essential positions in place until September.  No new positions (5 requested), no new PT hours included (2 requested and 3 overlap salaries).</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Travel and Training held flat overall </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Recommend FY 21 that all out of state travel on county expense be approved by BOC before authorization</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Operational funds are minimized to only those that are absolutely necessary to operate.</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Partner agencies are held harmless at flat or slight increases </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Nonprofit Contracts- slight decrease</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Community Centers- keeps funding for capital improvement grants and free </a:t>
            </a:r>
            <a:r>
              <a:rPr lang="en-US" sz="1799"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wifi</a:t>
            </a: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Rescue Squad- flat funding</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Transylvania County Schools Operational at flat funding following mid-year increase and increase to cover SRO increased personnel costs.</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Transylvania County School Capital held flat, Lottery Fund Request to be considered at application</a:t>
            </a:r>
          </a:p>
          <a:p>
            <a:pPr marL="742727" lvl="1"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Blue Ridge Community College increase in operational funding to cover operational increases including SRO expenses and capital funded as requested except for capital planning project for no net increase</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Maintains existing staff infrastructure to be able to respond to pandemic demands</a:t>
            </a:r>
          </a:p>
          <a:p>
            <a:pPr defTabSz="914126"/>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285664" indent="-285664" defTabSz="914126">
              <a:buFont typeface="Wingdings" panose="05000000000000000000" pitchFamily="2" charset="2"/>
              <a:buChar char="q"/>
            </a:pPr>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1698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Highlights for FY 21</a:t>
            </a:r>
          </a:p>
        </p:txBody>
      </p:sp>
      <p:sp>
        <p:nvSpPr>
          <p:cNvPr id="4" name="Text Placeholder 1"/>
          <p:cNvSpPr txBox="1">
            <a:spLocks/>
          </p:cNvSpPr>
          <p:nvPr/>
        </p:nvSpPr>
        <p:spPr>
          <a:xfrm>
            <a:off x="1601372" y="1448317"/>
            <a:ext cx="8989258" cy="540879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defTabSz="914126">
              <a:buClr>
                <a:srgbClr val="DD8047"/>
              </a:buClr>
              <a:buNone/>
            </a:pPr>
            <a:endParaRPr lang="en-US" sz="2174" dirty="0">
              <a:solidFill>
                <a:srgbClr val="968C8C">
                  <a:lumMod val="75000"/>
                </a:srgbClr>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
        <p:nvSpPr>
          <p:cNvPr id="3" name="Rectangle 2"/>
          <p:cNvSpPr/>
          <p:nvPr/>
        </p:nvSpPr>
        <p:spPr>
          <a:xfrm>
            <a:off x="344399" y="1448317"/>
            <a:ext cx="11503204" cy="5353917"/>
          </a:xfrm>
          <a:prstGeom prst="rect">
            <a:avLst/>
          </a:prstGeom>
        </p:spPr>
        <p:txBody>
          <a:bodyPr wrap="square">
            <a:spAutoFit/>
          </a:bodyPr>
          <a:lstStyle/>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Support the United States Census 2020 work in Transylvania County to assure an accurate count.  This helps to bring federal tax dollars back to the county for service support.</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Explore operational efficiency and best practices throughout county services</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Facilitate completion of the first small area plan for the county with the Cedar Mountain community.  Budget includes consultant funds to facilitate two plans- Lake Toxaway and Dunn’s Rock in FY 21.</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Continue work on workforce housing, economic development </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Continue facilitating the work of Get Set Transylvania in partnership with Sesame Street in Communities including providing topic based resource toolkits to children along with resources including services provided by county departments and participation in the Family Connects implementation.</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Manage the construction of a sewer line that will provide expansion support to Gaia Herbs and extend service by the Town of Rosman along the US 64 Corridor.  The county will hire and manage the contracts for design and construction in addition to the grant funding responsibilities and then turn over the line for ongoing maintenance and operation to the Town of Rosman.</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 Explore options that have been studied and any additional viable options to meet the facility needs of the courthouse and develop a path forward to meet those needs.  </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Includes Rosman pool support ($50k)</a:t>
            </a:r>
          </a:p>
          <a:p>
            <a:pPr marL="285664" indent="-285664" defTabSz="91412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Continues leachate agreement with the Town of Rosman</a:t>
            </a:r>
          </a:p>
          <a:p>
            <a:pPr marL="285664" indent="-285664" defTabSz="912476">
              <a:buFont typeface="Wingdings" panose="05000000000000000000" pitchFamily="2" charset="2"/>
              <a:buChar char="q"/>
            </a:pPr>
            <a:r>
              <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rPr>
              <a:t>Recommend against balancing fire department budgets from fund balance this year.</a:t>
            </a:r>
          </a:p>
          <a:p>
            <a:pPr defTabSz="914126"/>
            <a:endParaRPr lang="en-US" sz="1799"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03287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Highlights for FY 21</a:t>
            </a:r>
          </a:p>
        </p:txBody>
      </p:sp>
      <p:sp>
        <p:nvSpPr>
          <p:cNvPr id="4" name="Text Placeholder 1"/>
          <p:cNvSpPr txBox="1">
            <a:spLocks/>
          </p:cNvSpPr>
          <p:nvPr/>
        </p:nvSpPr>
        <p:spPr>
          <a:xfrm>
            <a:off x="534849" y="1524497"/>
            <a:ext cx="11046123" cy="5332611"/>
          </a:xfrm>
          <a:prstGeom prst="rect">
            <a:avLst/>
          </a:prstGeom>
        </p:spPr>
        <p:txBody>
          <a:bodyPr>
            <a:normAutofit fontScale="77500" lnSpcReduction="2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Facilitate the education construction bond issuance as needed by the Transylvania County Board of Education. Last update was expectation of BOE to proceed with bond issuance in 2021 triggering debt payments.</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Implement fixed route transportation services from Rosman to Pisgah Forest and limited Saturday service to expand support to citizens needing transportation.</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Continue to navigate COVID-19 services and identify emerging community needs as the economy recovers.</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 Maintain service levels throughout county departments and offices.</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 Continue to identify and implement reasonable replacement schedules for equipment and capital purchases.  The County has made progress in replacement of aging HVAC units, but will need to accelerate progress on those replacements due to the number that are reliant on R-22, which will be federally restricted as of 2020 for manufacture.  This budget does not move forward with replacements and this will need to be addressed as we move forward.</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 Establish capital improvements schedules that take into account reasonable life of capital improvements such as roof replacement in addition to new capital items such as a replacement EMS base location.  Facility needs and infrastructure may change with COVID-19 impacts. </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Master Plan new park on Gallimore as required by the PARTF grant</a:t>
            </a:r>
          </a:p>
          <a:p>
            <a:pPr marL="285664" indent="-285664" defTabSz="914126">
              <a:buClr>
                <a:srgbClr val="DD8047"/>
              </a:buClr>
              <a:buFont typeface="Wingdings" panose="05000000000000000000" pitchFamily="2" charset="2"/>
              <a:buChar char="q"/>
            </a:pPr>
            <a:r>
              <a:rPr lang="en-US" sz="2399" dirty="0">
                <a:solidFill>
                  <a:prstClr val="black"/>
                </a:solidFill>
                <a:latin typeface="Calibri" panose="020F0502020204030204" pitchFamily="34" charset="0"/>
                <a:ea typeface="Calibri" panose="020F0502020204030204" pitchFamily="34" charset="0"/>
                <a:cs typeface="Times New Roman" panose="02020603050405020304" pitchFamily="18" charset="0"/>
              </a:rPr>
              <a:t>Mental Health Programming- EAP for all Employees, EAP with up to $5k benefit coverage for first responders and funding in Sheriff’s office for imbedded counselor 1 day per week</a:t>
            </a:r>
          </a:p>
          <a:p>
            <a:pPr marL="0" indent="0" defTabSz="914126">
              <a:buClr>
                <a:srgbClr val="DD8047"/>
              </a:buClr>
              <a:buNone/>
            </a:pPr>
            <a:endParaRPr lang="en-US" sz="2174" dirty="0">
              <a:solidFill>
                <a:prstClr val="black"/>
              </a:solidFill>
              <a:latin typeface="Tw Cen MT"/>
            </a:endParaRP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Tree>
    <p:extLst>
      <p:ext uri="{BB962C8B-B14F-4D97-AF65-F5344CB8AC3E}">
        <p14:creationId xmlns:p14="http://schemas.microsoft.com/office/powerpoint/2010/main" val="1095606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Fiscal Policy Goals </a:t>
            </a:r>
          </a:p>
        </p:txBody>
      </p:sp>
      <p:sp>
        <p:nvSpPr>
          <p:cNvPr id="4" name="Text Placeholder 1"/>
          <p:cNvSpPr txBox="1">
            <a:spLocks/>
          </p:cNvSpPr>
          <p:nvPr/>
        </p:nvSpPr>
        <p:spPr>
          <a:xfrm>
            <a:off x="306308" y="1524497"/>
            <a:ext cx="11503204" cy="5180251"/>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2174" dirty="0">
                <a:solidFill>
                  <a:prstClr val="black"/>
                </a:solidFill>
                <a:latin typeface="Tw Cen MT"/>
              </a:rPr>
              <a:t>Develop a long term capital improvement plan- how will </a:t>
            </a:r>
            <a:r>
              <a:rPr lang="en-US" sz="2174" dirty="0" err="1">
                <a:solidFill>
                  <a:prstClr val="black"/>
                </a:solidFill>
                <a:latin typeface="Tw Cen MT"/>
              </a:rPr>
              <a:t>thi</a:t>
            </a:r>
            <a:r>
              <a:rPr lang="en-US" sz="2174" dirty="0">
                <a:solidFill>
                  <a:prstClr val="black"/>
                </a:solidFill>
                <a:latin typeface="Tw Cen MT"/>
              </a:rPr>
              <a:t>s be different due to pandemic?</a:t>
            </a:r>
          </a:p>
          <a:p>
            <a:pPr marL="639888" lvl="1" indent="-274238" defTabSz="914126">
              <a:buClr>
                <a:srgbClr val="DD8047"/>
              </a:buClr>
            </a:pPr>
            <a:r>
              <a:rPr lang="en-US" sz="1874" dirty="0">
                <a:solidFill>
                  <a:prstClr val="black"/>
                </a:solidFill>
                <a:latin typeface="Tw Cen MT"/>
              </a:rPr>
              <a:t>Include regular replacement schedules and capital needs identified in master plans</a:t>
            </a:r>
          </a:p>
          <a:p>
            <a:pPr marL="639888" lvl="1" indent="-274238" defTabSz="914126">
              <a:buClr>
                <a:srgbClr val="DD8047"/>
              </a:buClr>
            </a:pPr>
            <a:r>
              <a:rPr lang="en-US" sz="1874" dirty="0">
                <a:solidFill>
                  <a:prstClr val="black"/>
                </a:solidFill>
                <a:latin typeface="Tw Cen MT"/>
              </a:rPr>
              <a:t>Courthouse</a:t>
            </a:r>
          </a:p>
          <a:p>
            <a:pPr marL="639888" lvl="1" indent="-274238" defTabSz="914126">
              <a:buClr>
                <a:srgbClr val="DD8047"/>
              </a:buClr>
            </a:pPr>
            <a:r>
              <a:rPr lang="en-US" sz="1874" dirty="0">
                <a:solidFill>
                  <a:prstClr val="black"/>
                </a:solidFill>
                <a:latin typeface="Tw Cen MT"/>
              </a:rPr>
              <a:t>EMS Base </a:t>
            </a:r>
          </a:p>
          <a:p>
            <a:pPr marL="319944" indent="-319944" defTabSz="914126">
              <a:buClr>
                <a:srgbClr val="DD8047"/>
              </a:buClr>
            </a:pPr>
            <a:r>
              <a:rPr lang="en-US" sz="2174" dirty="0">
                <a:solidFill>
                  <a:prstClr val="black"/>
                </a:solidFill>
                <a:latin typeface="Tw Cen MT"/>
              </a:rPr>
              <a:t>Identify revenue to fund capital needs</a:t>
            </a:r>
          </a:p>
          <a:p>
            <a:pPr marL="639888" lvl="1" indent="-274238" defTabSz="914126">
              <a:buClr>
                <a:srgbClr val="DD8047"/>
              </a:buClr>
            </a:pPr>
            <a:r>
              <a:rPr lang="en-US" sz="1874" dirty="0">
                <a:solidFill>
                  <a:prstClr val="black"/>
                </a:solidFill>
                <a:latin typeface="Tw Cen MT"/>
              </a:rPr>
              <a:t>Economic Development and Infrastructure Support- Ecusta Road Project Lease Payments</a:t>
            </a:r>
          </a:p>
          <a:p>
            <a:pPr marL="639888" lvl="1" indent="-274238" defTabSz="914126">
              <a:buClr>
                <a:srgbClr val="DD8047"/>
              </a:buClr>
            </a:pPr>
            <a:r>
              <a:rPr lang="en-US" sz="1874" dirty="0">
                <a:solidFill>
                  <a:prstClr val="black"/>
                </a:solidFill>
                <a:latin typeface="Tw Cen MT"/>
              </a:rPr>
              <a:t>Education Facilities Bond</a:t>
            </a:r>
          </a:p>
          <a:p>
            <a:pPr marL="319944" indent="-319944" defTabSz="914126">
              <a:buClr>
                <a:srgbClr val="DD8047"/>
              </a:buClr>
            </a:pPr>
            <a:r>
              <a:rPr lang="en-US" sz="2174" dirty="0">
                <a:solidFill>
                  <a:prstClr val="black"/>
                </a:solidFill>
                <a:latin typeface="Tw Cen MT"/>
              </a:rPr>
              <a:t>Work towards multi-year budget planning in General Fund </a:t>
            </a:r>
          </a:p>
          <a:p>
            <a:pPr marL="639888" lvl="1" indent="-274238" defTabSz="914126">
              <a:buClr>
                <a:srgbClr val="DD8047"/>
              </a:buClr>
            </a:pPr>
            <a:r>
              <a:rPr lang="en-US" sz="1874" dirty="0">
                <a:solidFill>
                  <a:prstClr val="black"/>
                </a:solidFill>
                <a:latin typeface="Tw Cen MT"/>
              </a:rPr>
              <a:t>Vehicle prioritization, computer replacement schedule, long range maintenance evaluation</a:t>
            </a:r>
          </a:p>
          <a:p>
            <a:pPr marL="319944" indent="-319944" defTabSz="914126">
              <a:buClr>
                <a:srgbClr val="DD8047"/>
              </a:buClr>
            </a:pPr>
            <a:r>
              <a:rPr lang="en-US" sz="2174" dirty="0">
                <a:solidFill>
                  <a:prstClr val="black"/>
                </a:solidFill>
                <a:latin typeface="Tw Cen MT"/>
              </a:rPr>
              <a:t>Implement Performance Based Budgeting with outcome measures</a:t>
            </a:r>
          </a:p>
          <a:p>
            <a:pPr marL="639888" lvl="1" indent="-274238" defTabSz="914126">
              <a:buClr>
                <a:srgbClr val="DD8047"/>
              </a:buClr>
            </a:pPr>
            <a:r>
              <a:rPr lang="en-US" sz="1874" dirty="0">
                <a:solidFill>
                  <a:prstClr val="black"/>
                </a:solidFill>
                <a:latin typeface="Tw Cen MT"/>
              </a:rPr>
              <a:t>Annual Work Plan according to Strategic Plan in second year of implementation</a:t>
            </a:r>
          </a:p>
          <a:p>
            <a:pPr marL="319944" indent="-319944" defTabSz="914126">
              <a:buClr>
                <a:srgbClr val="DD8047"/>
              </a:buClr>
            </a:pPr>
            <a:r>
              <a:rPr lang="en-US" sz="2174" dirty="0">
                <a:solidFill>
                  <a:prstClr val="black"/>
                </a:solidFill>
                <a:latin typeface="Tw Cen MT"/>
              </a:rPr>
              <a:t>Consensus on this year’s county needs from commissioners for recommended budget           </a:t>
            </a:r>
          </a:p>
        </p:txBody>
      </p:sp>
      <p:sp>
        <p:nvSpPr>
          <p:cNvPr id="5" name="TextBox 4"/>
          <p:cNvSpPr txBox="1"/>
          <p:nvPr/>
        </p:nvSpPr>
        <p:spPr>
          <a:xfrm>
            <a:off x="6790412" y="229433"/>
            <a:ext cx="3337277" cy="738472"/>
          </a:xfrm>
          <a:prstGeom prst="rect">
            <a:avLst/>
          </a:prstGeom>
          <a:noFill/>
        </p:spPr>
        <p:txBody>
          <a:bodyPr wrap="square" rtlCol="0">
            <a:spAutoFit/>
          </a:bodyPr>
          <a:lstStyle/>
          <a:p>
            <a:pPr algn="ctr" defTabSz="914126"/>
            <a:r>
              <a:rPr lang="en-US" sz="1400" i="1" dirty="0">
                <a:solidFill>
                  <a:prstClr val="black"/>
                </a:solidFill>
                <a:latin typeface="Tw Cen MT"/>
              </a:rPr>
              <a:t>Strategic Plan, Goal 6D:  Enhance fiscal planning for public dollars while leveraging available revenues to the fullest</a:t>
            </a:r>
          </a:p>
        </p:txBody>
      </p:sp>
    </p:spTree>
    <p:extLst>
      <p:ext uri="{BB962C8B-B14F-4D97-AF65-F5344CB8AC3E}">
        <p14:creationId xmlns:p14="http://schemas.microsoft.com/office/powerpoint/2010/main" val="274512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385647" indent="-385647"/>
            <a:r>
              <a:rPr lang="en-US" dirty="0"/>
              <a:t>Process with Changes Implemented this Year</a:t>
            </a:r>
          </a:p>
        </p:txBody>
      </p:sp>
      <p:sp>
        <p:nvSpPr>
          <p:cNvPr id="3" name="Text Placeholder 1"/>
          <p:cNvSpPr txBox="1">
            <a:spLocks/>
          </p:cNvSpPr>
          <p:nvPr/>
        </p:nvSpPr>
        <p:spPr>
          <a:xfrm>
            <a:off x="696732" y="1438794"/>
            <a:ext cx="11274663" cy="5332611"/>
          </a:xfrm>
          <a:prstGeom prst="rect">
            <a:avLst/>
          </a:prstGeom>
        </p:spPr>
        <p:txBody>
          <a:bodyPr>
            <a:no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319944" indent="-319944" defTabSz="914126">
              <a:buClr>
                <a:srgbClr val="DD8047"/>
              </a:buClr>
            </a:pPr>
            <a:r>
              <a:rPr lang="en-US" sz="1799" dirty="0">
                <a:solidFill>
                  <a:prstClr val="black"/>
                </a:solidFill>
                <a:latin typeface="Tw Cen MT"/>
              </a:rPr>
              <a:t>Internal Departments turned in budget requests with justification including proposed work plans- Feb</a:t>
            </a:r>
          </a:p>
          <a:p>
            <a:pPr marL="639888" lvl="1" indent="-274238" defTabSz="914126">
              <a:buClr>
                <a:srgbClr val="DD8047"/>
              </a:buClr>
            </a:pPr>
            <a:r>
              <a:rPr lang="en-US" sz="1799" dirty="0">
                <a:solidFill>
                  <a:prstClr val="black"/>
                </a:solidFill>
                <a:latin typeface="Tw Cen MT"/>
              </a:rPr>
              <a:t>6 month reviews were evaluated for FY 20 work plans in March</a:t>
            </a:r>
          </a:p>
          <a:p>
            <a:pPr marL="45706" indent="0" defTabSz="912476">
              <a:spcBef>
                <a:spcPts val="550"/>
              </a:spcBef>
              <a:buClr>
                <a:srgbClr val="DD8047"/>
              </a:buClr>
              <a:buSzPct val="70000"/>
              <a:buNone/>
            </a:pPr>
            <a:r>
              <a:rPr lang="en-US" sz="1799" i="1" dirty="0">
                <a:solidFill>
                  <a:prstClr val="black"/>
                </a:solidFill>
                <a:latin typeface="Tw Cen MT"/>
              </a:rPr>
              <a:t>			Stay at Home Order begins in March and schools shut down</a:t>
            </a:r>
          </a:p>
          <a:p>
            <a:pPr marL="319944" indent="-319944" defTabSz="914126">
              <a:buClr>
                <a:srgbClr val="DD8047"/>
              </a:buClr>
            </a:pPr>
            <a:r>
              <a:rPr lang="en-US" sz="1799" dirty="0">
                <a:solidFill>
                  <a:prstClr val="black"/>
                </a:solidFill>
                <a:latin typeface="Tw Cen MT"/>
              </a:rPr>
              <a:t>Nonprofit Requests</a:t>
            </a:r>
          </a:p>
          <a:p>
            <a:pPr marL="639888" lvl="1" indent="-274238" defTabSz="914126">
              <a:buClr>
                <a:srgbClr val="DD8047"/>
              </a:buClr>
            </a:pPr>
            <a:r>
              <a:rPr lang="en-US" sz="1799" dirty="0">
                <a:solidFill>
                  <a:prstClr val="black"/>
                </a:solidFill>
                <a:latin typeface="Tw Cen MT"/>
              </a:rPr>
              <a:t>Open call for applications in March, review by subcommittee and scored in April</a:t>
            </a:r>
          </a:p>
          <a:p>
            <a:pPr marL="319944" indent="-319944" defTabSz="914126">
              <a:buClr>
                <a:srgbClr val="DD8047"/>
              </a:buClr>
            </a:pPr>
            <a:r>
              <a:rPr lang="en-US" sz="1799" dirty="0">
                <a:solidFill>
                  <a:prstClr val="black"/>
                </a:solidFill>
                <a:latin typeface="Tw Cen MT"/>
              </a:rPr>
              <a:t>School Funding	</a:t>
            </a:r>
          </a:p>
          <a:p>
            <a:pPr marL="639888" lvl="1" indent="-274238" defTabSz="914126">
              <a:buClr>
                <a:srgbClr val="DD8047"/>
              </a:buClr>
            </a:pPr>
            <a:r>
              <a:rPr lang="en-US" sz="1799" dirty="0">
                <a:solidFill>
                  <a:prstClr val="black"/>
                </a:solidFill>
                <a:latin typeface="Tw Cen MT"/>
              </a:rPr>
              <a:t>P</a:t>
            </a:r>
            <a:r>
              <a:rPr lang="en-US" sz="1799" dirty="0" err="1">
                <a:solidFill>
                  <a:prstClr val="black"/>
                </a:solidFill>
                <a:latin typeface="Tw Cen MT"/>
              </a:rPr>
              <a:t>resentation</a:t>
            </a:r>
            <a:r>
              <a:rPr lang="en-US" sz="1799" dirty="0">
                <a:solidFill>
                  <a:prstClr val="black"/>
                </a:solidFill>
                <a:latin typeface="Tw Cen MT"/>
              </a:rPr>
              <a:t> from BRCC President, Dr. Leatherwood cancelled due to COVID, print request received in March.</a:t>
            </a:r>
          </a:p>
          <a:p>
            <a:pPr marL="639888" lvl="1" indent="-274238" defTabSz="914126">
              <a:buClr>
                <a:srgbClr val="DD8047"/>
              </a:buClr>
            </a:pPr>
            <a:r>
              <a:rPr lang="en-US" sz="1799" dirty="0">
                <a:solidFill>
                  <a:prstClr val="black"/>
                </a:solidFill>
                <a:latin typeface="Tw Cen MT"/>
              </a:rPr>
              <a:t>Print request received May 15 per statute from schools, superintendent presentation rescheduled to June workshop on behalf of Board of Education for county schools</a:t>
            </a:r>
          </a:p>
          <a:p>
            <a:pPr marL="319944" indent="-319944" defTabSz="914126">
              <a:buClr>
                <a:srgbClr val="DD8047"/>
              </a:buClr>
            </a:pPr>
            <a:r>
              <a:rPr lang="en-US" sz="1799" dirty="0">
                <a:solidFill>
                  <a:prstClr val="black"/>
                </a:solidFill>
                <a:latin typeface="Tw Cen MT"/>
              </a:rPr>
              <a:t>Outside Agencies- Fire Departments, Rescue Squad, etc</a:t>
            </a:r>
          </a:p>
          <a:p>
            <a:pPr marL="639888" lvl="1" indent="-274238" defTabSz="914126">
              <a:buClr>
                <a:srgbClr val="DD8047"/>
              </a:buClr>
            </a:pPr>
            <a:r>
              <a:rPr lang="en-US" sz="1799" dirty="0">
                <a:solidFill>
                  <a:prstClr val="black"/>
                </a:solidFill>
                <a:latin typeface="Tw Cen MT"/>
              </a:rPr>
              <a:t>Budget requests due in April</a:t>
            </a:r>
          </a:p>
          <a:p>
            <a:pPr marL="319944" indent="-319944" defTabSz="914126">
              <a:buClr>
                <a:srgbClr val="DD8047"/>
              </a:buClr>
            </a:pPr>
            <a:r>
              <a:rPr lang="en-US" sz="1799" dirty="0">
                <a:solidFill>
                  <a:prstClr val="black"/>
                </a:solidFill>
                <a:latin typeface="Tw Cen MT"/>
              </a:rPr>
              <a:t>Priorities and Preliminary Discussion</a:t>
            </a:r>
          </a:p>
          <a:p>
            <a:pPr marL="639888" lvl="1" indent="-274238" defTabSz="914126">
              <a:buClr>
                <a:srgbClr val="DD8047"/>
              </a:buClr>
            </a:pPr>
            <a:r>
              <a:rPr lang="en-US" sz="1799" dirty="0">
                <a:solidFill>
                  <a:prstClr val="black"/>
                </a:solidFill>
                <a:latin typeface="Tw Cen MT"/>
              </a:rPr>
              <a:t>Commissioner meetings in April/May to clarify priorities, discuss justifications</a:t>
            </a:r>
          </a:p>
          <a:p>
            <a:pPr marL="639888" lvl="1" indent="-274238" defTabSz="914126">
              <a:buClr>
                <a:srgbClr val="DD8047"/>
              </a:buClr>
            </a:pPr>
            <a:r>
              <a:rPr lang="en-US" sz="1799" dirty="0">
                <a:solidFill>
                  <a:prstClr val="black"/>
                </a:solidFill>
                <a:latin typeface="Tw Cen MT"/>
              </a:rPr>
              <a:t>Commissioners included in budget package review for ROD, Sheriff’s Office, BRCC and County School Request</a:t>
            </a:r>
          </a:p>
          <a:p>
            <a:pPr marL="365650" lvl="1" indent="0" defTabSz="914126">
              <a:buClr>
                <a:srgbClr val="DD8047"/>
              </a:buClr>
              <a:buNone/>
            </a:pPr>
            <a:endParaRPr lang="en-US" sz="1799" dirty="0">
              <a:solidFill>
                <a:prstClr val="black"/>
              </a:solidFill>
              <a:latin typeface="Tw Cen MT"/>
            </a:endParaRPr>
          </a:p>
        </p:txBody>
      </p:sp>
    </p:spTree>
    <p:extLst>
      <p:ext uri="{BB962C8B-B14F-4D97-AF65-F5344CB8AC3E}">
        <p14:creationId xmlns:p14="http://schemas.microsoft.com/office/powerpoint/2010/main" val="3539471167"/>
      </p:ext>
    </p:extLst>
  </p:cSld>
  <p:clrMapOvr>
    <a:masterClrMapping/>
  </p:clrMapOvr>
</p:sld>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2838</Words>
  <Application>Microsoft Office PowerPoint</Application>
  <PresentationFormat>Widescreen</PresentationFormat>
  <Paragraphs>259</Paragraphs>
  <Slides>17</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17</vt:i4>
      </vt:variant>
    </vt:vector>
  </HeadingPairs>
  <TitlesOfParts>
    <vt:vector size="25" baseType="lpstr">
      <vt:lpstr>Arial</vt:lpstr>
      <vt:lpstr>Calibri</vt:lpstr>
      <vt:lpstr>Calibri Light</vt:lpstr>
      <vt:lpstr>Tw Cen MT</vt:lpstr>
      <vt:lpstr>Wingdings</vt:lpstr>
      <vt:lpstr>Wingdings 2</vt:lpstr>
      <vt:lpstr>Office Theme</vt:lpstr>
      <vt:lpstr>Median</vt:lpstr>
      <vt:lpstr>PowerPoint Presentation</vt:lpstr>
      <vt:lpstr>FY 21 Recommended Budget</vt:lpstr>
      <vt:lpstr>How do we budget?</vt:lpstr>
      <vt:lpstr>Highlights for FY 21</vt:lpstr>
      <vt:lpstr>Highlights for FY 21</vt:lpstr>
      <vt:lpstr>Highlights for FY 21</vt:lpstr>
      <vt:lpstr>Highlights for FY 21</vt:lpstr>
      <vt:lpstr>Fiscal Policy Goals </vt:lpstr>
      <vt:lpstr>Process with Changes Implemented this Year</vt:lpstr>
      <vt:lpstr>Revenue Projections</vt:lpstr>
      <vt:lpstr>Expenditures</vt:lpstr>
      <vt:lpstr>General Fund Summary</vt:lpstr>
      <vt:lpstr>Solid Waste Enterprise Fund Summary</vt:lpstr>
      <vt:lpstr>Fire Department Budgets</vt:lpstr>
      <vt:lpstr>Fire Department Budgets</vt:lpstr>
      <vt:lpstr>Discussion- Be patient, be kind, be courteous and be cordial </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Trisha Hogan</dc:creator>
  <cp:lastModifiedBy>Trisha Hogan</cp:lastModifiedBy>
  <cp:revision>1</cp:revision>
  <dcterms:created xsi:type="dcterms:W3CDTF">2020-05-27T18:03:55Z</dcterms:created>
  <dcterms:modified xsi:type="dcterms:W3CDTF">2020-05-27T18:04:36Z</dcterms:modified>
</cp:coreProperties>
</file>