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sldIdLst>
    <p:sldId id="324" r:id="rId5"/>
    <p:sldId id="325" r:id="rId6"/>
    <p:sldId id="326" r:id="rId7"/>
    <p:sldId id="327" r:id="rId8"/>
    <p:sldId id="328" r:id="rId9"/>
    <p:sldId id="329" r:id="rId10"/>
    <p:sldId id="330" r:id="rId11"/>
    <p:sldId id="33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4C687F-A817-4EA4-8395-CD51123243E6}" type="datetimeFigureOut">
              <a:rPr lang="en-US" smtClean="0"/>
              <a:t>9/28/2023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044258-59FD-46A1-A3E2-12B689702E3B}" type="slidenum">
              <a:rPr lang="en-US" smtClean="0"/>
              <a:t>‹#›</a:t>
            </a:fld>
            <a:endParaRPr lang="en-US"/>
          </a:p>
        </p:txBody>
      </p:sp>
    </p:spTree>
    <p:extLst>
      <p:ext uri="{BB962C8B-B14F-4D97-AF65-F5344CB8AC3E}">
        <p14:creationId xmlns:p14="http://schemas.microsoft.com/office/powerpoint/2010/main" val="2653570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1154113"/>
            <a:ext cx="5535613" cy="31146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38B481-4C9C-48BE-B844-C3E549E770CB}"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94621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1154113"/>
            <a:ext cx="5535613" cy="31146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38B481-4C9C-48BE-B844-C3E549E770CB}"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0819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1154113"/>
            <a:ext cx="5535613" cy="31146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38B481-4C9C-48BE-B844-C3E549E770CB}"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756345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1154113"/>
            <a:ext cx="5535613" cy="31146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38B481-4C9C-48BE-B844-C3E549E770CB}"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840304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1154113"/>
            <a:ext cx="5535613" cy="31146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38B481-4C9C-48BE-B844-C3E549E770CB}"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45129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1154113"/>
            <a:ext cx="5535613" cy="31146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38B481-4C9C-48BE-B844-C3E549E770CB}"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85040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1154113"/>
            <a:ext cx="5535613" cy="31146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38B481-4C9C-48BE-B844-C3E549E770CB}"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215389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1154113"/>
            <a:ext cx="5535613" cy="31146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38B481-4C9C-48BE-B844-C3E549E770CB}"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2125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350" dirty="0">
              <a:solidFill>
                <a:prstClr val="white"/>
              </a:solidFill>
            </a:endParaRPr>
          </a:p>
        </p:txBody>
      </p:sp>
      <p:sp>
        <p:nvSpPr>
          <p:cNvPr id="10" name="Rectangle 9"/>
          <p:cNvSpPr/>
          <p:nvPr/>
        </p:nvSpPr>
        <p:spPr>
          <a:xfrm>
            <a:off x="-12192" y="6053328"/>
            <a:ext cx="2999232"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350" dirty="0">
              <a:solidFill>
                <a:prstClr val="white"/>
              </a:solidFill>
            </a:endParaRPr>
          </a:p>
        </p:txBody>
      </p:sp>
      <p:sp>
        <p:nvSpPr>
          <p:cNvPr id="11" name="Rectangle 10"/>
          <p:cNvSpPr/>
          <p:nvPr/>
        </p:nvSpPr>
        <p:spPr>
          <a:xfrm>
            <a:off x="3145536" y="6044184"/>
            <a:ext cx="90464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350" dirty="0">
              <a:solidFill>
                <a:prstClr val="white"/>
              </a:solidFill>
            </a:endParaRPr>
          </a:p>
        </p:txBody>
      </p:sp>
      <p:sp>
        <p:nvSpPr>
          <p:cNvPr id="8" name="Title 7"/>
          <p:cNvSpPr>
            <a:spLocks noGrp="1"/>
          </p:cNvSpPr>
          <p:nvPr>
            <p:ph type="ctrTitle"/>
          </p:nvPr>
        </p:nvSpPr>
        <p:spPr>
          <a:xfrm>
            <a:off x="3149600" y="4038600"/>
            <a:ext cx="8636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3149600" y="6050037"/>
            <a:ext cx="8940800" cy="685800"/>
          </a:xfrm>
        </p:spPr>
        <p:txBody>
          <a:bodyPr anchor="ctr">
            <a:normAutofit/>
          </a:bodyPr>
          <a:lstStyle>
            <a:lvl1pPr marL="0" indent="0" algn="l">
              <a:buNone/>
              <a:defRPr sz="1950">
                <a:solidFill>
                  <a:srgbClr val="FFFFFF"/>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kumimoji="0" lang="en-US"/>
              <a:t>Click to edit Master subtitle style</a:t>
            </a:r>
          </a:p>
        </p:txBody>
      </p:sp>
      <p:sp>
        <p:nvSpPr>
          <p:cNvPr id="28" name="Date Placeholder 27"/>
          <p:cNvSpPr>
            <a:spLocks noGrp="1"/>
          </p:cNvSpPr>
          <p:nvPr>
            <p:ph type="dt" sz="half" idx="10"/>
          </p:nvPr>
        </p:nvSpPr>
        <p:spPr>
          <a:xfrm>
            <a:off x="101600" y="6068699"/>
            <a:ext cx="2743200" cy="685800"/>
          </a:xfrm>
        </p:spPr>
        <p:txBody>
          <a:bodyPr>
            <a:noAutofit/>
          </a:bodyPr>
          <a:lstStyle>
            <a:lvl1pPr algn="ctr">
              <a:defRPr sz="1500">
                <a:solidFill>
                  <a:srgbClr val="FFFFFF"/>
                </a:solidFill>
              </a:defRPr>
            </a:lvl1pPr>
          </a:lstStyle>
          <a:p>
            <a:fld id="{737DAD4E-EBA8-4254-9196-603FBB27EDC1}" type="datetimeFigureOut">
              <a:rPr lang="en-US" smtClean="0"/>
              <a:pPr/>
              <a:t>9/28/2023</a:t>
            </a:fld>
            <a:endParaRPr lang="en-US" dirty="0"/>
          </a:p>
        </p:txBody>
      </p:sp>
      <p:sp>
        <p:nvSpPr>
          <p:cNvPr id="17" name="Footer Placeholder 16"/>
          <p:cNvSpPr>
            <a:spLocks noGrp="1"/>
          </p:cNvSpPr>
          <p:nvPr>
            <p:ph type="ftr" sz="quarter" idx="11"/>
          </p:nvPr>
        </p:nvSpPr>
        <p:spPr>
          <a:xfrm>
            <a:off x="2780524" y="236541"/>
            <a:ext cx="7823200" cy="365125"/>
          </a:xfrm>
        </p:spPr>
        <p:txBody>
          <a:bodyPr/>
          <a:lstStyle>
            <a:lvl1pPr algn="r">
              <a:defRPr>
                <a:solidFill>
                  <a:schemeClr val="tx2"/>
                </a:solidFill>
              </a:defRPr>
            </a:lvl1pPr>
          </a:lstStyle>
          <a:p>
            <a:endParaRPr lang="en-US" dirty="0">
              <a:solidFill>
                <a:srgbClr val="EBDDC3"/>
              </a:solidFill>
            </a:endParaRPr>
          </a:p>
        </p:txBody>
      </p:sp>
      <p:sp>
        <p:nvSpPr>
          <p:cNvPr id="29" name="Slide Number Placeholder 28"/>
          <p:cNvSpPr>
            <a:spLocks noGrp="1"/>
          </p:cNvSpPr>
          <p:nvPr>
            <p:ph type="sldNum" sz="quarter" idx="12"/>
          </p:nvPr>
        </p:nvSpPr>
        <p:spPr>
          <a:xfrm>
            <a:off x="10668000" y="228600"/>
            <a:ext cx="1117600" cy="381000"/>
          </a:xfrm>
        </p:spPr>
        <p:txBody>
          <a:bodyPr/>
          <a:lstStyle>
            <a:lvl1pPr>
              <a:defRPr>
                <a:solidFill>
                  <a:schemeClr val="tx2"/>
                </a:solidFill>
              </a:defRPr>
            </a:lvl1pPr>
          </a:lstStyle>
          <a:p>
            <a:fld id="{5E355906-6B5E-43F9-981D-8B8E1231FAA0}" type="slidenum">
              <a:rPr lang="en-US" smtClean="0">
                <a:solidFill>
                  <a:srgbClr val="EBDDC3"/>
                </a:solidFill>
              </a:rPr>
              <a:pPr/>
              <a:t>‹#›</a:t>
            </a:fld>
            <a:endParaRPr lang="en-US" dirty="0">
              <a:solidFill>
                <a:srgbClr val="EBDDC3"/>
              </a:solidFill>
            </a:endParaRPr>
          </a:p>
        </p:txBody>
      </p:sp>
    </p:spTree>
    <p:extLst>
      <p:ext uri="{BB962C8B-B14F-4D97-AF65-F5344CB8AC3E}">
        <p14:creationId xmlns:p14="http://schemas.microsoft.com/office/powerpoint/2010/main" val="16809621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37DAD4E-EBA8-4254-9196-603FBB27EDC1}" type="datetimeFigureOut">
              <a:rPr lang="en-US" smtClean="0">
                <a:solidFill>
                  <a:srgbClr val="775F55"/>
                </a:solidFill>
              </a:rPr>
              <a:pPr/>
              <a:t>9/28/2023</a:t>
            </a:fld>
            <a:endParaRPr lang="en-US" dirty="0">
              <a:solidFill>
                <a:srgbClr val="775F55"/>
              </a:solidFill>
            </a:endParaRPr>
          </a:p>
        </p:txBody>
      </p:sp>
      <p:sp>
        <p:nvSpPr>
          <p:cNvPr id="5" name="Footer Placeholder 4"/>
          <p:cNvSpPr>
            <a:spLocks noGrp="1"/>
          </p:cNvSpPr>
          <p:nvPr>
            <p:ph type="ftr" sz="quarter" idx="11"/>
          </p:nvPr>
        </p:nvSpPr>
        <p:spPr/>
        <p:txBody>
          <a:bodyPr/>
          <a:lstStyle/>
          <a:p>
            <a:endParaRPr lang="en-US" dirty="0">
              <a:solidFill>
                <a:srgbClr val="775F55"/>
              </a:solidFill>
            </a:endParaRPr>
          </a:p>
        </p:txBody>
      </p:sp>
      <p:sp>
        <p:nvSpPr>
          <p:cNvPr id="6" name="Slide Number Placeholder 5"/>
          <p:cNvSpPr>
            <a:spLocks noGrp="1"/>
          </p:cNvSpPr>
          <p:nvPr>
            <p:ph type="sldNum" sz="quarter" idx="12"/>
          </p:nvPr>
        </p:nvSpPr>
        <p:spPr/>
        <p:txBody>
          <a:bodyPr/>
          <a:lstStyle/>
          <a:p>
            <a:fld id="{5E355906-6B5E-43F9-981D-8B8E1231FAA0}" type="slidenum">
              <a:rPr lang="en-US" smtClean="0"/>
              <a:pPr/>
              <a:t>‹#›</a:t>
            </a:fld>
            <a:endParaRPr lang="en-US" dirty="0"/>
          </a:p>
        </p:txBody>
      </p:sp>
    </p:spTree>
    <p:extLst>
      <p:ext uri="{BB962C8B-B14F-4D97-AF65-F5344CB8AC3E}">
        <p14:creationId xmlns:p14="http://schemas.microsoft.com/office/powerpoint/2010/main" val="3786926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609603"/>
            <a:ext cx="27432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609600"/>
            <a:ext cx="74168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8737600" y="6248405"/>
            <a:ext cx="2946400" cy="365125"/>
          </a:xfrm>
        </p:spPr>
        <p:txBody>
          <a:bodyPr/>
          <a:lstStyle/>
          <a:p>
            <a:fld id="{737DAD4E-EBA8-4254-9196-603FBB27EDC1}" type="datetimeFigureOut">
              <a:rPr lang="en-US" smtClean="0">
                <a:solidFill>
                  <a:srgbClr val="775F55"/>
                </a:solidFill>
              </a:rPr>
              <a:pPr/>
              <a:t>9/28/2023</a:t>
            </a:fld>
            <a:endParaRPr lang="en-US" dirty="0">
              <a:solidFill>
                <a:srgbClr val="775F55"/>
              </a:solidFill>
            </a:endParaRPr>
          </a:p>
        </p:txBody>
      </p:sp>
      <p:sp>
        <p:nvSpPr>
          <p:cNvPr id="5" name="Footer Placeholder 4"/>
          <p:cNvSpPr>
            <a:spLocks noGrp="1"/>
          </p:cNvSpPr>
          <p:nvPr>
            <p:ph type="ftr" sz="quarter" idx="11"/>
          </p:nvPr>
        </p:nvSpPr>
        <p:spPr>
          <a:xfrm>
            <a:off x="609603" y="6248210"/>
            <a:ext cx="7431311" cy="365125"/>
          </a:xfrm>
        </p:spPr>
        <p:txBody>
          <a:bodyPr/>
          <a:lstStyle/>
          <a:p>
            <a:endParaRPr lang="en-US" dirty="0">
              <a:solidFill>
                <a:srgbClr val="775F55"/>
              </a:solidFill>
            </a:endParaRPr>
          </a:p>
        </p:txBody>
      </p:sp>
      <p:sp>
        <p:nvSpPr>
          <p:cNvPr id="7" name="Rectangle 6"/>
          <p:cNvSpPr/>
          <p:nvPr/>
        </p:nvSpPr>
        <p:spPr bwMode="white">
          <a:xfrm>
            <a:off x="8128424" y="0"/>
            <a:ext cx="42672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8" name="Rectangle 7"/>
          <p:cNvSpPr/>
          <p:nvPr/>
        </p:nvSpPr>
        <p:spPr>
          <a:xfrm>
            <a:off x="8189384" y="609600"/>
            <a:ext cx="3048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9" name="Rectangle 8"/>
          <p:cNvSpPr/>
          <p:nvPr/>
        </p:nvSpPr>
        <p:spPr>
          <a:xfrm>
            <a:off x="8189384" y="0"/>
            <a:ext cx="3048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6" name="Slide Number Placeholder 5"/>
          <p:cNvSpPr>
            <a:spLocks noGrp="1"/>
          </p:cNvSpPr>
          <p:nvPr>
            <p:ph type="sldNum" sz="quarter" idx="12"/>
          </p:nvPr>
        </p:nvSpPr>
        <p:spPr>
          <a:xfrm rot="5400000">
            <a:off x="8075084" y="103716"/>
            <a:ext cx="533400" cy="325968"/>
          </a:xfrm>
        </p:spPr>
        <p:txBody>
          <a:bodyPr/>
          <a:lstStyle/>
          <a:p>
            <a:fld id="{5E355906-6B5E-43F9-981D-8B8E1231FAA0}" type="slidenum">
              <a:rPr lang="en-US" smtClean="0"/>
              <a:pPr/>
              <a:t>‹#›</a:t>
            </a:fld>
            <a:endParaRPr lang="en-US" dirty="0"/>
          </a:p>
        </p:txBody>
      </p:sp>
    </p:spTree>
    <p:extLst>
      <p:ext uri="{BB962C8B-B14F-4D97-AF65-F5344CB8AC3E}">
        <p14:creationId xmlns:p14="http://schemas.microsoft.com/office/powerpoint/2010/main" val="66584443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6864" y="228600"/>
            <a:ext cx="108712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737DAD4E-EBA8-4254-9196-603FBB27EDC1}" type="datetimeFigureOut">
              <a:rPr lang="en-US" smtClean="0">
                <a:solidFill>
                  <a:srgbClr val="775F55"/>
                </a:solidFill>
              </a:rPr>
              <a:pPr/>
              <a:t>9/28/2023</a:t>
            </a:fld>
            <a:endParaRPr lang="en-US" dirty="0">
              <a:solidFill>
                <a:srgbClr val="775F55"/>
              </a:solidFill>
            </a:endParaRPr>
          </a:p>
        </p:txBody>
      </p:sp>
      <p:sp>
        <p:nvSpPr>
          <p:cNvPr id="5" name="Footer Placeholder 4"/>
          <p:cNvSpPr>
            <a:spLocks noGrp="1"/>
          </p:cNvSpPr>
          <p:nvPr>
            <p:ph type="ftr" sz="quarter" idx="11"/>
          </p:nvPr>
        </p:nvSpPr>
        <p:spPr/>
        <p:txBody>
          <a:bodyPr/>
          <a:lstStyle/>
          <a:p>
            <a:endParaRPr lang="en-US" dirty="0">
              <a:solidFill>
                <a:srgbClr val="775F55"/>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5E355906-6B5E-43F9-981D-8B8E1231FAA0}" type="slidenum">
              <a:rPr lang="en-US" smtClean="0"/>
              <a:pPr/>
              <a:t>‹#›</a:t>
            </a:fld>
            <a:endParaRPr lang="en-US" dirty="0"/>
          </a:p>
        </p:txBody>
      </p:sp>
      <p:sp>
        <p:nvSpPr>
          <p:cNvPr id="8" name="Content Placeholder 7"/>
          <p:cNvSpPr>
            <a:spLocks noGrp="1"/>
          </p:cNvSpPr>
          <p:nvPr>
            <p:ph sz="quarter" idx="1"/>
          </p:nvPr>
        </p:nvSpPr>
        <p:spPr>
          <a:xfrm>
            <a:off x="816864" y="1600200"/>
            <a:ext cx="108712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518033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828802" y="2743200"/>
            <a:ext cx="9497484" cy="1673225"/>
          </a:xfrm>
        </p:spPr>
        <p:txBody>
          <a:bodyPr anchor="t"/>
          <a:lstStyle>
            <a:lvl1pPr marL="0" indent="0">
              <a:buNone/>
              <a:defRPr sz="2100">
                <a:solidFill>
                  <a:schemeClr val="tx2"/>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12192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350" dirty="0">
              <a:solidFill>
                <a:prstClr val="white"/>
              </a:solidFill>
            </a:endParaRPr>
          </a:p>
        </p:txBody>
      </p:sp>
      <p:sp>
        <p:nvSpPr>
          <p:cNvPr id="8" name="Rectangle 7"/>
          <p:cNvSpPr/>
          <p:nvPr/>
        </p:nvSpPr>
        <p:spPr>
          <a:xfrm>
            <a:off x="0" y="1600200"/>
            <a:ext cx="17272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350" dirty="0">
              <a:solidFill>
                <a:prstClr val="white"/>
              </a:solidFill>
            </a:endParaRPr>
          </a:p>
        </p:txBody>
      </p:sp>
      <p:sp>
        <p:nvSpPr>
          <p:cNvPr id="9" name="Rectangle 8"/>
          <p:cNvSpPr/>
          <p:nvPr/>
        </p:nvSpPr>
        <p:spPr>
          <a:xfrm>
            <a:off x="1828800" y="1600200"/>
            <a:ext cx="103632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350" dirty="0">
              <a:solidFill>
                <a:prstClr val="white"/>
              </a:solidFill>
            </a:endParaRPr>
          </a:p>
        </p:txBody>
      </p:sp>
      <p:sp>
        <p:nvSpPr>
          <p:cNvPr id="2" name="Title 1"/>
          <p:cNvSpPr>
            <a:spLocks noGrp="1"/>
          </p:cNvSpPr>
          <p:nvPr>
            <p:ph type="title"/>
          </p:nvPr>
        </p:nvSpPr>
        <p:spPr>
          <a:xfrm>
            <a:off x="1828800" y="1600200"/>
            <a:ext cx="10160000" cy="990600"/>
          </a:xfrm>
        </p:spPr>
        <p:txBody>
          <a:bodyPr/>
          <a:lstStyle>
            <a:lvl1pPr algn="l">
              <a:buNone/>
              <a:defRPr sz="33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737DAD4E-EBA8-4254-9196-603FBB27EDC1}" type="datetimeFigureOut">
              <a:rPr lang="en-US" smtClean="0">
                <a:solidFill>
                  <a:srgbClr val="775F55"/>
                </a:solidFill>
              </a:rPr>
              <a:pPr/>
              <a:t>9/28/2023</a:t>
            </a:fld>
            <a:endParaRPr lang="en-US" dirty="0">
              <a:solidFill>
                <a:srgbClr val="775F55"/>
              </a:solidFill>
            </a:endParaRPr>
          </a:p>
        </p:txBody>
      </p:sp>
      <p:sp>
        <p:nvSpPr>
          <p:cNvPr id="13" name="Slide Number Placeholder 12"/>
          <p:cNvSpPr>
            <a:spLocks noGrp="1"/>
          </p:cNvSpPr>
          <p:nvPr>
            <p:ph type="sldNum" sz="quarter" idx="11"/>
          </p:nvPr>
        </p:nvSpPr>
        <p:spPr>
          <a:xfrm>
            <a:off x="0" y="1752600"/>
            <a:ext cx="1727200" cy="701676"/>
          </a:xfrm>
        </p:spPr>
        <p:txBody>
          <a:bodyPr>
            <a:noAutofit/>
          </a:bodyPr>
          <a:lstStyle>
            <a:lvl1pPr>
              <a:defRPr sz="1800">
                <a:solidFill>
                  <a:srgbClr val="FFFFFF"/>
                </a:solidFill>
              </a:defRPr>
            </a:lvl1pPr>
          </a:lstStyle>
          <a:p>
            <a:fld id="{5E355906-6B5E-43F9-981D-8B8E1231FAA0}" type="slidenum">
              <a:rPr lang="en-US" smtClean="0"/>
              <a:pPr/>
              <a:t>‹#›</a:t>
            </a:fld>
            <a:endParaRPr lang="en-US" dirty="0"/>
          </a:p>
        </p:txBody>
      </p:sp>
      <p:sp>
        <p:nvSpPr>
          <p:cNvPr id="14" name="Footer Placeholder 13"/>
          <p:cNvSpPr>
            <a:spLocks noGrp="1"/>
          </p:cNvSpPr>
          <p:nvPr>
            <p:ph type="ftr" sz="quarter" idx="12"/>
          </p:nvPr>
        </p:nvSpPr>
        <p:spPr/>
        <p:txBody>
          <a:bodyPr/>
          <a:lstStyle/>
          <a:p>
            <a:endParaRPr lang="en-US" dirty="0">
              <a:solidFill>
                <a:srgbClr val="775F55"/>
              </a:solidFill>
            </a:endParaRPr>
          </a:p>
        </p:txBody>
      </p:sp>
    </p:spTree>
    <p:extLst>
      <p:ext uri="{BB962C8B-B14F-4D97-AF65-F5344CB8AC3E}">
        <p14:creationId xmlns:p14="http://schemas.microsoft.com/office/powerpoint/2010/main" val="140847497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812800" y="1589567"/>
            <a:ext cx="5181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6459868" y="1589567"/>
            <a:ext cx="5181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737DAD4E-EBA8-4254-9196-603FBB27EDC1}" type="datetimeFigureOut">
              <a:rPr lang="en-US" smtClean="0">
                <a:solidFill>
                  <a:srgbClr val="775F55"/>
                </a:solidFill>
              </a:rPr>
              <a:pPr/>
              <a:t>9/28/2023</a:t>
            </a:fld>
            <a:endParaRPr lang="en-US" dirty="0">
              <a:solidFill>
                <a:srgbClr val="775F55"/>
              </a:solidFill>
            </a:endParaRPr>
          </a:p>
        </p:txBody>
      </p:sp>
      <p:sp>
        <p:nvSpPr>
          <p:cNvPr id="10" name="Slide Number Placeholder 9"/>
          <p:cNvSpPr>
            <a:spLocks noGrp="1"/>
          </p:cNvSpPr>
          <p:nvPr>
            <p:ph type="sldNum" sz="quarter" idx="16"/>
          </p:nvPr>
        </p:nvSpPr>
        <p:spPr/>
        <p:txBody>
          <a:bodyPr rtlCol="0"/>
          <a:lstStyle/>
          <a:p>
            <a:fld id="{5E355906-6B5E-43F9-981D-8B8E1231FAA0}" type="slidenum">
              <a:rPr lang="en-US" smtClean="0"/>
              <a:pPr/>
              <a:t>‹#›</a:t>
            </a:fld>
            <a:endParaRPr lang="en-US" dirty="0"/>
          </a:p>
        </p:txBody>
      </p:sp>
      <p:sp>
        <p:nvSpPr>
          <p:cNvPr id="12" name="Footer Placeholder 11"/>
          <p:cNvSpPr>
            <a:spLocks noGrp="1"/>
          </p:cNvSpPr>
          <p:nvPr>
            <p:ph type="ftr" sz="quarter" idx="17"/>
          </p:nvPr>
        </p:nvSpPr>
        <p:spPr/>
        <p:txBody>
          <a:bodyPr rtlCol="0"/>
          <a:lstStyle/>
          <a:p>
            <a:endParaRPr lang="en-US" dirty="0">
              <a:solidFill>
                <a:srgbClr val="775F55"/>
              </a:solidFill>
            </a:endParaRPr>
          </a:p>
        </p:txBody>
      </p:sp>
    </p:spTree>
    <p:extLst>
      <p:ext uri="{BB962C8B-B14F-4D97-AF65-F5344CB8AC3E}">
        <p14:creationId xmlns:p14="http://schemas.microsoft.com/office/powerpoint/2010/main" val="3738714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11200" y="273050"/>
            <a:ext cx="108712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812800" y="2438400"/>
            <a:ext cx="51816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6400800" y="2438400"/>
            <a:ext cx="51816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737DAD4E-EBA8-4254-9196-603FBB27EDC1}" type="datetimeFigureOut">
              <a:rPr lang="en-US" smtClean="0">
                <a:solidFill>
                  <a:srgbClr val="775F55"/>
                </a:solidFill>
              </a:rPr>
              <a:pPr/>
              <a:t>9/28/2023</a:t>
            </a:fld>
            <a:endParaRPr lang="en-US" dirty="0">
              <a:solidFill>
                <a:srgbClr val="775F55"/>
              </a:solidFill>
            </a:endParaRPr>
          </a:p>
        </p:txBody>
      </p:sp>
      <p:sp>
        <p:nvSpPr>
          <p:cNvPr id="12" name="Slide Number Placeholder 11"/>
          <p:cNvSpPr>
            <a:spLocks noGrp="1"/>
          </p:cNvSpPr>
          <p:nvPr>
            <p:ph type="sldNum" sz="quarter" idx="16"/>
          </p:nvPr>
        </p:nvSpPr>
        <p:spPr/>
        <p:txBody>
          <a:bodyPr rtlCol="0"/>
          <a:lstStyle/>
          <a:p>
            <a:fld id="{5E355906-6B5E-43F9-981D-8B8E1231FAA0}" type="slidenum">
              <a:rPr lang="en-US" smtClean="0"/>
              <a:pPr/>
              <a:t>‹#›</a:t>
            </a:fld>
            <a:endParaRPr lang="en-US" dirty="0"/>
          </a:p>
        </p:txBody>
      </p:sp>
      <p:sp>
        <p:nvSpPr>
          <p:cNvPr id="14" name="Footer Placeholder 13"/>
          <p:cNvSpPr>
            <a:spLocks noGrp="1"/>
          </p:cNvSpPr>
          <p:nvPr>
            <p:ph type="ftr" sz="quarter" idx="17"/>
          </p:nvPr>
        </p:nvSpPr>
        <p:spPr/>
        <p:txBody>
          <a:bodyPr rtlCol="0"/>
          <a:lstStyle/>
          <a:p>
            <a:endParaRPr lang="en-US" dirty="0">
              <a:solidFill>
                <a:srgbClr val="775F55"/>
              </a:solidFill>
            </a:endParaRPr>
          </a:p>
        </p:txBody>
      </p:sp>
      <p:sp>
        <p:nvSpPr>
          <p:cNvPr id="16" name="Text Placeholder 15"/>
          <p:cNvSpPr>
            <a:spLocks noGrp="1"/>
          </p:cNvSpPr>
          <p:nvPr>
            <p:ph type="body" sz="quarter" idx="1"/>
          </p:nvPr>
        </p:nvSpPr>
        <p:spPr>
          <a:xfrm>
            <a:off x="812800" y="1752600"/>
            <a:ext cx="5181600" cy="640080"/>
          </a:xfrm>
          <a:solidFill>
            <a:schemeClr val="accent2"/>
          </a:solidFill>
        </p:spPr>
        <p:txBody>
          <a:bodyPr rtlCol="0" anchor="ctr"/>
          <a:lstStyle>
            <a:lvl1pPr marL="0" indent="0">
              <a:buFontTx/>
              <a:buNone/>
              <a:defRPr sz="15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6400800" y="1752600"/>
            <a:ext cx="5181600" cy="640080"/>
          </a:xfrm>
          <a:solidFill>
            <a:schemeClr val="accent4"/>
          </a:solidFill>
        </p:spPr>
        <p:txBody>
          <a:bodyPr rtlCol="0" anchor="ctr"/>
          <a:lstStyle>
            <a:lvl1pPr marL="0" indent="0">
              <a:buFontTx/>
              <a:buNone/>
              <a:defRPr sz="1500" b="1">
                <a:solidFill>
                  <a:srgbClr val="FFFFFF"/>
                </a:solidFill>
              </a:defRPr>
            </a:lvl1pPr>
          </a:lstStyle>
          <a:p>
            <a:pPr lvl="0" eaLnBrk="1" latinLnBrk="0" hangingPunct="1"/>
            <a:r>
              <a:rPr kumimoji="0" lang="en-US"/>
              <a:t>Click to edit Master text styles</a:t>
            </a:r>
          </a:p>
        </p:txBody>
      </p:sp>
    </p:spTree>
    <p:extLst>
      <p:ext uri="{BB962C8B-B14F-4D97-AF65-F5344CB8AC3E}">
        <p14:creationId xmlns:p14="http://schemas.microsoft.com/office/powerpoint/2010/main" val="2209885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737DAD4E-EBA8-4254-9196-603FBB27EDC1}" type="datetimeFigureOut">
              <a:rPr lang="en-US" smtClean="0">
                <a:solidFill>
                  <a:srgbClr val="775F55"/>
                </a:solidFill>
              </a:rPr>
              <a:pPr/>
              <a:t>9/28/2023</a:t>
            </a:fld>
            <a:endParaRPr lang="en-US" dirty="0">
              <a:solidFill>
                <a:srgbClr val="775F55"/>
              </a:solidFill>
            </a:endParaRPr>
          </a:p>
        </p:txBody>
      </p:sp>
      <p:sp>
        <p:nvSpPr>
          <p:cNvPr id="4" name="Footer Placeholder 3"/>
          <p:cNvSpPr>
            <a:spLocks noGrp="1"/>
          </p:cNvSpPr>
          <p:nvPr>
            <p:ph type="ftr" sz="quarter" idx="11"/>
          </p:nvPr>
        </p:nvSpPr>
        <p:spPr/>
        <p:txBody>
          <a:bodyPr/>
          <a:lstStyle/>
          <a:p>
            <a:endParaRPr lang="en-US" dirty="0">
              <a:solidFill>
                <a:srgbClr val="775F55"/>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5E355906-6B5E-43F9-981D-8B8E1231FAA0}" type="slidenum">
              <a:rPr lang="en-US" smtClean="0"/>
              <a:pPr/>
              <a:t>‹#›</a:t>
            </a:fld>
            <a:endParaRPr lang="en-US" dirty="0"/>
          </a:p>
        </p:txBody>
      </p:sp>
    </p:spTree>
    <p:extLst>
      <p:ext uri="{BB962C8B-B14F-4D97-AF65-F5344CB8AC3E}">
        <p14:creationId xmlns:p14="http://schemas.microsoft.com/office/powerpoint/2010/main" val="2524884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7DAD4E-EBA8-4254-9196-603FBB27EDC1}" type="datetimeFigureOut">
              <a:rPr lang="en-US" smtClean="0">
                <a:solidFill>
                  <a:srgbClr val="775F55"/>
                </a:solidFill>
              </a:rPr>
              <a:pPr/>
              <a:t>9/28/2023</a:t>
            </a:fld>
            <a:endParaRPr lang="en-US" dirty="0">
              <a:solidFill>
                <a:srgbClr val="775F55"/>
              </a:solidFill>
            </a:endParaRPr>
          </a:p>
        </p:txBody>
      </p:sp>
      <p:sp>
        <p:nvSpPr>
          <p:cNvPr id="3" name="Footer Placeholder 2"/>
          <p:cNvSpPr>
            <a:spLocks noGrp="1"/>
          </p:cNvSpPr>
          <p:nvPr>
            <p:ph type="ftr" sz="quarter" idx="11"/>
          </p:nvPr>
        </p:nvSpPr>
        <p:spPr/>
        <p:txBody>
          <a:bodyPr/>
          <a:lstStyle/>
          <a:p>
            <a:endParaRPr lang="en-US" dirty="0">
              <a:solidFill>
                <a:srgbClr val="775F55"/>
              </a:solidFill>
            </a:endParaRPr>
          </a:p>
        </p:txBody>
      </p:sp>
      <p:sp>
        <p:nvSpPr>
          <p:cNvPr id="4" name="Slide Number Placeholder 3"/>
          <p:cNvSpPr>
            <a:spLocks noGrp="1"/>
          </p:cNvSpPr>
          <p:nvPr>
            <p:ph type="sldNum" sz="quarter" idx="12"/>
          </p:nvPr>
        </p:nvSpPr>
        <p:spPr>
          <a:xfrm>
            <a:off x="0" y="6248400"/>
            <a:ext cx="711200" cy="381000"/>
          </a:xfrm>
        </p:spPr>
        <p:txBody>
          <a:bodyPr/>
          <a:lstStyle>
            <a:lvl1pPr>
              <a:defRPr>
                <a:solidFill>
                  <a:schemeClr val="tx2"/>
                </a:solidFill>
              </a:defRPr>
            </a:lvl1pPr>
          </a:lstStyle>
          <a:p>
            <a:fld id="{5E355906-6B5E-43F9-981D-8B8E1231FAA0}" type="slidenum">
              <a:rPr lang="en-US" smtClean="0">
                <a:solidFill>
                  <a:srgbClr val="775F55"/>
                </a:solidFill>
              </a:rPr>
              <a:pPr/>
              <a:t>‹#›</a:t>
            </a:fld>
            <a:endParaRPr lang="en-US" dirty="0">
              <a:solidFill>
                <a:srgbClr val="775F55"/>
              </a:solidFill>
            </a:endParaRPr>
          </a:p>
        </p:txBody>
      </p:sp>
    </p:spTree>
    <p:extLst>
      <p:ext uri="{BB962C8B-B14F-4D97-AF65-F5344CB8AC3E}">
        <p14:creationId xmlns:p14="http://schemas.microsoft.com/office/powerpoint/2010/main" val="2383540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273050"/>
            <a:ext cx="10769600" cy="869950"/>
          </a:xfrm>
        </p:spPr>
        <p:txBody>
          <a:bodyPr anchor="ctr"/>
          <a:lstStyle>
            <a:lvl1pPr algn="l">
              <a:buNone/>
              <a:defRPr sz="3300" b="0"/>
            </a:lvl1pPr>
          </a:lstStyle>
          <a:p>
            <a:r>
              <a:rPr kumimoji="0" lang="en-US"/>
              <a:t>Click to edit Master title style</a:t>
            </a:r>
          </a:p>
        </p:txBody>
      </p:sp>
      <p:sp>
        <p:nvSpPr>
          <p:cNvPr id="5" name="Date Placeholder 4"/>
          <p:cNvSpPr>
            <a:spLocks noGrp="1"/>
          </p:cNvSpPr>
          <p:nvPr>
            <p:ph type="dt" sz="half" idx="10"/>
          </p:nvPr>
        </p:nvSpPr>
        <p:spPr/>
        <p:txBody>
          <a:bodyPr/>
          <a:lstStyle/>
          <a:p>
            <a:fld id="{737DAD4E-EBA8-4254-9196-603FBB27EDC1}" type="datetimeFigureOut">
              <a:rPr lang="en-US" smtClean="0">
                <a:solidFill>
                  <a:srgbClr val="775F55"/>
                </a:solidFill>
              </a:rPr>
              <a:pPr/>
              <a:t>9/28/2023</a:t>
            </a:fld>
            <a:endParaRPr lang="en-US" dirty="0">
              <a:solidFill>
                <a:srgbClr val="775F55"/>
              </a:solidFill>
            </a:endParaRPr>
          </a:p>
        </p:txBody>
      </p:sp>
      <p:sp>
        <p:nvSpPr>
          <p:cNvPr id="6" name="Footer Placeholder 5"/>
          <p:cNvSpPr>
            <a:spLocks noGrp="1"/>
          </p:cNvSpPr>
          <p:nvPr>
            <p:ph type="ftr" sz="quarter" idx="11"/>
          </p:nvPr>
        </p:nvSpPr>
        <p:spPr/>
        <p:txBody>
          <a:bodyPr/>
          <a:lstStyle/>
          <a:p>
            <a:endParaRPr lang="en-US" dirty="0">
              <a:solidFill>
                <a:srgbClr val="775F55"/>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5E355906-6B5E-43F9-981D-8B8E1231FAA0}" type="slidenum">
              <a:rPr lang="en-US" smtClean="0"/>
              <a:pPr/>
              <a:t>‹#›</a:t>
            </a:fld>
            <a:endParaRPr lang="en-US" dirty="0"/>
          </a:p>
        </p:txBody>
      </p:sp>
      <p:sp>
        <p:nvSpPr>
          <p:cNvPr id="3" name="Text Placeholder 2"/>
          <p:cNvSpPr>
            <a:spLocks noGrp="1"/>
          </p:cNvSpPr>
          <p:nvPr>
            <p:ph type="body" idx="2"/>
          </p:nvPr>
        </p:nvSpPr>
        <p:spPr>
          <a:xfrm>
            <a:off x="812800" y="1752600"/>
            <a:ext cx="21336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750"/>
              </a:spcAft>
              <a:buNone/>
              <a:defRPr sz="1350"/>
            </a:lvl1pPr>
            <a:lvl2pPr>
              <a:buNone/>
              <a:defRPr sz="900"/>
            </a:lvl2pPr>
            <a:lvl3pPr>
              <a:buNone/>
              <a:defRPr sz="750"/>
            </a:lvl3pPr>
            <a:lvl4pPr>
              <a:buNone/>
              <a:defRPr sz="675"/>
            </a:lvl4pPr>
            <a:lvl5pPr>
              <a:buNone/>
              <a:defRPr sz="675"/>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3149600" y="1752600"/>
            <a:ext cx="85344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4018704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133600" y="5486400"/>
            <a:ext cx="9753600" cy="685800"/>
          </a:xfrm>
        </p:spPr>
        <p:txBody>
          <a:bodyPr/>
          <a:lstStyle>
            <a:lvl1pPr marL="0" indent="0">
              <a:buFontTx/>
              <a:buNone/>
              <a:defRPr sz="1275"/>
            </a:lvl1pPr>
            <a:lvl2pPr>
              <a:buFontTx/>
              <a:buNone/>
              <a:defRPr sz="900"/>
            </a:lvl2pPr>
            <a:lvl3pPr>
              <a:buFontTx/>
              <a:buNone/>
              <a:defRPr sz="750"/>
            </a:lvl3pPr>
            <a:lvl4pPr>
              <a:buFontTx/>
              <a:buNone/>
              <a:defRPr sz="675"/>
            </a:lvl4pPr>
            <a:lvl5pPr>
              <a:buFontTx/>
              <a:buNone/>
              <a:defRPr sz="675"/>
            </a:lvl5pPr>
          </a:lstStyle>
          <a:p>
            <a:pPr lvl="0" eaLnBrk="1" latinLnBrk="0" hangingPunct="1"/>
            <a:r>
              <a:rPr kumimoji="0" lang="en-US"/>
              <a:t>Click to edit Master text styles</a:t>
            </a:r>
          </a:p>
        </p:txBody>
      </p:sp>
      <p:sp>
        <p:nvSpPr>
          <p:cNvPr id="8" name="Rectangle 7"/>
          <p:cNvSpPr/>
          <p:nvPr/>
        </p:nvSpPr>
        <p:spPr bwMode="white">
          <a:xfrm>
            <a:off x="-12192" y="4572000"/>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350" dirty="0">
              <a:solidFill>
                <a:prstClr val="white"/>
              </a:solidFill>
            </a:endParaRPr>
          </a:p>
        </p:txBody>
      </p:sp>
      <p:sp>
        <p:nvSpPr>
          <p:cNvPr id="9" name="Rectangle 8"/>
          <p:cNvSpPr/>
          <p:nvPr/>
        </p:nvSpPr>
        <p:spPr>
          <a:xfrm>
            <a:off x="-12192" y="4663440"/>
            <a:ext cx="195072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350" dirty="0">
              <a:solidFill>
                <a:prstClr val="white"/>
              </a:solidFill>
            </a:endParaRPr>
          </a:p>
        </p:txBody>
      </p:sp>
      <p:sp>
        <p:nvSpPr>
          <p:cNvPr id="10" name="Rectangle 9"/>
          <p:cNvSpPr/>
          <p:nvPr/>
        </p:nvSpPr>
        <p:spPr>
          <a:xfrm>
            <a:off x="2060448" y="4654296"/>
            <a:ext cx="10131552"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350" dirty="0">
              <a:solidFill>
                <a:prstClr val="white"/>
              </a:solidFill>
            </a:endParaRPr>
          </a:p>
        </p:txBody>
      </p:sp>
      <p:sp>
        <p:nvSpPr>
          <p:cNvPr id="2" name="Title 1"/>
          <p:cNvSpPr>
            <a:spLocks noGrp="1"/>
          </p:cNvSpPr>
          <p:nvPr>
            <p:ph type="title"/>
          </p:nvPr>
        </p:nvSpPr>
        <p:spPr>
          <a:xfrm>
            <a:off x="2133600" y="4648200"/>
            <a:ext cx="9753600" cy="685800"/>
          </a:xfrm>
        </p:spPr>
        <p:txBody>
          <a:bodyPr anchor="ctr"/>
          <a:lstStyle>
            <a:lvl1pPr algn="l">
              <a:buNone/>
              <a:defRPr sz="2100" b="0">
                <a:solidFill>
                  <a:srgbClr val="FFFFFF"/>
                </a:solidFill>
              </a:defRPr>
            </a:lvl1pPr>
          </a:lstStyle>
          <a:p>
            <a:r>
              <a:rPr kumimoji="0" lang="en-US"/>
              <a:t>Click to edit Master title style</a:t>
            </a:r>
          </a:p>
        </p:txBody>
      </p:sp>
      <p:sp>
        <p:nvSpPr>
          <p:cNvPr id="11" name="Rectangle 10"/>
          <p:cNvSpPr/>
          <p:nvPr/>
        </p:nvSpPr>
        <p:spPr bwMode="white">
          <a:xfrm>
            <a:off x="1930400" y="0"/>
            <a:ext cx="134112"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350" dirty="0">
              <a:solidFill>
                <a:prstClr val="white"/>
              </a:solidFill>
            </a:endParaRPr>
          </a:p>
        </p:txBody>
      </p:sp>
      <p:sp>
        <p:nvSpPr>
          <p:cNvPr id="12" name="Date Placeholder 11"/>
          <p:cNvSpPr>
            <a:spLocks noGrp="1"/>
          </p:cNvSpPr>
          <p:nvPr>
            <p:ph type="dt" sz="half" idx="10"/>
          </p:nvPr>
        </p:nvSpPr>
        <p:spPr>
          <a:xfrm>
            <a:off x="8331200" y="6248403"/>
            <a:ext cx="3556000" cy="365125"/>
          </a:xfrm>
        </p:spPr>
        <p:txBody>
          <a:bodyPr rtlCol="0"/>
          <a:lstStyle/>
          <a:p>
            <a:fld id="{737DAD4E-EBA8-4254-9196-603FBB27EDC1}" type="datetimeFigureOut">
              <a:rPr lang="en-US" smtClean="0">
                <a:solidFill>
                  <a:srgbClr val="775F55"/>
                </a:solidFill>
              </a:rPr>
              <a:pPr/>
              <a:t>9/28/2023</a:t>
            </a:fld>
            <a:endParaRPr lang="en-US" dirty="0">
              <a:solidFill>
                <a:srgbClr val="775F55"/>
              </a:solidFill>
            </a:endParaRPr>
          </a:p>
        </p:txBody>
      </p:sp>
      <p:sp>
        <p:nvSpPr>
          <p:cNvPr id="13" name="Slide Number Placeholder 12"/>
          <p:cNvSpPr>
            <a:spLocks noGrp="1"/>
          </p:cNvSpPr>
          <p:nvPr>
            <p:ph type="sldNum" sz="quarter" idx="11"/>
          </p:nvPr>
        </p:nvSpPr>
        <p:spPr>
          <a:xfrm>
            <a:off x="0" y="4667249"/>
            <a:ext cx="1930400" cy="663578"/>
          </a:xfrm>
        </p:spPr>
        <p:txBody>
          <a:bodyPr rtlCol="0"/>
          <a:lstStyle>
            <a:lvl1pPr>
              <a:defRPr sz="2100"/>
            </a:lvl1pPr>
          </a:lstStyle>
          <a:p>
            <a:fld id="{5E355906-6B5E-43F9-981D-8B8E1231FAA0}" type="slidenum">
              <a:rPr lang="en-US" smtClean="0"/>
              <a:pPr/>
              <a:t>‹#›</a:t>
            </a:fld>
            <a:endParaRPr lang="en-US" dirty="0"/>
          </a:p>
        </p:txBody>
      </p:sp>
      <p:sp>
        <p:nvSpPr>
          <p:cNvPr id="14" name="Footer Placeholder 13"/>
          <p:cNvSpPr>
            <a:spLocks noGrp="1"/>
          </p:cNvSpPr>
          <p:nvPr>
            <p:ph type="ftr" sz="quarter" idx="12"/>
          </p:nvPr>
        </p:nvSpPr>
        <p:spPr>
          <a:xfrm>
            <a:off x="2133600" y="6248209"/>
            <a:ext cx="6096000" cy="365125"/>
          </a:xfrm>
        </p:spPr>
        <p:txBody>
          <a:bodyPr rtlCol="0"/>
          <a:lstStyle/>
          <a:p>
            <a:endParaRPr lang="en-US" dirty="0">
              <a:solidFill>
                <a:srgbClr val="775F55"/>
              </a:solidFill>
            </a:endParaRPr>
          </a:p>
        </p:txBody>
      </p:sp>
      <p:sp>
        <p:nvSpPr>
          <p:cNvPr id="3" name="Picture Placeholder 2"/>
          <p:cNvSpPr>
            <a:spLocks noGrp="1"/>
          </p:cNvSpPr>
          <p:nvPr>
            <p:ph type="pic" idx="1"/>
          </p:nvPr>
        </p:nvSpPr>
        <p:spPr>
          <a:xfrm>
            <a:off x="2080768" y="0"/>
            <a:ext cx="10111232" cy="4568952"/>
          </a:xfrm>
          <a:solidFill>
            <a:schemeClr val="accent1">
              <a:tint val="40000"/>
            </a:schemeClr>
          </a:solidFill>
          <a:ln>
            <a:noFill/>
          </a:ln>
        </p:spPr>
        <p:txBody>
          <a:bodyPr/>
          <a:lstStyle>
            <a:lvl1pPr marL="0" indent="0">
              <a:buNone/>
              <a:defRPr sz="2400"/>
            </a:lvl1pPr>
          </a:lstStyle>
          <a:p>
            <a:r>
              <a:rPr kumimoji="0" lang="en-US" dirty="0"/>
              <a:t>Click icon to add picture</a:t>
            </a:r>
          </a:p>
        </p:txBody>
      </p:sp>
    </p:spTree>
    <p:extLst>
      <p:ext uri="{BB962C8B-B14F-4D97-AF65-F5344CB8AC3E}">
        <p14:creationId xmlns:p14="http://schemas.microsoft.com/office/powerpoint/2010/main" val="358295448"/>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812800" y="228600"/>
            <a:ext cx="108712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816864" y="1600200"/>
            <a:ext cx="108712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128000" y="6248403"/>
            <a:ext cx="3556000" cy="365125"/>
          </a:xfrm>
          <a:prstGeom prst="rect">
            <a:avLst/>
          </a:prstGeom>
        </p:spPr>
        <p:txBody>
          <a:bodyPr vert="horz" anchor="ctr" anchorCtr="0"/>
          <a:lstStyle>
            <a:lvl1pPr algn="l" eaLnBrk="1" latinLnBrk="0" hangingPunct="1">
              <a:defRPr kumimoji="0" sz="1050">
                <a:solidFill>
                  <a:schemeClr val="tx2"/>
                </a:solidFill>
              </a:defRPr>
            </a:lvl1pPr>
          </a:lstStyle>
          <a:p>
            <a:fld id="{737DAD4E-EBA8-4254-9196-603FBB27EDC1}" type="datetimeFigureOut">
              <a:rPr lang="en-US" smtClean="0">
                <a:solidFill>
                  <a:srgbClr val="775F55"/>
                </a:solidFill>
              </a:rPr>
              <a:pPr/>
              <a:t>9/28/2023</a:t>
            </a:fld>
            <a:endParaRPr lang="en-US" dirty="0">
              <a:solidFill>
                <a:srgbClr val="775F55"/>
              </a:solidFill>
            </a:endParaRPr>
          </a:p>
        </p:txBody>
      </p:sp>
      <p:sp>
        <p:nvSpPr>
          <p:cNvPr id="3" name="Footer Placeholder 2"/>
          <p:cNvSpPr>
            <a:spLocks noGrp="1"/>
          </p:cNvSpPr>
          <p:nvPr>
            <p:ph type="ftr" sz="quarter" idx="3"/>
          </p:nvPr>
        </p:nvSpPr>
        <p:spPr>
          <a:xfrm>
            <a:off x="812802" y="6248209"/>
            <a:ext cx="7228111" cy="365125"/>
          </a:xfrm>
          <a:prstGeom prst="rect">
            <a:avLst/>
          </a:prstGeom>
        </p:spPr>
        <p:txBody>
          <a:bodyPr vert="horz" anchor="ctr"/>
          <a:lstStyle>
            <a:lvl1pPr algn="r" eaLnBrk="1" latinLnBrk="0" hangingPunct="1">
              <a:defRPr kumimoji="0" sz="1050">
                <a:solidFill>
                  <a:schemeClr val="tx2"/>
                </a:solidFill>
              </a:defRPr>
            </a:lvl1pPr>
          </a:lstStyle>
          <a:p>
            <a:endParaRPr lang="en-US" dirty="0">
              <a:solidFill>
                <a:srgbClr val="775F55"/>
              </a:solidFill>
            </a:endParaRPr>
          </a:p>
        </p:txBody>
      </p:sp>
      <p:sp>
        <p:nvSpPr>
          <p:cNvPr id="7" name="Rectangle 6"/>
          <p:cNvSpPr/>
          <p:nvPr/>
        </p:nvSpPr>
        <p:spPr bwMode="white">
          <a:xfrm>
            <a:off x="0" y="1234440"/>
            <a:ext cx="12192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350" dirty="0">
              <a:solidFill>
                <a:prstClr val="white"/>
              </a:solidFill>
            </a:endParaRPr>
          </a:p>
        </p:txBody>
      </p:sp>
      <p:sp>
        <p:nvSpPr>
          <p:cNvPr id="8" name="Rectangle 7"/>
          <p:cNvSpPr/>
          <p:nvPr/>
        </p:nvSpPr>
        <p:spPr>
          <a:xfrm>
            <a:off x="0" y="1280160"/>
            <a:ext cx="7112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350" dirty="0">
              <a:solidFill>
                <a:prstClr val="white"/>
              </a:solidFill>
            </a:endParaRPr>
          </a:p>
        </p:txBody>
      </p:sp>
      <p:sp>
        <p:nvSpPr>
          <p:cNvPr id="9" name="Rectangle 8"/>
          <p:cNvSpPr/>
          <p:nvPr/>
        </p:nvSpPr>
        <p:spPr>
          <a:xfrm>
            <a:off x="787400" y="1280160"/>
            <a:ext cx="1140460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350" dirty="0">
              <a:solidFill>
                <a:prstClr val="white"/>
              </a:solidFill>
            </a:endParaRPr>
          </a:p>
        </p:txBody>
      </p:sp>
      <p:sp>
        <p:nvSpPr>
          <p:cNvPr id="23" name="Slide Number Placeholder 22"/>
          <p:cNvSpPr>
            <a:spLocks noGrp="1"/>
          </p:cNvSpPr>
          <p:nvPr>
            <p:ph type="sldNum" sz="quarter" idx="4"/>
          </p:nvPr>
        </p:nvSpPr>
        <p:spPr>
          <a:xfrm>
            <a:off x="0" y="1272222"/>
            <a:ext cx="711200" cy="244476"/>
          </a:xfrm>
          <a:prstGeom prst="rect">
            <a:avLst/>
          </a:prstGeom>
        </p:spPr>
        <p:txBody>
          <a:bodyPr vert="horz" anchor="ctr" anchorCtr="0">
            <a:normAutofit/>
          </a:bodyPr>
          <a:lstStyle>
            <a:lvl1pPr algn="ctr" eaLnBrk="1" latinLnBrk="0" hangingPunct="1">
              <a:defRPr kumimoji="0" sz="1050" b="1">
                <a:solidFill>
                  <a:srgbClr val="FFFFFF"/>
                </a:solidFill>
              </a:defRPr>
            </a:lvl1pPr>
          </a:lstStyle>
          <a:p>
            <a:fld id="{5E355906-6B5E-43F9-981D-8B8E1231FAA0}" type="slidenum">
              <a:rPr lang="en-US" smtClean="0"/>
              <a:pPr/>
              <a:t>‹#›</a:t>
            </a:fld>
            <a:endParaRPr lang="en-US" dirty="0"/>
          </a:p>
        </p:txBody>
      </p:sp>
    </p:spTree>
    <p:extLst>
      <p:ext uri="{BB962C8B-B14F-4D97-AF65-F5344CB8AC3E}">
        <p14:creationId xmlns:p14="http://schemas.microsoft.com/office/powerpoint/2010/main" val="39873481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300" kern="1200">
          <a:solidFill>
            <a:schemeClr val="tx2"/>
          </a:solidFill>
          <a:latin typeface="+mj-lt"/>
          <a:ea typeface="+mj-ea"/>
          <a:cs typeface="+mj-cs"/>
        </a:defRPr>
      </a:lvl1pPr>
    </p:titleStyle>
    <p:bodyStyle>
      <a:lvl1pPr marL="240030" indent="-240030" algn="l" rtl="0" eaLnBrk="1" latinLnBrk="0" hangingPunct="1">
        <a:spcBef>
          <a:spcPts val="525"/>
        </a:spcBef>
        <a:buClr>
          <a:schemeClr val="accent2"/>
        </a:buClr>
        <a:buSzPct val="60000"/>
        <a:buFont typeface="Wingdings"/>
        <a:buChar char=""/>
        <a:defRPr kumimoji="0" sz="2175" kern="1200">
          <a:solidFill>
            <a:schemeClr val="tx1"/>
          </a:solidFill>
          <a:latin typeface="+mn-lt"/>
          <a:ea typeface="+mn-ea"/>
          <a:cs typeface="+mn-cs"/>
        </a:defRPr>
      </a:lvl1pPr>
      <a:lvl2pPr marL="480060" indent="-205740" algn="l" rtl="0" eaLnBrk="1" latinLnBrk="0" hangingPunct="1">
        <a:spcBef>
          <a:spcPts val="413"/>
        </a:spcBef>
        <a:buClr>
          <a:schemeClr val="accent1"/>
        </a:buClr>
        <a:buSzPct val="70000"/>
        <a:buFont typeface="Wingdings 2"/>
        <a:buChar char=""/>
        <a:defRPr kumimoji="0" sz="1950" kern="1200">
          <a:solidFill>
            <a:schemeClr val="tx1"/>
          </a:solidFill>
          <a:latin typeface="+mn-lt"/>
          <a:ea typeface="+mn-ea"/>
          <a:cs typeface="+mn-cs"/>
        </a:defRPr>
      </a:lvl2pPr>
      <a:lvl3pPr marL="685800" indent="-171450" algn="l" rtl="0" eaLnBrk="1" latinLnBrk="0" hangingPunct="1">
        <a:spcBef>
          <a:spcPts val="375"/>
        </a:spcBef>
        <a:buClr>
          <a:schemeClr val="accent2"/>
        </a:buClr>
        <a:buSzPct val="75000"/>
        <a:buFont typeface="Wingdings"/>
        <a:buChar char=""/>
        <a:defRPr kumimoji="0" sz="1725" kern="1200">
          <a:solidFill>
            <a:schemeClr val="tx1"/>
          </a:solidFill>
          <a:latin typeface="+mn-lt"/>
          <a:ea typeface="+mn-ea"/>
          <a:cs typeface="+mn-cs"/>
        </a:defRPr>
      </a:lvl3pPr>
      <a:lvl4pPr marL="1028700" indent="-171450" algn="l" rtl="0" eaLnBrk="1" latinLnBrk="0" hangingPunct="1">
        <a:spcBef>
          <a:spcPts val="300"/>
        </a:spcBef>
        <a:buClr>
          <a:schemeClr val="accent3"/>
        </a:buClr>
        <a:buSzPct val="75000"/>
        <a:buFont typeface="Wingdings"/>
        <a:buChar char=""/>
        <a:defRPr kumimoji="0" sz="1500" kern="1200">
          <a:solidFill>
            <a:schemeClr val="tx1"/>
          </a:solidFill>
          <a:latin typeface="+mn-lt"/>
          <a:ea typeface="+mn-ea"/>
          <a:cs typeface="+mn-cs"/>
        </a:defRPr>
      </a:lvl4pPr>
      <a:lvl5pPr marL="1371600" indent="-171450" algn="l" rtl="0" eaLnBrk="1" latinLnBrk="0" hangingPunct="1">
        <a:spcBef>
          <a:spcPts val="300"/>
        </a:spcBef>
        <a:buClr>
          <a:schemeClr val="accent4"/>
        </a:buClr>
        <a:buSzPct val="65000"/>
        <a:buFont typeface="Wingdings"/>
        <a:buChar char=""/>
        <a:defRPr kumimoji="0" sz="1500" kern="1200">
          <a:solidFill>
            <a:schemeClr val="tx1"/>
          </a:solidFill>
          <a:latin typeface="+mn-lt"/>
          <a:ea typeface="+mn-ea"/>
          <a:cs typeface="+mn-cs"/>
        </a:defRPr>
      </a:lvl5pPr>
      <a:lvl6pPr marL="1577340" indent="-171450" algn="l" rtl="0" eaLnBrk="1" latinLnBrk="0" hangingPunct="1">
        <a:spcBef>
          <a:spcPct val="20000"/>
        </a:spcBef>
        <a:buClr>
          <a:schemeClr val="accent1"/>
        </a:buClr>
        <a:buFont typeface="Wingdings"/>
        <a:buChar char="§"/>
        <a:defRPr kumimoji="0" sz="1350" kern="1200" baseline="0">
          <a:solidFill>
            <a:schemeClr val="tx1"/>
          </a:solidFill>
          <a:latin typeface="+mn-lt"/>
          <a:ea typeface="+mn-ea"/>
          <a:cs typeface="+mn-cs"/>
        </a:defRPr>
      </a:lvl6pPr>
      <a:lvl7pPr marL="1783080" indent="-171450" algn="l" rtl="0" eaLnBrk="1" latinLnBrk="0" hangingPunct="1">
        <a:spcBef>
          <a:spcPct val="20000"/>
        </a:spcBef>
        <a:buClr>
          <a:schemeClr val="accent2"/>
        </a:buClr>
        <a:buFont typeface="Wingdings"/>
        <a:buChar char="§"/>
        <a:defRPr kumimoji="0" sz="1350" kern="1200" baseline="0">
          <a:solidFill>
            <a:schemeClr val="tx1"/>
          </a:solidFill>
          <a:latin typeface="+mn-lt"/>
          <a:ea typeface="+mn-ea"/>
          <a:cs typeface="+mn-cs"/>
        </a:defRPr>
      </a:lvl7pPr>
      <a:lvl8pPr marL="1988820" indent="-171450" algn="l" rtl="0" eaLnBrk="1" latinLnBrk="0" hangingPunct="1">
        <a:spcBef>
          <a:spcPct val="20000"/>
        </a:spcBef>
        <a:buClr>
          <a:schemeClr val="accent3"/>
        </a:buClr>
        <a:buFont typeface="Wingdings"/>
        <a:buChar char="§"/>
        <a:defRPr kumimoji="0" sz="1350" kern="1200" baseline="0">
          <a:solidFill>
            <a:schemeClr val="tx1"/>
          </a:solidFill>
          <a:latin typeface="+mn-lt"/>
          <a:ea typeface="+mn-ea"/>
          <a:cs typeface="+mn-cs"/>
        </a:defRPr>
      </a:lvl8pPr>
      <a:lvl9pPr marL="2194560" indent="-171450" algn="l" rtl="0" eaLnBrk="1" latinLnBrk="0" hangingPunct="1">
        <a:spcBef>
          <a:spcPct val="20000"/>
        </a:spcBef>
        <a:buClr>
          <a:schemeClr val="accent4"/>
        </a:buClr>
        <a:buFont typeface="Wingdings"/>
        <a:buChar char="§"/>
        <a:defRPr kumimoji="0" sz="135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85763" indent="-385763"/>
            <a:r>
              <a:rPr lang="en-US" dirty="0"/>
              <a:t>Education Capital- background information</a:t>
            </a:r>
          </a:p>
        </p:txBody>
      </p:sp>
      <p:sp>
        <p:nvSpPr>
          <p:cNvPr id="3" name="Text Placeholder 1"/>
          <p:cNvSpPr txBox="1">
            <a:spLocks/>
          </p:cNvSpPr>
          <p:nvPr/>
        </p:nvSpPr>
        <p:spPr>
          <a:xfrm>
            <a:off x="81280" y="1630679"/>
            <a:ext cx="11135360" cy="4831081"/>
          </a:xfrm>
          <a:prstGeom prst="rect">
            <a:avLst/>
          </a:prstGeom>
        </p:spPr>
        <p:txBody>
          <a:bodyPr>
            <a:normAutofit fontScale="850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320040" marR="0" lvl="0" indent="-320040" algn="l" defTabSz="914400" rtl="0" eaLnBrk="1" fontAlgn="auto" latinLnBrk="0" hangingPunct="1">
              <a:lnSpc>
                <a:spcPct val="100000"/>
              </a:lnSpc>
              <a:spcBef>
                <a:spcPts val="700"/>
              </a:spcBef>
              <a:spcAft>
                <a:spcPts val="0"/>
              </a:spcAft>
              <a:buClr>
                <a:srgbClr val="DD8047"/>
              </a:buClr>
              <a:buSzPct val="60000"/>
              <a:buFont typeface="Wingdings"/>
              <a:buChar char=""/>
              <a:tabLst/>
              <a:defRPr/>
            </a:pPr>
            <a:r>
              <a:rPr kumimoji="0" lang="en-US" sz="2200" b="0" i="0" u="none" strike="noStrike" kern="1200" cap="none" spc="0" normalizeH="0" baseline="0" noProof="0" dirty="0">
                <a:ln>
                  <a:noFill/>
                </a:ln>
                <a:solidFill>
                  <a:srgbClr val="968C8C">
                    <a:lumMod val="75000"/>
                  </a:srgbClr>
                </a:solidFill>
                <a:effectLst/>
                <a:uLnTx/>
                <a:uFillTx/>
                <a:latin typeface="Tw Cen MT"/>
                <a:ea typeface="+mn-ea"/>
                <a:cs typeface="+mn-cs"/>
              </a:rPr>
              <a:t>North Carolina State Law creates some differences in accounting between counties and school systems</a:t>
            </a:r>
          </a:p>
          <a:p>
            <a:pPr lvl="1" indent="-320040">
              <a:spcBef>
                <a:spcPts val="700"/>
              </a:spcBef>
              <a:buClr>
                <a:srgbClr val="DD8047"/>
              </a:buClr>
              <a:buSzPct val="60000"/>
              <a:buFont typeface="Wingdings"/>
              <a:buChar char=""/>
            </a:pPr>
            <a:r>
              <a:rPr lang="en-US" sz="2100" dirty="0">
                <a:solidFill>
                  <a:srgbClr val="968C8C">
                    <a:lumMod val="75000"/>
                  </a:srgbClr>
                </a:solidFill>
                <a:latin typeface="Tw Cen MT"/>
              </a:rPr>
              <a:t>Revenue Generation</a:t>
            </a:r>
          </a:p>
          <a:p>
            <a:pPr lvl="2" indent="-320040">
              <a:spcBef>
                <a:spcPts val="700"/>
              </a:spcBef>
              <a:buClr>
                <a:srgbClr val="DD8047"/>
              </a:buClr>
              <a:buSzPct val="60000"/>
              <a:buFont typeface="Wingdings"/>
              <a:buChar char=""/>
            </a:pPr>
            <a:r>
              <a:rPr lang="en-US" sz="2100" dirty="0">
                <a:solidFill>
                  <a:srgbClr val="968C8C">
                    <a:lumMod val="75000"/>
                  </a:srgbClr>
                </a:solidFill>
                <a:latin typeface="Tw Cen MT"/>
              </a:rPr>
              <a:t>Tax rate is set every year to meet the needs of all of the county obligations.  FY 24 reflected 28% of annual county budget goes to education </a:t>
            </a:r>
          </a:p>
          <a:p>
            <a:pPr lvl="2" indent="-320040">
              <a:spcBef>
                <a:spcPts val="700"/>
              </a:spcBef>
              <a:buClr>
                <a:srgbClr val="DD8047"/>
              </a:buClr>
              <a:buSzPct val="60000"/>
              <a:buFont typeface="Wingdings"/>
              <a:buChar char=""/>
            </a:pPr>
            <a:r>
              <a:rPr lang="en-US" sz="2100" dirty="0">
                <a:solidFill>
                  <a:srgbClr val="968C8C">
                    <a:lumMod val="75000"/>
                  </a:srgbClr>
                </a:solidFill>
                <a:latin typeface="Tw Cen MT"/>
              </a:rPr>
              <a:t>Sales tax (30% article 40, 60% article 42 goes to education capital by state statute)</a:t>
            </a:r>
          </a:p>
          <a:p>
            <a:pPr lvl="2" indent="-320040">
              <a:spcBef>
                <a:spcPts val="700"/>
              </a:spcBef>
              <a:buClr>
                <a:srgbClr val="DD8047"/>
              </a:buClr>
              <a:buSzPct val="60000"/>
              <a:buFont typeface="Wingdings"/>
              <a:buChar char=""/>
            </a:pPr>
            <a:r>
              <a:rPr lang="en-US" sz="2100" dirty="0">
                <a:solidFill>
                  <a:srgbClr val="968C8C">
                    <a:lumMod val="75000"/>
                  </a:srgbClr>
                </a:solidFill>
                <a:latin typeface="Tw Cen MT"/>
              </a:rPr>
              <a:t>Budget Ordinance lays out the appropriations based on funding available and BOE priorities- $22.1 million</a:t>
            </a:r>
          </a:p>
          <a:p>
            <a:pPr lvl="3" indent="-320040">
              <a:spcBef>
                <a:spcPts val="700"/>
              </a:spcBef>
              <a:buClr>
                <a:srgbClr val="DD8047"/>
              </a:buClr>
              <a:buSzPct val="60000"/>
              <a:buFont typeface="Wingdings"/>
              <a:buChar char=""/>
            </a:pPr>
            <a:r>
              <a:rPr lang="en-US" sz="2100" dirty="0">
                <a:solidFill>
                  <a:srgbClr val="968C8C">
                    <a:lumMod val="75000"/>
                  </a:srgbClr>
                </a:solidFill>
                <a:latin typeface="Tw Cen MT"/>
              </a:rPr>
              <a:t>Current Expense (Operational) 12 </a:t>
            </a:r>
            <a:r>
              <a:rPr lang="en-US" sz="2100" dirty="0" err="1">
                <a:solidFill>
                  <a:srgbClr val="968C8C">
                    <a:lumMod val="75000"/>
                  </a:srgbClr>
                </a:solidFill>
                <a:latin typeface="Tw Cen MT"/>
              </a:rPr>
              <a:t>mos</a:t>
            </a:r>
            <a:r>
              <a:rPr lang="en-US" sz="2100" dirty="0">
                <a:solidFill>
                  <a:srgbClr val="968C8C">
                    <a:lumMod val="75000"/>
                  </a:srgbClr>
                </a:solidFill>
                <a:latin typeface="Tw Cen MT"/>
              </a:rPr>
              <a:t> payments</a:t>
            </a:r>
          </a:p>
          <a:p>
            <a:pPr lvl="3" indent="-320040">
              <a:spcBef>
                <a:spcPts val="700"/>
              </a:spcBef>
              <a:buClr>
                <a:srgbClr val="DD8047"/>
              </a:buClr>
              <a:buSzPct val="60000"/>
              <a:buFont typeface="Wingdings"/>
              <a:buChar char=""/>
            </a:pPr>
            <a:r>
              <a:rPr lang="en-US" sz="2100" dirty="0">
                <a:solidFill>
                  <a:srgbClr val="968C8C">
                    <a:lumMod val="75000"/>
                  </a:srgbClr>
                </a:solidFill>
                <a:latin typeface="Tw Cen MT"/>
              </a:rPr>
              <a:t>Projects &gt; $50k Education capital fund pay w/docs</a:t>
            </a:r>
          </a:p>
          <a:p>
            <a:pPr lvl="3" indent="-320040">
              <a:spcBef>
                <a:spcPts val="700"/>
              </a:spcBef>
              <a:buClr>
                <a:srgbClr val="DD8047"/>
              </a:buClr>
              <a:buSzPct val="60000"/>
              <a:buFont typeface="Wingdings"/>
              <a:buChar char=""/>
            </a:pPr>
            <a:r>
              <a:rPr lang="en-US" sz="2100" dirty="0">
                <a:solidFill>
                  <a:srgbClr val="968C8C">
                    <a:lumMod val="75000"/>
                  </a:srgbClr>
                </a:solidFill>
                <a:latin typeface="Tw Cen MT"/>
              </a:rPr>
              <a:t>Project &lt; $50k 12 </a:t>
            </a:r>
            <a:r>
              <a:rPr lang="en-US" sz="2100" dirty="0" err="1">
                <a:solidFill>
                  <a:srgbClr val="968C8C">
                    <a:lumMod val="75000"/>
                  </a:srgbClr>
                </a:solidFill>
                <a:latin typeface="Tw Cen MT"/>
              </a:rPr>
              <a:t>mos</a:t>
            </a:r>
            <a:r>
              <a:rPr lang="en-US" sz="2100" dirty="0">
                <a:solidFill>
                  <a:srgbClr val="968C8C">
                    <a:lumMod val="75000"/>
                  </a:srgbClr>
                </a:solidFill>
                <a:latin typeface="Tw Cen MT"/>
              </a:rPr>
              <a:t> payments</a:t>
            </a:r>
          </a:p>
          <a:p>
            <a:pPr lvl="3" indent="-320040">
              <a:spcBef>
                <a:spcPts val="700"/>
              </a:spcBef>
              <a:buClr>
                <a:srgbClr val="DD8047"/>
              </a:buClr>
              <a:buSzPct val="60000"/>
              <a:buFont typeface="Wingdings"/>
              <a:buChar char=""/>
            </a:pPr>
            <a:r>
              <a:rPr lang="en-US" sz="2100" dirty="0">
                <a:solidFill>
                  <a:srgbClr val="968C8C">
                    <a:lumMod val="75000"/>
                  </a:srgbClr>
                </a:solidFill>
                <a:latin typeface="Tw Cen MT"/>
              </a:rPr>
              <a:t>Furniture, Fixtures, Equipment (FFE) 12 </a:t>
            </a:r>
            <a:r>
              <a:rPr lang="en-US" sz="2100" dirty="0" err="1">
                <a:solidFill>
                  <a:srgbClr val="968C8C">
                    <a:lumMod val="75000"/>
                  </a:srgbClr>
                </a:solidFill>
                <a:latin typeface="Tw Cen MT"/>
              </a:rPr>
              <a:t>mos</a:t>
            </a:r>
            <a:r>
              <a:rPr lang="en-US" sz="2100" dirty="0">
                <a:solidFill>
                  <a:srgbClr val="968C8C">
                    <a:lumMod val="75000"/>
                  </a:srgbClr>
                </a:solidFill>
                <a:latin typeface="Tw Cen MT"/>
              </a:rPr>
              <a:t> payments</a:t>
            </a:r>
          </a:p>
          <a:p>
            <a:pPr lvl="3" indent="-320040">
              <a:spcBef>
                <a:spcPts val="700"/>
              </a:spcBef>
              <a:buClr>
                <a:srgbClr val="DD8047"/>
              </a:buClr>
              <a:buSzPct val="60000"/>
              <a:buFont typeface="Wingdings"/>
              <a:buChar char=""/>
            </a:pPr>
            <a:r>
              <a:rPr lang="en-US" sz="2100" dirty="0">
                <a:solidFill>
                  <a:srgbClr val="968C8C">
                    <a:lumMod val="75000"/>
                  </a:srgbClr>
                </a:solidFill>
                <a:latin typeface="Tw Cen MT"/>
              </a:rPr>
              <a:t>Vehicles  12 </a:t>
            </a:r>
            <a:r>
              <a:rPr lang="en-US" sz="2100" dirty="0" err="1">
                <a:solidFill>
                  <a:srgbClr val="968C8C">
                    <a:lumMod val="75000"/>
                  </a:srgbClr>
                </a:solidFill>
                <a:latin typeface="Tw Cen MT"/>
              </a:rPr>
              <a:t>mos</a:t>
            </a:r>
            <a:r>
              <a:rPr lang="en-US" sz="2100" dirty="0">
                <a:solidFill>
                  <a:srgbClr val="968C8C">
                    <a:lumMod val="75000"/>
                  </a:srgbClr>
                </a:solidFill>
                <a:latin typeface="Tw Cen MT"/>
              </a:rPr>
              <a:t> payments</a:t>
            </a:r>
          </a:p>
          <a:p>
            <a:pPr lvl="3" indent="-320040">
              <a:spcBef>
                <a:spcPts val="700"/>
              </a:spcBef>
              <a:buClr>
                <a:srgbClr val="DD8047"/>
              </a:buClr>
              <a:buSzPct val="60000"/>
              <a:buFont typeface="Wingdings"/>
              <a:buChar char=""/>
            </a:pPr>
            <a:r>
              <a:rPr lang="en-US" sz="2100" dirty="0">
                <a:solidFill>
                  <a:srgbClr val="968C8C">
                    <a:lumMod val="75000"/>
                  </a:srgbClr>
                </a:solidFill>
                <a:latin typeface="Tw Cen MT"/>
              </a:rPr>
              <a:t>Also- transfer of funds to Education Capital Fund (separate ordinance)</a:t>
            </a:r>
          </a:p>
          <a:p>
            <a:pPr lvl="2" indent="-320040">
              <a:spcBef>
                <a:spcPts val="700"/>
              </a:spcBef>
              <a:buClr>
                <a:srgbClr val="DD8047"/>
              </a:buClr>
              <a:buSzPct val="60000"/>
              <a:buFont typeface="Wingdings"/>
              <a:buChar char=""/>
            </a:pPr>
            <a:endParaRPr lang="en-US" sz="2100" dirty="0">
              <a:solidFill>
                <a:srgbClr val="968C8C">
                  <a:lumMod val="75000"/>
                </a:srgbClr>
              </a:solidFill>
              <a:latin typeface="Tw Cen MT"/>
            </a:endParaRPr>
          </a:p>
          <a:p>
            <a:pPr lvl="1" indent="-320040">
              <a:spcBef>
                <a:spcPts val="700"/>
              </a:spcBef>
              <a:buClr>
                <a:srgbClr val="DD8047"/>
              </a:buClr>
              <a:buSzPct val="60000"/>
              <a:buFont typeface="Wingdings"/>
              <a:buChar char=""/>
            </a:pPr>
            <a:r>
              <a:rPr kumimoji="0" lang="en-US" sz="2100" b="0" i="0" u="none" strike="noStrike" kern="1200" cap="none" spc="0" normalizeH="0" baseline="0" noProof="0" dirty="0">
                <a:ln>
                  <a:noFill/>
                </a:ln>
                <a:solidFill>
                  <a:srgbClr val="968C8C">
                    <a:lumMod val="75000"/>
                  </a:srgbClr>
                </a:solidFill>
                <a:effectLst/>
                <a:uLnTx/>
                <a:uFillTx/>
                <a:latin typeface="Tw Cen MT"/>
                <a:ea typeface="+mn-ea"/>
                <a:cs typeface="+mn-cs"/>
              </a:rPr>
              <a:t>Financing county (cash, conventional loan, General Obligation Bonds, Limited Obligation Bonds</a:t>
            </a:r>
          </a:p>
          <a:p>
            <a:pPr lvl="2" indent="-320040">
              <a:spcBef>
                <a:spcPts val="700"/>
              </a:spcBef>
              <a:buClr>
                <a:srgbClr val="DD8047"/>
              </a:buClr>
              <a:buSzPct val="60000"/>
              <a:buFont typeface="Wingdings"/>
              <a:buChar char=""/>
            </a:pPr>
            <a:r>
              <a:rPr kumimoji="0" lang="en-US" sz="2100" b="0" i="0" u="none" strike="noStrike" kern="1200" cap="none" spc="0" normalizeH="0" baseline="0" noProof="0" dirty="0">
                <a:ln>
                  <a:noFill/>
                </a:ln>
                <a:solidFill>
                  <a:srgbClr val="968C8C">
                    <a:lumMod val="75000"/>
                  </a:srgbClr>
                </a:solidFill>
                <a:effectLst/>
                <a:uLnTx/>
                <a:uFillTx/>
                <a:latin typeface="Tw Cen MT"/>
                <a:ea typeface="+mn-ea"/>
                <a:cs typeface="+mn-cs"/>
              </a:rPr>
              <a:t>Capital fund accounting- a tool for multi year tracking of projects</a:t>
            </a:r>
          </a:p>
          <a:p>
            <a:pPr lvl="1" indent="-320040">
              <a:spcBef>
                <a:spcPts val="700"/>
              </a:spcBef>
              <a:buClr>
                <a:srgbClr val="DD8047"/>
              </a:buClr>
              <a:buSzPct val="60000"/>
              <a:buFont typeface="Wingdings"/>
              <a:buChar char=""/>
            </a:pPr>
            <a:endParaRPr kumimoji="0" lang="en-US" sz="19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lvl="2" indent="-320040">
              <a:spcBef>
                <a:spcPts val="700"/>
              </a:spcBef>
              <a:buClr>
                <a:srgbClr val="DD8047"/>
              </a:buClr>
              <a:buSzPct val="60000"/>
              <a:buFont typeface="Wingdings"/>
              <a:buChar char=""/>
            </a:pPr>
            <a:endParaRPr kumimoji="0" lang="en-US" sz="16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lvl="1" indent="-320040">
              <a:spcBef>
                <a:spcPts val="700"/>
              </a:spcBef>
              <a:buClr>
                <a:srgbClr val="DD8047"/>
              </a:buClr>
              <a:buSzPct val="60000"/>
              <a:buFont typeface="Wingdings"/>
              <a:buChar char=""/>
            </a:pPr>
            <a:endParaRPr kumimoji="0" lang="en-US" sz="19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lvl="1" indent="-320040">
              <a:spcBef>
                <a:spcPts val="700"/>
              </a:spcBef>
              <a:buClr>
                <a:srgbClr val="DD8047"/>
              </a:buClr>
              <a:buSzPct val="60000"/>
              <a:buFont typeface="Wingdings"/>
              <a:buChar char=""/>
            </a:pPr>
            <a:endParaRPr kumimoji="0" lang="en-US" sz="19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marL="320040" marR="0" lvl="0" indent="-320040" algn="l" defTabSz="914400" rtl="0" eaLnBrk="1" fontAlgn="auto" latinLnBrk="0" hangingPunct="1">
              <a:lnSpc>
                <a:spcPct val="100000"/>
              </a:lnSpc>
              <a:spcBef>
                <a:spcPts val="700"/>
              </a:spcBef>
              <a:spcAft>
                <a:spcPts val="0"/>
              </a:spcAft>
              <a:buClr>
                <a:srgbClr val="DD8047"/>
              </a:buClr>
              <a:buSzPct val="60000"/>
              <a:buFont typeface="Wingdings"/>
              <a:buChar char=""/>
              <a:tabLst/>
              <a:defRPr/>
            </a:pPr>
            <a:endParaRPr kumimoji="0" lang="en-US" sz="22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marL="640080" marR="0" lvl="1" indent="-274320" algn="l" defTabSz="914400" rtl="0" eaLnBrk="1" fontAlgn="auto" latinLnBrk="0" hangingPunct="1">
              <a:lnSpc>
                <a:spcPct val="100000"/>
              </a:lnSpc>
              <a:spcBef>
                <a:spcPts val="550"/>
              </a:spcBef>
              <a:spcAft>
                <a:spcPts val="0"/>
              </a:spcAft>
              <a:buClr>
                <a:srgbClr val="94B6D2"/>
              </a:buClr>
              <a:buSzPct val="70000"/>
              <a:buFont typeface="Wingdings 2"/>
              <a:buChar char=""/>
              <a:tabLst/>
              <a:defRPr/>
            </a:pPr>
            <a:endParaRPr kumimoji="0" lang="en-US" sz="22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marL="320040" marR="0" lvl="0" indent="-320040" algn="l" defTabSz="914400" rtl="0" eaLnBrk="1" fontAlgn="auto" latinLnBrk="0" hangingPunct="1">
              <a:lnSpc>
                <a:spcPct val="100000"/>
              </a:lnSpc>
              <a:spcBef>
                <a:spcPts val="700"/>
              </a:spcBef>
              <a:spcAft>
                <a:spcPts val="0"/>
              </a:spcAft>
              <a:buClr>
                <a:srgbClr val="DD8047"/>
              </a:buClr>
              <a:buSzPct val="60000"/>
              <a:buFont typeface="Wingdings"/>
              <a:buChar char=""/>
              <a:tabLst/>
              <a:defRPr/>
            </a:pPr>
            <a:endParaRPr kumimoji="0" lang="en-US" sz="2200" b="0" i="0" u="none" strike="noStrike" kern="1200" cap="none" spc="0" normalizeH="0" baseline="0" noProof="0" dirty="0">
              <a:ln>
                <a:noFill/>
              </a:ln>
              <a:solidFill>
                <a:srgbClr val="968C8C">
                  <a:lumMod val="75000"/>
                </a:srgbClr>
              </a:solidFill>
              <a:effectLst/>
              <a:uLnTx/>
              <a:uFillTx/>
              <a:latin typeface="Tw Cen MT"/>
              <a:ea typeface="+mn-ea"/>
              <a:cs typeface="+mn-cs"/>
            </a:endParaRPr>
          </a:p>
        </p:txBody>
      </p:sp>
      <p:pic>
        <p:nvPicPr>
          <p:cNvPr id="5" name="Picture 4">
            <a:extLst>
              <a:ext uri="{FF2B5EF4-FFF2-40B4-BE49-F238E27FC236}">
                <a16:creationId xmlns:a16="http://schemas.microsoft.com/office/drawing/2014/main" id="{695C005A-41E8-08DD-DD0E-A74A2C29F65C}"/>
              </a:ext>
            </a:extLst>
          </p:cNvPr>
          <p:cNvPicPr>
            <a:picLocks noChangeAspect="1"/>
          </p:cNvPicPr>
          <p:nvPr/>
        </p:nvPicPr>
        <p:blipFill rotWithShape="1">
          <a:blip r:embed="rId3"/>
          <a:srcRect l="20000" t="52143" r="31000" b="24365"/>
          <a:stretch/>
        </p:blipFill>
        <p:spPr>
          <a:xfrm>
            <a:off x="6664960" y="3429000"/>
            <a:ext cx="5974080" cy="1503680"/>
          </a:xfrm>
          <a:prstGeom prst="rect">
            <a:avLst/>
          </a:prstGeom>
        </p:spPr>
      </p:pic>
    </p:spTree>
    <p:extLst>
      <p:ext uri="{BB962C8B-B14F-4D97-AF65-F5344CB8AC3E}">
        <p14:creationId xmlns:p14="http://schemas.microsoft.com/office/powerpoint/2010/main" val="3700378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85763" indent="-385763"/>
            <a:r>
              <a:rPr lang="en-US" dirty="0"/>
              <a:t>Education Capital Fund- What is in it?</a:t>
            </a:r>
          </a:p>
        </p:txBody>
      </p:sp>
      <p:sp>
        <p:nvSpPr>
          <p:cNvPr id="3" name="Text Placeholder 1"/>
          <p:cNvSpPr txBox="1">
            <a:spLocks/>
          </p:cNvSpPr>
          <p:nvPr/>
        </p:nvSpPr>
        <p:spPr>
          <a:xfrm>
            <a:off x="81280" y="1630679"/>
            <a:ext cx="11409680" cy="4998721"/>
          </a:xfrm>
          <a:prstGeom prst="rect">
            <a:avLst/>
          </a:prstGeom>
        </p:spPr>
        <p:txBody>
          <a:bodyPr>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320040" marR="0" lvl="0" indent="-320040" algn="l" defTabSz="914400" rtl="0" eaLnBrk="1" fontAlgn="auto" latinLnBrk="0" hangingPunct="1">
              <a:lnSpc>
                <a:spcPct val="100000"/>
              </a:lnSpc>
              <a:spcBef>
                <a:spcPts val="700"/>
              </a:spcBef>
              <a:spcAft>
                <a:spcPts val="0"/>
              </a:spcAft>
              <a:buClr>
                <a:srgbClr val="DD8047"/>
              </a:buClr>
              <a:buSzPct val="60000"/>
              <a:buFont typeface="Wingdings"/>
              <a:buChar char=""/>
              <a:tabLst/>
              <a:defRPr/>
            </a:pPr>
            <a:r>
              <a:rPr lang="en-US" sz="2200" dirty="0">
                <a:solidFill>
                  <a:srgbClr val="968C8C">
                    <a:lumMod val="75000"/>
                  </a:srgbClr>
                </a:solidFill>
                <a:latin typeface="Tw Cen MT"/>
              </a:rPr>
              <a:t>Outstanding Projects &gt; $50k (~$4 million still left FY 20, 21 and 23)</a:t>
            </a:r>
          </a:p>
          <a:p>
            <a:pPr marL="320040" marR="0" lvl="0" indent="-320040" algn="l" defTabSz="914400" rtl="0" eaLnBrk="1" fontAlgn="auto" latinLnBrk="0" hangingPunct="1">
              <a:lnSpc>
                <a:spcPct val="100000"/>
              </a:lnSpc>
              <a:spcBef>
                <a:spcPts val="700"/>
              </a:spcBef>
              <a:spcAft>
                <a:spcPts val="0"/>
              </a:spcAft>
              <a:buClr>
                <a:srgbClr val="DD8047"/>
              </a:buClr>
              <a:buSzPct val="60000"/>
              <a:buFont typeface="Wingdings"/>
              <a:buChar char=""/>
              <a:tabLst/>
              <a:defRPr/>
            </a:pPr>
            <a:r>
              <a:rPr lang="en-US" sz="2200" dirty="0">
                <a:solidFill>
                  <a:srgbClr val="968C8C">
                    <a:lumMod val="75000"/>
                  </a:srgbClr>
                </a:solidFill>
                <a:latin typeface="Tw Cen MT"/>
              </a:rPr>
              <a:t> FY 24 Project funding $970,000 </a:t>
            </a:r>
            <a:r>
              <a:rPr lang="en-US" sz="2200" i="1" dirty="0">
                <a:solidFill>
                  <a:srgbClr val="968C8C">
                    <a:lumMod val="75000"/>
                  </a:srgbClr>
                </a:solidFill>
                <a:latin typeface="Tw Cen MT"/>
              </a:rPr>
              <a:t>(as approved June 2023.  Funding was increased in Aug 2023)</a:t>
            </a:r>
          </a:p>
          <a:p>
            <a:pPr marL="320040" marR="0" lvl="0" indent="-320040" algn="l" defTabSz="914400" rtl="0" eaLnBrk="1" fontAlgn="auto" latinLnBrk="0" hangingPunct="1">
              <a:lnSpc>
                <a:spcPct val="100000"/>
              </a:lnSpc>
              <a:spcBef>
                <a:spcPts val="700"/>
              </a:spcBef>
              <a:spcAft>
                <a:spcPts val="0"/>
              </a:spcAft>
              <a:buClr>
                <a:srgbClr val="DD8047"/>
              </a:buClr>
              <a:buSzPct val="60000"/>
              <a:buFont typeface="Wingdings"/>
              <a:buChar char=""/>
              <a:tabLst/>
              <a:defRPr/>
            </a:pPr>
            <a:r>
              <a:rPr lang="en-US" sz="2200" dirty="0">
                <a:solidFill>
                  <a:srgbClr val="968C8C">
                    <a:lumMod val="75000"/>
                  </a:srgbClr>
                </a:solidFill>
                <a:latin typeface="Tw Cen MT"/>
              </a:rPr>
              <a:t>School system may request to change projects or reallocate funds</a:t>
            </a:r>
          </a:p>
          <a:p>
            <a:pPr lvl="1" indent="-320040">
              <a:spcBef>
                <a:spcPts val="700"/>
              </a:spcBef>
              <a:buClr>
                <a:srgbClr val="DD8047"/>
              </a:buClr>
              <a:buSzPct val="60000"/>
              <a:buFont typeface="Wingdings"/>
              <a:buChar char=""/>
            </a:pPr>
            <a:r>
              <a:rPr kumimoji="0" lang="en-US" sz="1800" b="0" i="0" u="none" strike="noStrike" kern="1200" cap="none" spc="0" normalizeH="0" baseline="0" noProof="0" dirty="0">
                <a:ln>
                  <a:noFill/>
                </a:ln>
                <a:solidFill>
                  <a:srgbClr val="968C8C">
                    <a:lumMod val="75000"/>
                  </a:srgbClr>
                </a:solidFill>
                <a:effectLst/>
                <a:uLnTx/>
                <a:uFillTx/>
                <a:latin typeface="Tw Cen MT"/>
                <a:ea typeface="+mn-ea"/>
                <a:cs typeface="+mn-cs"/>
              </a:rPr>
              <a:t>FY 24 request being considered this evening</a:t>
            </a:r>
          </a:p>
          <a:p>
            <a:pPr>
              <a:buClr>
                <a:srgbClr val="DD8047"/>
              </a:buClr>
            </a:pPr>
            <a:r>
              <a:rPr lang="en-US" sz="2100" dirty="0">
                <a:solidFill>
                  <a:srgbClr val="968C8C">
                    <a:lumMod val="75000"/>
                  </a:srgbClr>
                </a:solidFill>
                <a:latin typeface="Tw Cen MT"/>
              </a:rPr>
              <a:t>RMS/RHS/BHS projects requested by BOE with a budget of $68 million</a:t>
            </a:r>
          </a:p>
          <a:p>
            <a:pPr lvl="1">
              <a:buClr>
                <a:srgbClr val="DD8047"/>
              </a:buClr>
            </a:pPr>
            <a:r>
              <a:rPr kumimoji="0" lang="en-US" sz="1800" b="0" i="0" u="none" strike="noStrike" kern="1200" cap="none" spc="0" normalizeH="0" baseline="0" noProof="0" dirty="0">
                <a:ln>
                  <a:noFill/>
                </a:ln>
                <a:solidFill>
                  <a:srgbClr val="968C8C">
                    <a:lumMod val="75000"/>
                  </a:srgbClr>
                </a:solidFill>
                <a:effectLst/>
                <a:uLnTx/>
                <a:uFillTx/>
                <a:latin typeface="Tw Cen MT"/>
                <a:ea typeface="+mn-ea"/>
                <a:cs typeface="+mn-cs"/>
              </a:rPr>
              <a:t>Anticipate that commissioners will sell General Obligation</a:t>
            </a:r>
            <a:r>
              <a:rPr lang="en-US" sz="1800" dirty="0">
                <a:solidFill>
                  <a:srgbClr val="968C8C">
                    <a:lumMod val="75000"/>
                  </a:srgbClr>
                </a:solidFill>
                <a:latin typeface="Tw Cen MT"/>
              </a:rPr>
              <a:t>n Bonds to Fund</a:t>
            </a:r>
          </a:p>
          <a:p>
            <a:pPr lvl="1">
              <a:buClr>
                <a:srgbClr val="DD8047"/>
              </a:buClr>
            </a:pPr>
            <a:r>
              <a:rPr kumimoji="0" lang="en-US" sz="1800" b="0" i="0" u="none" strike="noStrike" kern="1200" cap="none" spc="0" normalizeH="0" baseline="0" noProof="0" dirty="0">
                <a:ln>
                  <a:noFill/>
                </a:ln>
                <a:solidFill>
                  <a:srgbClr val="968C8C">
                    <a:lumMod val="75000"/>
                  </a:srgbClr>
                </a:solidFill>
                <a:effectLst/>
                <a:uLnTx/>
                <a:uFillTx/>
                <a:latin typeface="Tw Cen MT"/>
                <a:ea typeface="+mn-ea"/>
                <a:cs typeface="+mn-cs"/>
              </a:rPr>
              <a:t>Cash has been set aside for this purpose with a</a:t>
            </a:r>
            <a:r>
              <a:rPr lang="en-US" sz="1800" dirty="0" err="1">
                <a:solidFill>
                  <a:srgbClr val="968C8C">
                    <a:lumMod val="75000"/>
                  </a:srgbClr>
                </a:solidFill>
                <a:latin typeface="Tw Cen MT"/>
              </a:rPr>
              <a:t>nnual</a:t>
            </a:r>
            <a:r>
              <a:rPr lang="en-US" sz="1800" dirty="0">
                <a:solidFill>
                  <a:srgbClr val="968C8C">
                    <a:lumMod val="75000"/>
                  </a:srgbClr>
                </a:solidFill>
                <a:latin typeface="Tw Cen MT"/>
              </a:rPr>
              <a:t> transfers adopted in the budget</a:t>
            </a:r>
          </a:p>
          <a:p>
            <a:pPr marL="0" indent="0">
              <a:buClr>
                <a:srgbClr val="DD8047"/>
              </a:buClr>
              <a:buNone/>
            </a:pPr>
            <a:endParaRPr kumimoji="0" lang="en-US" sz="21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a:buClr>
                <a:srgbClr val="DD8047"/>
              </a:buClr>
            </a:pPr>
            <a:endParaRPr kumimoji="0" lang="en-US" sz="21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lvl="1" indent="-320040">
              <a:spcBef>
                <a:spcPts val="700"/>
              </a:spcBef>
              <a:buClr>
                <a:srgbClr val="DD8047"/>
              </a:buClr>
              <a:buSzPct val="60000"/>
              <a:buFont typeface="Wingdings"/>
              <a:buChar char=""/>
            </a:pPr>
            <a:endParaRPr kumimoji="0" lang="en-US" sz="19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lvl="2" indent="-320040">
              <a:spcBef>
                <a:spcPts val="700"/>
              </a:spcBef>
              <a:buClr>
                <a:srgbClr val="DD8047"/>
              </a:buClr>
              <a:buSzPct val="60000"/>
              <a:buFont typeface="Wingdings"/>
              <a:buChar char=""/>
            </a:pPr>
            <a:endParaRPr kumimoji="0" lang="en-US" sz="16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lvl="1" indent="-320040">
              <a:spcBef>
                <a:spcPts val="700"/>
              </a:spcBef>
              <a:buClr>
                <a:srgbClr val="DD8047"/>
              </a:buClr>
              <a:buSzPct val="60000"/>
              <a:buFont typeface="Wingdings"/>
              <a:buChar char=""/>
            </a:pPr>
            <a:endParaRPr kumimoji="0" lang="en-US" sz="19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lvl="1" indent="-320040">
              <a:spcBef>
                <a:spcPts val="700"/>
              </a:spcBef>
              <a:buClr>
                <a:srgbClr val="DD8047"/>
              </a:buClr>
              <a:buSzPct val="60000"/>
              <a:buFont typeface="Wingdings"/>
              <a:buChar char=""/>
            </a:pPr>
            <a:endParaRPr kumimoji="0" lang="en-US" sz="19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marL="320040" marR="0" lvl="0" indent="-320040" algn="l" defTabSz="914400" rtl="0" eaLnBrk="1" fontAlgn="auto" latinLnBrk="0" hangingPunct="1">
              <a:lnSpc>
                <a:spcPct val="100000"/>
              </a:lnSpc>
              <a:spcBef>
                <a:spcPts val="700"/>
              </a:spcBef>
              <a:spcAft>
                <a:spcPts val="0"/>
              </a:spcAft>
              <a:buClr>
                <a:srgbClr val="DD8047"/>
              </a:buClr>
              <a:buSzPct val="60000"/>
              <a:buFont typeface="Wingdings"/>
              <a:buChar char=""/>
              <a:tabLst/>
              <a:defRPr/>
            </a:pPr>
            <a:endParaRPr kumimoji="0" lang="en-US" sz="22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marL="640080" marR="0" lvl="1" indent="-274320" algn="l" defTabSz="914400" rtl="0" eaLnBrk="1" fontAlgn="auto" latinLnBrk="0" hangingPunct="1">
              <a:lnSpc>
                <a:spcPct val="100000"/>
              </a:lnSpc>
              <a:spcBef>
                <a:spcPts val="550"/>
              </a:spcBef>
              <a:spcAft>
                <a:spcPts val="0"/>
              </a:spcAft>
              <a:buClr>
                <a:srgbClr val="94B6D2"/>
              </a:buClr>
              <a:buSzPct val="70000"/>
              <a:buFont typeface="Wingdings 2"/>
              <a:buChar char=""/>
              <a:tabLst/>
              <a:defRPr/>
            </a:pPr>
            <a:endParaRPr kumimoji="0" lang="en-US" sz="22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marL="320040" marR="0" lvl="0" indent="-320040" algn="l" defTabSz="914400" rtl="0" eaLnBrk="1" fontAlgn="auto" latinLnBrk="0" hangingPunct="1">
              <a:lnSpc>
                <a:spcPct val="100000"/>
              </a:lnSpc>
              <a:spcBef>
                <a:spcPts val="700"/>
              </a:spcBef>
              <a:spcAft>
                <a:spcPts val="0"/>
              </a:spcAft>
              <a:buClr>
                <a:srgbClr val="DD8047"/>
              </a:buClr>
              <a:buSzPct val="60000"/>
              <a:buFont typeface="Wingdings"/>
              <a:buChar char=""/>
              <a:tabLst/>
              <a:defRPr/>
            </a:pPr>
            <a:endParaRPr kumimoji="0" lang="en-US" sz="2200" b="0" i="0" u="none" strike="noStrike" kern="1200" cap="none" spc="0" normalizeH="0" baseline="0" noProof="0" dirty="0">
              <a:ln>
                <a:noFill/>
              </a:ln>
              <a:solidFill>
                <a:srgbClr val="968C8C">
                  <a:lumMod val="75000"/>
                </a:srgbClr>
              </a:solidFill>
              <a:effectLst/>
              <a:uLnTx/>
              <a:uFillTx/>
              <a:latin typeface="Tw Cen MT"/>
              <a:ea typeface="+mn-ea"/>
              <a:cs typeface="+mn-cs"/>
            </a:endParaRPr>
          </a:p>
        </p:txBody>
      </p:sp>
    </p:spTree>
    <p:extLst>
      <p:ext uri="{BB962C8B-B14F-4D97-AF65-F5344CB8AC3E}">
        <p14:creationId xmlns:p14="http://schemas.microsoft.com/office/powerpoint/2010/main" val="3243504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85763" indent="-385763"/>
            <a:r>
              <a:rPr lang="en-US" dirty="0"/>
              <a:t>Education Capital Fund- Tell me about the Bond</a:t>
            </a:r>
          </a:p>
        </p:txBody>
      </p:sp>
      <p:sp>
        <p:nvSpPr>
          <p:cNvPr id="3" name="Text Placeholder 1"/>
          <p:cNvSpPr txBox="1">
            <a:spLocks/>
          </p:cNvSpPr>
          <p:nvPr/>
        </p:nvSpPr>
        <p:spPr>
          <a:xfrm>
            <a:off x="81280" y="1630679"/>
            <a:ext cx="11409680" cy="4998721"/>
          </a:xfrm>
          <a:prstGeom prst="rect">
            <a:avLst/>
          </a:prstGeom>
        </p:spPr>
        <p:txBody>
          <a:bodyPr>
            <a:normAutofit fontScale="925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320040" marR="0" lvl="0" indent="-320040" algn="l" defTabSz="914400" rtl="0" eaLnBrk="1" fontAlgn="auto" latinLnBrk="0" hangingPunct="1">
              <a:lnSpc>
                <a:spcPct val="100000"/>
              </a:lnSpc>
              <a:spcBef>
                <a:spcPts val="700"/>
              </a:spcBef>
              <a:spcAft>
                <a:spcPts val="0"/>
              </a:spcAft>
              <a:buClr>
                <a:srgbClr val="DD8047"/>
              </a:buClr>
              <a:buSzPct val="60000"/>
              <a:buFont typeface="Wingdings"/>
              <a:buChar char=""/>
              <a:tabLst/>
              <a:defRPr/>
            </a:pPr>
            <a:r>
              <a:rPr lang="en-US" sz="2200" dirty="0">
                <a:solidFill>
                  <a:srgbClr val="968C8C">
                    <a:lumMod val="75000"/>
                  </a:srgbClr>
                </a:solidFill>
                <a:latin typeface="Tw Cen MT"/>
              </a:rPr>
              <a:t>Nov 2018 (mid FY 19) there was a general obligation bond referendum on the ballot for K-12 schools </a:t>
            </a:r>
            <a:r>
              <a:rPr lang="en-US" sz="2200" i="1" dirty="0">
                <a:solidFill>
                  <a:srgbClr val="968C8C">
                    <a:lumMod val="75000"/>
                  </a:srgbClr>
                </a:solidFill>
                <a:latin typeface="Tw Cen MT"/>
              </a:rPr>
              <a:t>including </a:t>
            </a:r>
            <a:r>
              <a:rPr lang="en-US" sz="2200" dirty="0">
                <a:solidFill>
                  <a:srgbClr val="968C8C">
                    <a:lumMod val="75000"/>
                  </a:srgbClr>
                </a:solidFill>
                <a:latin typeface="Tw Cen MT"/>
              </a:rPr>
              <a:t>BHS/RMS/RHS.</a:t>
            </a:r>
          </a:p>
          <a:p>
            <a:pPr lvl="1" indent="-320040">
              <a:spcBef>
                <a:spcPts val="700"/>
              </a:spcBef>
              <a:buClr>
                <a:srgbClr val="DD8047"/>
              </a:buClr>
              <a:buSzPct val="60000"/>
              <a:buFont typeface="Wingdings"/>
              <a:buChar char=""/>
            </a:pPr>
            <a:r>
              <a:rPr lang="en-US" sz="2000" dirty="0">
                <a:solidFill>
                  <a:schemeClr val="tx1">
                    <a:lumMod val="65000"/>
                    <a:lumOff val="35000"/>
                  </a:schemeClr>
                </a:solidFill>
                <a:latin typeface="+mj-lt"/>
              </a:rPr>
              <a:t>The vote allows commissioners to use GO Bonds for financing purposes and is not a vote on scope of work</a:t>
            </a:r>
          </a:p>
          <a:p>
            <a:pPr lvl="1" indent="-320040">
              <a:spcBef>
                <a:spcPts val="700"/>
              </a:spcBef>
              <a:buClr>
                <a:srgbClr val="DD8047"/>
              </a:buClr>
              <a:buSzPct val="60000"/>
              <a:buFont typeface="Wingdings"/>
              <a:buChar char=""/>
            </a:pPr>
            <a:r>
              <a:rPr lang="en-US" sz="2000" dirty="0">
                <a:solidFill>
                  <a:schemeClr val="tx1">
                    <a:lumMod val="65000"/>
                    <a:lumOff val="35000"/>
                  </a:schemeClr>
                </a:solidFill>
                <a:latin typeface="+mj-lt"/>
              </a:rPr>
              <a:t>School system distributed information on their expected scope for $68 million in improvements at those sites with </a:t>
            </a:r>
            <a:r>
              <a:rPr lang="en-US" sz="2000" dirty="0">
                <a:solidFill>
                  <a:schemeClr val="tx1">
                    <a:lumMod val="65000"/>
                    <a:lumOff val="35000"/>
                  </a:schemeClr>
                </a:solidFill>
                <a:effectLst/>
                <a:latin typeface="+mj-lt"/>
                <a:ea typeface="Calibri" panose="020F0502020204030204" pitchFamily="34" charset="0"/>
                <a:cs typeface="Times New Roman" panose="02020603050405020304" pitchFamily="18" charset="0"/>
              </a:rPr>
              <a:t>start dates Spring 2020 and to total of 42-55 months to complete</a:t>
            </a:r>
          </a:p>
          <a:p>
            <a:pPr lvl="1" indent="-320040">
              <a:spcBef>
                <a:spcPts val="700"/>
              </a:spcBef>
              <a:buClr>
                <a:srgbClr val="DD8047"/>
              </a:buClr>
              <a:buSzPct val="60000"/>
              <a:buFont typeface="Wingdings"/>
              <a:buChar char=""/>
            </a:pPr>
            <a:r>
              <a:rPr lang="en-US" sz="2000" dirty="0">
                <a:solidFill>
                  <a:schemeClr val="tx1">
                    <a:lumMod val="65000"/>
                    <a:lumOff val="35000"/>
                  </a:schemeClr>
                </a:solidFill>
                <a:latin typeface="+mj-lt"/>
                <a:ea typeface="Calibri" panose="020F0502020204030204" pitchFamily="34" charset="0"/>
                <a:cs typeface="Times New Roman" panose="02020603050405020304" pitchFamily="18" charset="0"/>
              </a:rPr>
              <a:t>School system dates for bond sale (must be after design and bids in hand) projected in 2021 </a:t>
            </a:r>
          </a:p>
          <a:p>
            <a:pPr lvl="1" indent="-320040">
              <a:spcBef>
                <a:spcPts val="700"/>
              </a:spcBef>
              <a:buClr>
                <a:srgbClr val="DD8047"/>
              </a:buClr>
              <a:buSzPct val="60000"/>
              <a:buFont typeface="Wingdings"/>
              <a:buChar char=""/>
            </a:pPr>
            <a:r>
              <a:rPr lang="en-US" sz="2000" dirty="0">
                <a:solidFill>
                  <a:schemeClr val="tx1">
                    <a:lumMod val="65000"/>
                    <a:lumOff val="35000"/>
                  </a:schemeClr>
                </a:solidFill>
                <a:latin typeface="+mj-lt"/>
                <a:ea typeface="Calibri" panose="020F0502020204030204" pitchFamily="34" charset="0"/>
                <a:cs typeface="Times New Roman" panose="02020603050405020304" pitchFamily="18" charset="0"/>
              </a:rPr>
              <a:t>Commissioners raise taxes 10.5 cents ($6.2 million estimated payment) in FY 20 to be able to pay for design fees and for the first bond payment based on that schedule and with projected interest rates at that time. </a:t>
            </a:r>
          </a:p>
          <a:p>
            <a:pPr lvl="1" indent="-320040">
              <a:spcBef>
                <a:spcPts val="700"/>
              </a:spcBef>
              <a:buClr>
                <a:srgbClr val="DD8047"/>
              </a:buClr>
              <a:buSzPct val="60000"/>
              <a:buFont typeface="Wingdings"/>
              <a:buChar char=""/>
            </a:pPr>
            <a:r>
              <a:rPr lang="en-US" sz="2000" dirty="0">
                <a:solidFill>
                  <a:schemeClr val="tx1">
                    <a:lumMod val="65000"/>
                    <a:lumOff val="35000"/>
                  </a:schemeClr>
                </a:solidFill>
                <a:latin typeface="+mj-lt"/>
                <a:ea typeface="Calibri" panose="020F0502020204030204" pitchFamily="34" charset="0"/>
                <a:cs typeface="Times New Roman" panose="02020603050405020304" pitchFamily="18" charset="0"/>
              </a:rPr>
              <a:t>Commissioners have budgeted $6.2 million in cash revenue into the fund in FY 21, FY 22 and FY 23</a:t>
            </a:r>
          </a:p>
          <a:p>
            <a:pPr lvl="2" indent="-320040">
              <a:spcBef>
                <a:spcPts val="700"/>
              </a:spcBef>
              <a:buClr>
                <a:srgbClr val="DD8047"/>
              </a:buClr>
              <a:buSzPct val="60000"/>
              <a:buFont typeface="Wingdings"/>
              <a:buChar char=""/>
            </a:pPr>
            <a:r>
              <a:rPr lang="en-US" sz="2000" dirty="0">
                <a:solidFill>
                  <a:schemeClr val="tx1">
                    <a:lumMod val="65000"/>
                    <a:lumOff val="35000"/>
                  </a:schemeClr>
                </a:solidFill>
                <a:latin typeface="+mj-lt"/>
                <a:ea typeface="Calibri" panose="020F0502020204030204" pitchFamily="34" charset="0"/>
                <a:cs typeface="Times New Roman" panose="02020603050405020304" pitchFamily="18" charset="0"/>
              </a:rPr>
              <a:t>$4 million for design fees requested and approved by the BOE</a:t>
            </a:r>
          </a:p>
          <a:p>
            <a:pPr>
              <a:buClr>
                <a:srgbClr val="DD8047"/>
              </a:buClr>
            </a:pPr>
            <a:r>
              <a:rPr lang="en-US" sz="2200" dirty="0">
                <a:solidFill>
                  <a:schemeClr val="tx1">
                    <a:lumMod val="65000"/>
                    <a:lumOff val="35000"/>
                  </a:schemeClr>
                </a:solidFill>
                <a:latin typeface="+mj-lt"/>
                <a:ea typeface="Calibri" panose="020F0502020204030204" pitchFamily="34" charset="0"/>
                <a:cs typeface="Times New Roman" panose="02020603050405020304" pitchFamily="18" charset="0"/>
              </a:rPr>
              <a:t>Sept 2019 BOE requests approval of first architect/CMAR contracts ($4 million)  County legal counsel reviews with suggested changes and the process is held up waiting on the soils report to attach to the contracts.  Soils report completed in late December, BOC approves in January.</a:t>
            </a:r>
          </a:p>
          <a:p>
            <a:pPr>
              <a:buClr>
                <a:srgbClr val="DD8047"/>
              </a:buClr>
            </a:pPr>
            <a:r>
              <a:rPr lang="en-US" sz="2200" dirty="0">
                <a:solidFill>
                  <a:schemeClr val="tx1">
                    <a:lumMod val="65000"/>
                    <a:lumOff val="35000"/>
                  </a:schemeClr>
                </a:solidFill>
                <a:latin typeface="+mj-lt"/>
                <a:ea typeface="Calibri" panose="020F0502020204030204" pitchFamily="34" charset="0"/>
                <a:cs typeface="Times New Roman" panose="02020603050405020304" pitchFamily="18" charset="0"/>
              </a:rPr>
              <a:t>2020 and 2021- Pandemic and Construction increases- project will exceed $68 million</a:t>
            </a:r>
          </a:p>
          <a:p>
            <a:pPr lvl="1" indent="-320040">
              <a:spcBef>
                <a:spcPts val="700"/>
              </a:spcBef>
              <a:buClr>
                <a:srgbClr val="DD8047"/>
              </a:buClr>
              <a:buSzPct val="60000"/>
              <a:buFont typeface="Wingdings"/>
              <a:buChar char=""/>
            </a:pPr>
            <a:endParaRPr lang="en-US" sz="1800" dirty="0">
              <a:solidFill>
                <a:schemeClr val="tx1">
                  <a:lumMod val="65000"/>
                  <a:lumOff val="35000"/>
                </a:schemeClr>
              </a:solidFill>
              <a:latin typeface="+mj-lt"/>
            </a:endParaRPr>
          </a:p>
          <a:p>
            <a:pPr marL="0" indent="0">
              <a:buClr>
                <a:srgbClr val="DD8047"/>
              </a:buClr>
              <a:buNone/>
            </a:pPr>
            <a:endParaRPr kumimoji="0" lang="en-US" sz="21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a:buClr>
                <a:srgbClr val="DD8047"/>
              </a:buClr>
            </a:pPr>
            <a:endParaRPr kumimoji="0" lang="en-US" sz="21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lvl="1" indent="-320040">
              <a:spcBef>
                <a:spcPts val="700"/>
              </a:spcBef>
              <a:buClr>
                <a:srgbClr val="DD8047"/>
              </a:buClr>
              <a:buSzPct val="60000"/>
              <a:buFont typeface="Wingdings"/>
              <a:buChar char=""/>
            </a:pPr>
            <a:endParaRPr kumimoji="0" lang="en-US" sz="19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lvl="2" indent="-320040">
              <a:spcBef>
                <a:spcPts val="700"/>
              </a:spcBef>
              <a:buClr>
                <a:srgbClr val="DD8047"/>
              </a:buClr>
              <a:buSzPct val="60000"/>
              <a:buFont typeface="Wingdings"/>
              <a:buChar char=""/>
            </a:pPr>
            <a:endParaRPr kumimoji="0" lang="en-US" sz="16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lvl="1" indent="-320040">
              <a:spcBef>
                <a:spcPts val="700"/>
              </a:spcBef>
              <a:buClr>
                <a:srgbClr val="DD8047"/>
              </a:buClr>
              <a:buSzPct val="60000"/>
              <a:buFont typeface="Wingdings"/>
              <a:buChar char=""/>
            </a:pPr>
            <a:endParaRPr kumimoji="0" lang="en-US" sz="19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lvl="1" indent="-320040">
              <a:spcBef>
                <a:spcPts val="700"/>
              </a:spcBef>
              <a:buClr>
                <a:srgbClr val="DD8047"/>
              </a:buClr>
              <a:buSzPct val="60000"/>
              <a:buFont typeface="Wingdings"/>
              <a:buChar char=""/>
            </a:pPr>
            <a:endParaRPr kumimoji="0" lang="en-US" sz="19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marL="320040" marR="0" lvl="0" indent="-320040" algn="l" defTabSz="914400" rtl="0" eaLnBrk="1" fontAlgn="auto" latinLnBrk="0" hangingPunct="1">
              <a:lnSpc>
                <a:spcPct val="100000"/>
              </a:lnSpc>
              <a:spcBef>
                <a:spcPts val="700"/>
              </a:spcBef>
              <a:spcAft>
                <a:spcPts val="0"/>
              </a:spcAft>
              <a:buClr>
                <a:srgbClr val="DD8047"/>
              </a:buClr>
              <a:buSzPct val="60000"/>
              <a:buFont typeface="Wingdings"/>
              <a:buChar char=""/>
              <a:tabLst/>
              <a:defRPr/>
            </a:pPr>
            <a:endParaRPr kumimoji="0" lang="en-US" sz="22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marL="640080" marR="0" lvl="1" indent="-274320" algn="l" defTabSz="914400" rtl="0" eaLnBrk="1" fontAlgn="auto" latinLnBrk="0" hangingPunct="1">
              <a:lnSpc>
                <a:spcPct val="100000"/>
              </a:lnSpc>
              <a:spcBef>
                <a:spcPts val="550"/>
              </a:spcBef>
              <a:spcAft>
                <a:spcPts val="0"/>
              </a:spcAft>
              <a:buClr>
                <a:srgbClr val="94B6D2"/>
              </a:buClr>
              <a:buSzPct val="70000"/>
              <a:buFont typeface="Wingdings 2"/>
              <a:buChar char=""/>
              <a:tabLst/>
              <a:defRPr/>
            </a:pPr>
            <a:endParaRPr kumimoji="0" lang="en-US" sz="22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marL="320040" marR="0" lvl="0" indent="-320040" algn="l" defTabSz="914400" rtl="0" eaLnBrk="1" fontAlgn="auto" latinLnBrk="0" hangingPunct="1">
              <a:lnSpc>
                <a:spcPct val="100000"/>
              </a:lnSpc>
              <a:spcBef>
                <a:spcPts val="700"/>
              </a:spcBef>
              <a:spcAft>
                <a:spcPts val="0"/>
              </a:spcAft>
              <a:buClr>
                <a:srgbClr val="DD8047"/>
              </a:buClr>
              <a:buSzPct val="60000"/>
              <a:buFont typeface="Wingdings"/>
              <a:buChar char=""/>
              <a:tabLst/>
              <a:defRPr/>
            </a:pPr>
            <a:endParaRPr kumimoji="0" lang="en-US" sz="2200" b="0" i="0" u="none" strike="noStrike" kern="1200" cap="none" spc="0" normalizeH="0" baseline="0" noProof="0" dirty="0">
              <a:ln>
                <a:noFill/>
              </a:ln>
              <a:solidFill>
                <a:srgbClr val="968C8C">
                  <a:lumMod val="75000"/>
                </a:srgbClr>
              </a:solidFill>
              <a:effectLst/>
              <a:uLnTx/>
              <a:uFillTx/>
              <a:latin typeface="Tw Cen MT"/>
              <a:ea typeface="+mn-ea"/>
              <a:cs typeface="+mn-cs"/>
            </a:endParaRPr>
          </a:p>
        </p:txBody>
      </p:sp>
    </p:spTree>
    <p:extLst>
      <p:ext uri="{BB962C8B-B14F-4D97-AF65-F5344CB8AC3E}">
        <p14:creationId xmlns:p14="http://schemas.microsoft.com/office/powerpoint/2010/main" val="326479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85763" indent="-385763"/>
            <a:r>
              <a:rPr lang="en-US" dirty="0"/>
              <a:t>Education Capital Fund- Tell me about the Bond</a:t>
            </a:r>
          </a:p>
        </p:txBody>
      </p:sp>
      <p:sp>
        <p:nvSpPr>
          <p:cNvPr id="3" name="Text Placeholder 1"/>
          <p:cNvSpPr txBox="1">
            <a:spLocks/>
          </p:cNvSpPr>
          <p:nvPr/>
        </p:nvSpPr>
        <p:spPr>
          <a:xfrm>
            <a:off x="81280" y="1630679"/>
            <a:ext cx="11744960" cy="5095241"/>
          </a:xfrm>
          <a:prstGeom prst="rect">
            <a:avLst/>
          </a:prstGeom>
        </p:spPr>
        <p:txBody>
          <a:bodyPr>
            <a:normAutofit lnSpcReduction="1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320040" marR="0" lvl="0" indent="-320040" algn="l" defTabSz="914400" rtl="0" eaLnBrk="1" fontAlgn="auto" latinLnBrk="0" hangingPunct="1">
              <a:lnSpc>
                <a:spcPct val="100000"/>
              </a:lnSpc>
              <a:spcBef>
                <a:spcPts val="700"/>
              </a:spcBef>
              <a:spcAft>
                <a:spcPts val="0"/>
              </a:spcAft>
              <a:buClr>
                <a:srgbClr val="DD8047"/>
              </a:buClr>
              <a:buSzPct val="60000"/>
              <a:buFont typeface="Wingdings"/>
              <a:buChar char=""/>
              <a:tabLst/>
              <a:defRPr/>
            </a:pPr>
            <a:r>
              <a:rPr lang="en-US" sz="2200" dirty="0">
                <a:solidFill>
                  <a:srgbClr val="968C8C">
                    <a:lumMod val="75000"/>
                  </a:srgbClr>
                </a:solidFill>
                <a:latin typeface="Tw Cen MT"/>
                <a:ea typeface="Calibri" panose="020F0502020204030204" pitchFamily="34" charset="0"/>
                <a:cs typeface="Times New Roman" panose="02020603050405020304" pitchFamily="18" charset="0"/>
              </a:rPr>
              <a:t>2022- BOE requests additional design fees of $1.3 million to pursue a reduced scope “Option1”</a:t>
            </a:r>
          </a:p>
          <a:p>
            <a:pPr lvl="1" indent="-320040">
              <a:spcBef>
                <a:spcPts val="700"/>
              </a:spcBef>
              <a:buClr>
                <a:srgbClr val="DD8047"/>
              </a:buClr>
              <a:buSzPct val="60000"/>
              <a:buFont typeface="Wingdings"/>
              <a:buChar char=""/>
            </a:pPr>
            <a:r>
              <a:rPr lang="en-US" sz="2000" dirty="0">
                <a:solidFill>
                  <a:srgbClr val="968C8C">
                    <a:lumMod val="75000"/>
                  </a:srgbClr>
                </a:solidFill>
                <a:latin typeface="Tw Cen MT"/>
                <a:ea typeface="Calibri" panose="020F0502020204030204" pitchFamily="34" charset="0"/>
                <a:cs typeface="Times New Roman" panose="02020603050405020304" pitchFamily="18" charset="0"/>
              </a:rPr>
              <a:t>Commissioners approve the scope under the condition that the BOE affirms that additional dollars at those schools will not be needed due to removal of some renovations from the original scope.</a:t>
            </a:r>
          </a:p>
          <a:p>
            <a:pPr>
              <a:buClr>
                <a:srgbClr val="DD8047"/>
              </a:buClr>
            </a:pPr>
            <a:r>
              <a:rPr lang="en-US" sz="2300" dirty="0">
                <a:solidFill>
                  <a:srgbClr val="968C8C">
                    <a:lumMod val="75000"/>
                  </a:srgbClr>
                </a:solidFill>
                <a:latin typeface="Tw Cen MT"/>
                <a:ea typeface="Calibri" panose="020F0502020204030204" pitchFamily="34" charset="0"/>
                <a:cs typeface="Times New Roman" panose="02020603050405020304" pitchFamily="18" charset="0"/>
              </a:rPr>
              <a:t>Fall 2022- Commissioners propose a path forward, at county expense, that would:</a:t>
            </a:r>
          </a:p>
          <a:p>
            <a:pPr lvl="1">
              <a:buClr>
                <a:srgbClr val="DD8047"/>
              </a:buClr>
            </a:pPr>
            <a:r>
              <a:rPr lang="en-US" sz="2000" dirty="0">
                <a:solidFill>
                  <a:srgbClr val="968C8C">
                    <a:lumMod val="75000"/>
                  </a:srgbClr>
                </a:solidFill>
                <a:latin typeface="Tw Cen MT"/>
                <a:ea typeface="Calibri" panose="020F0502020204030204" pitchFamily="34" charset="0"/>
                <a:cs typeface="Times New Roman" panose="02020603050405020304" pitchFamily="18" charset="0"/>
              </a:rPr>
              <a:t>Assess existing school buildings for existing building needs (roofs, HVACs, </a:t>
            </a:r>
            <a:r>
              <a:rPr lang="en-US" sz="2000" dirty="0" err="1">
                <a:solidFill>
                  <a:srgbClr val="968C8C">
                    <a:lumMod val="75000"/>
                  </a:srgbClr>
                </a:solidFill>
                <a:latin typeface="Tw Cen MT"/>
                <a:ea typeface="Calibri" panose="020F0502020204030204" pitchFamily="34" charset="0"/>
                <a:cs typeface="Times New Roman" panose="02020603050405020304" pitchFamily="18" charset="0"/>
              </a:rPr>
              <a:t>etc</a:t>
            </a:r>
            <a:r>
              <a:rPr lang="en-US" sz="2000" dirty="0">
                <a:solidFill>
                  <a:srgbClr val="968C8C">
                    <a:lumMod val="75000"/>
                  </a:srgbClr>
                </a:solidFill>
                <a:latin typeface="Tw Cen MT"/>
                <a:ea typeface="Calibri" panose="020F0502020204030204" pitchFamily="34" charset="0"/>
                <a:cs typeface="Times New Roman" panose="02020603050405020304" pitchFamily="18" charset="0"/>
              </a:rPr>
              <a:t>) to give a baseline</a:t>
            </a:r>
          </a:p>
          <a:p>
            <a:pPr lvl="1">
              <a:buClr>
                <a:srgbClr val="DD8047"/>
              </a:buClr>
            </a:pPr>
            <a:r>
              <a:rPr lang="en-US" sz="2000" dirty="0">
                <a:solidFill>
                  <a:srgbClr val="968C8C">
                    <a:lumMod val="75000"/>
                  </a:srgbClr>
                </a:solidFill>
                <a:latin typeface="Tw Cen MT"/>
                <a:ea typeface="Calibri" panose="020F0502020204030204" pitchFamily="34" charset="0"/>
                <a:cs typeface="Times New Roman" panose="02020603050405020304" pitchFamily="18" charset="0"/>
              </a:rPr>
              <a:t>Hire a retired county manager and retired superintendent to pair with superintendent and manager to review the assessment and other relevant information to offer possible paths forward for both boards to consider together</a:t>
            </a:r>
          </a:p>
          <a:p>
            <a:pPr lvl="1">
              <a:buClr>
                <a:srgbClr val="DD8047"/>
              </a:buClr>
            </a:pPr>
            <a:r>
              <a:rPr lang="en-US" sz="2000" dirty="0">
                <a:solidFill>
                  <a:srgbClr val="968C8C">
                    <a:lumMod val="75000"/>
                  </a:srgbClr>
                </a:solidFill>
                <a:latin typeface="Tw Cen MT"/>
                <a:ea typeface="Calibri" panose="020F0502020204030204" pitchFamily="34" charset="0"/>
                <a:cs typeface="Times New Roman" panose="02020603050405020304" pitchFamily="18" charset="0"/>
              </a:rPr>
              <a:t>BOE approves for superintendent to participate in process proposed</a:t>
            </a:r>
          </a:p>
          <a:p>
            <a:pPr>
              <a:buClr>
                <a:srgbClr val="DD8047"/>
              </a:buClr>
            </a:pPr>
            <a:r>
              <a:rPr lang="en-US" sz="2300" dirty="0">
                <a:solidFill>
                  <a:srgbClr val="968C8C">
                    <a:lumMod val="75000"/>
                  </a:srgbClr>
                </a:solidFill>
                <a:latin typeface="Tw Cen MT"/>
                <a:ea typeface="Calibri" panose="020F0502020204030204" pitchFamily="34" charset="0"/>
                <a:cs typeface="Times New Roman" panose="02020603050405020304" pitchFamily="18" charset="0"/>
              </a:rPr>
              <a:t>School attorney, county attorney, superintendent and county manager meet in Dec 2022 and Jan 2023 to begin work.  County issues RFQ in March for a Maintenance Reserve Study (assessment).   School attorney suggests waiting for assessment to hire the retired professionals.  BOE requests that the assessment not interfere with instructional time so county agrees to wait until summer break</a:t>
            </a:r>
          </a:p>
          <a:p>
            <a:pPr>
              <a:buClr>
                <a:srgbClr val="DD8047"/>
              </a:buClr>
            </a:pPr>
            <a:endParaRPr lang="en-US" sz="2300" dirty="0">
              <a:solidFill>
                <a:srgbClr val="968C8C">
                  <a:lumMod val="75000"/>
                </a:srgbClr>
              </a:solidFill>
              <a:latin typeface="Tw Cen MT"/>
              <a:ea typeface="Calibri" panose="020F0502020204030204" pitchFamily="34" charset="0"/>
              <a:cs typeface="Times New Roman" panose="02020603050405020304" pitchFamily="18" charset="0"/>
            </a:endParaRPr>
          </a:p>
          <a:p>
            <a:pPr>
              <a:buClr>
                <a:srgbClr val="DD8047"/>
              </a:buClr>
            </a:pPr>
            <a:endParaRPr lang="en-US" sz="2300" dirty="0">
              <a:solidFill>
                <a:schemeClr val="tx1">
                  <a:lumMod val="65000"/>
                  <a:lumOff val="35000"/>
                </a:schemeClr>
              </a:solidFill>
              <a:latin typeface="+mj-lt"/>
              <a:ea typeface="Calibri" panose="020F0502020204030204" pitchFamily="34" charset="0"/>
              <a:cs typeface="Times New Roman" panose="02020603050405020304" pitchFamily="18" charset="0"/>
            </a:endParaRPr>
          </a:p>
          <a:p>
            <a:pPr lvl="1" indent="-320040">
              <a:spcBef>
                <a:spcPts val="700"/>
              </a:spcBef>
              <a:buClr>
                <a:srgbClr val="DD8047"/>
              </a:buClr>
              <a:buSzPct val="60000"/>
              <a:buFont typeface="Wingdings"/>
              <a:buChar char=""/>
            </a:pPr>
            <a:endParaRPr lang="en-US" sz="1800" dirty="0">
              <a:solidFill>
                <a:schemeClr val="tx1">
                  <a:lumMod val="65000"/>
                  <a:lumOff val="35000"/>
                </a:schemeClr>
              </a:solidFill>
              <a:latin typeface="+mj-lt"/>
            </a:endParaRPr>
          </a:p>
          <a:p>
            <a:pPr marL="0" indent="0">
              <a:buClr>
                <a:srgbClr val="DD8047"/>
              </a:buClr>
              <a:buNone/>
            </a:pPr>
            <a:endParaRPr kumimoji="0" lang="en-US" sz="21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a:buClr>
                <a:srgbClr val="DD8047"/>
              </a:buClr>
            </a:pPr>
            <a:endParaRPr kumimoji="0" lang="en-US" sz="21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lvl="1" indent="-320040">
              <a:spcBef>
                <a:spcPts val="700"/>
              </a:spcBef>
              <a:buClr>
                <a:srgbClr val="DD8047"/>
              </a:buClr>
              <a:buSzPct val="60000"/>
              <a:buFont typeface="Wingdings"/>
              <a:buChar char=""/>
            </a:pPr>
            <a:endParaRPr kumimoji="0" lang="en-US" sz="19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lvl="2" indent="-320040">
              <a:spcBef>
                <a:spcPts val="700"/>
              </a:spcBef>
              <a:buClr>
                <a:srgbClr val="DD8047"/>
              </a:buClr>
              <a:buSzPct val="60000"/>
              <a:buFont typeface="Wingdings"/>
              <a:buChar char=""/>
            </a:pPr>
            <a:endParaRPr kumimoji="0" lang="en-US" sz="16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lvl="1" indent="-320040">
              <a:spcBef>
                <a:spcPts val="700"/>
              </a:spcBef>
              <a:buClr>
                <a:srgbClr val="DD8047"/>
              </a:buClr>
              <a:buSzPct val="60000"/>
              <a:buFont typeface="Wingdings"/>
              <a:buChar char=""/>
            </a:pPr>
            <a:endParaRPr kumimoji="0" lang="en-US" sz="19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lvl="1" indent="-320040">
              <a:spcBef>
                <a:spcPts val="700"/>
              </a:spcBef>
              <a:buClr>
                <a:srgbClr val="DD8047"/>
              </a:buClr>
              <a:buSzPct val="60000"/>
              <a:buFont typeface="Wingdings"/>
              <a:buChar char=""/>
            </a:pPr>
            <a:endParaRPr kumimoji="0" lang="en-US" sz="19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marL="320040" marR="0" lvl="0" indent="-320040" algn="l" defTabSz="914400" rtl="0" eaLnBrk="1" fontAlgn="auto" latinLnBrk="0" hangingPunct="1">
              <a:lnSpc>
                <a:spcPct val="100000"/>
              </a:lnSpc>
              <a:spcBef>
                <a:spcPts val="700"/>
              </a:spcBef>
              <a:spcAft>
                <a:spcPts val="0"/>
              </a:spcAft>
              <a:buClr>
                <a:srgbClr val="DD8047"/>
              </a:buClr>
              <a:buSzPct val="60000"/>
              <a:buFont typeface="Wingdings"/>
              <a:buChar char=""/>
              <a:tabLst/>
              <a:defRPr/>
            </a:pPr>
            <a:endParaRPr kumimoji="0" lang="en-US" sz="22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marL="640080" marR="0" lvl="1" indent="-274320" algn="l" defTabSz="914400" rtl="0" eaLnBrk="1" fontAlgn="auto" latinLnBrk="0" hangingPunct="1">
              <a:lnSpc>
                <a:spcPct val="100000"/>
              </a:lnSpc>
              <a:spcBef>
                <a:spcPts val="550"/>
              </a:spcBef>
              <a:spcAft>
                <a:spcPts val="0"/>
              </a:spcAft>
              <a:buClr>
                <a:srgbClr val="94B6D2"/>
              </a:buClr>
              <a:buSzPct val="70000"/>
              <a:buFont typeface="Wingdings 2"/>
              <a:buChar char=""/>
              <a:tabLst/>
              <a:defRPr/>
            </a:pPr>
            <a:endParaRPr kumimoji="0" lang="en-US" sz="22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marL="320040" marR="0" lvl="0" indent="-320040" algn="l" defTabSz="914400" rtl="0" eaLnBrk="1" fontAlgn="auto" latinLnBrk="0" hangingPunct="1">
              <a:lnSpc>
                <a:spcPct val="100000"/>
              </a:lnSpc>
              <a:spcBef>
                <a:spcPts val="700"/>
              </a:spcBef>
              <a:spcAft>
                <a:spcPts val="0"/>
              </a:spcAft>
              <a:buClr>
                <a:srgbClr val="DD8047"/>
              </a:buClr>
              <a:buSzPct val="60000"/>
              <a:buFont typeface="Wingdings"/>
              <a:buChar char=""/>
              <a:tabLst/>
              <a:defRPr/>
            </a:pPr>
            <a:endParaRPr kumimoji="0" lang="en-US" sz="2200" b="0" i="0" u="none" strike="noStrike" kern="1200" cap="none" spc="0" normalizeH="0" baseline="0" noProof="0" dirty="0">
              <a:ln>
                <a:noFill/>
              </a:ln>
              <a:solidFill>
                <a:srgbClr val="968C8C">
                  <a:lumMod val="75000"/>
                </a:srgbClr>
              </a:solidFill>
              <a:effectLst/>
              <a:uLnTx/>
              <a:uFillTx/>
              <a:latin typeface="Tw Cen MT"/>
              <a:ea typeface="+mn-ea"/>
              <a:cs typeface="+mn-cs"/>
            </a:endParaRPr>
          </a:p>
        </p:txBody>
      </p:sp>
    </p:spTree>
    <p:extLst>
      <p:ext uri="{BB962C8B-B14F-4D97-AF65-F5344CB8AC3E}">
        <p14:creationId xmlns:p14="http://schemas.microsoft.com/office/powerpoint/2010/main" val="3057811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85763" indent="-385763"/>
            <a:r>
              <a:rPr lang="en-US" dirty="0"/>
              <a:t>Education Capital Fund- Tell me about the Bond</a:t>
            </a:r>
          </a:p>
        </p:txBody>
      </p:sp>
      <p:sp>
        <p:nvSpPr>
          <p:cNvPr id="3" name="Text Placeholder 1"/>
          <p:cNvSpPr txBox="1">
            <a:spLocks/>
          </p:cNvSpPr>
          <p:nvPr/>
        </p:nvSpPr>
        <p:spPr>
          <a:xfrm>
            <a:off x="81280" y="1630679"/>
            <a:ext cx="11744960" cy="5095241"/>
          </a:xfrm>
          <a:prstGeom prst="rect">
            <a:avLst/>
          </a:prstGeom>
        </p:spPr>
        <p:txBody>
          <a:bodyPr>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320040" marR="0" lvl="0" indent="-320040" algn="l" defTabSz="914400" rtl="0" eaLnBrk="1" fontAlgn="auto" latinLnBrk="0" hangingPunct="1">
              <a:lnSpc>
                <a:spcPct val="100000"/>
              </a:lnSpc>
              <a:spcBef>
                <a:spcPts val="700"/>
              </a:spcBef>
              <a:spcAft>
                <a:spcPts val="0"/>
              </a:spcAft>
              <a:buClr>
                <a:srgbClr val="DD8047"/>
              </a:buClr>
              <a:buSzPct val="60000"/>
              <a:buFont typeface="Wingdings"/>
              <a:buChar char=""/>
              <a:tabLst/>
              <a:defRPr/>
            </a:pPr>
            <a:r>
              <a:rPr lang="en-US" sz="2200" dirty="0">
                <a:solidFill>
                  <a:srgbClr val="968C8C">
                    <a:lumMod val="75000"/>
                  </a:srgbClr>
                </a:solidFill>
                <a:latin typeface="Tw Cen MT"/>
                <a:ea typeface="Calibri" panose="020F0502020204030204" pitchFamily="34" charset="0"/>
                <a:cs typeface="Times New Roman" panose="02020603050405020304" pitchFamily="18" charset="0"/>
              </a:rPr>
              <a:t>July 24, 2023  Consultant performing the assessment has a kick off meeting with superintendent, manager, staff from county and schools, a commissioner and 2 board of education members.</a:t>
            </a:r>
          </a:p>
          <a:p>
            <a:pPr lvl="1" indent="-320040">
              <a:spcBef>
                <a:spcPts val="700"/>
              </a:spcBef>
              <a:buClr>
                <a:srgbClr val="DD8047"/>
              </a:buClr>
              <a:buSzPct val="60000"/>
              <a:buFont typeface="Wingdings"/>
              <a:buChar char=""/>
            </a:pPr>
            <a:r>
              <a:rPr lang="en-US" sz="2000" dirty="0">
                <a:solidFill>
                  <a:srgbClr val="968C8C">
                    <a:lumMod val="75000"/>
                  </a:srgbClr>
                </a:solidFill>
                <a:latin typeface="Tw Cen MT"/>
                <a:ea typeface="Calibri" panose="020F0502020204030204" pitchFamily="34" charset="0"/>
                <a:cs typeface="Times New Roman" panose="02020603050405020304" pitchFamily="18" charset="0"/>
              </a:rPr>
              <a:t>Confirms 6 weeks for initial draft report from that date</a:t>
            </a:r>
          </a:p>
          <a:p>
            <a:pPr lvl="1" indent="-320040">
              <a:spcBef>
                <a:spcPts val="700"/>
              </a:spcBef>
              <a:buClr>
                <a:srgbClr val="DD8047"/>
              </a:buClr>
              <a:buSzPct val="60000"/>
              <a:buFont typeface="Wingdings"/>
              <a:buChar char=""/>
            </a:pPr>
            <a:r>
              <a:rPr lang="en-US" sz="2000" dirty="0">
                <a:solidFill>
                  <a:srgbClr val="968C8C">
                    <a:lumMod val="75000"/>
                  </a:srgbClr>
                </a:solidFill>
                <a:latin typeface="Tw Cen MT"/>
                <a:ea typeface="Calibri" panose="020F0502020204030204" pitchFamily="34" charset="0"/>
                <a:cs typeface="Times New Roman" panose="02020603050405020304" pitchFamily="18" charset="0"/>
              </a:rPr>
              <a:t>Spends the week at all school sites going through buildings, on roofs, </a:t>
            </a:r>
            <a:r>
              <a:rPr lang="en-US" sz="2000" dirty="0" err="1">
                <a:solidFill>
                  <a:srgbClr val="968C8C">
                    <a:lumMod val="75000"/>
                  </a:srgbClr>
                </a:solidFill>
                <a:latin typeface="Tw Cen MT"/>
                <a:ea typeface="Calibri" panose="020F0502020204030204" pitchFamily="34" charset="0"/>
                <a:cs typeface="Times New Roman" panose="02020603050405020304" pitchFamily="18" charset="0"/>
              </a:rPr>
              <a:t>etc</a:t>
            </a:r>
            <a:r>
              <a:rPr lang="en-US" sz="2000" dirty="0">
                <a:solidFill>
                  <a:srgbClr val="968C8C">
                    <a:lumMod val="75000"/>
                  </a:srgbClr>
                </a:solidFill>
                <a:latin typeface="Tw Cen MT"/>
                <a:ea typeface="Calibri" panose="020F0502020204030204" pitchFamily="34" charset="0"/>
                <a:cs typeface="Times New Roman" panose="02020603050405020304" pitchFamily="18" charset="0"/>
              </a:rPr>
              <a:t> to conduct assessment</a:t>
            </a:r>
          </a:p>
          <a:p>
            <a:pPr>
              <a:buClr>
                <a:srgbClr val="DD8047"/>
              </a:buClr>
            </a:pPr>
            <a:r>
              <a:rPr lang="en-US" sz="2300" dirty="0">
                <a:solidFill>
                  <a:srgbClr val="968C8C">
                    <a:lumMod val="75000"/>
                  </a:srgbClr>
                </a:solidFill>
                <a:latin typeface="Tw Cen MT"/>
                <a:ea typeface="Calibri" panose="020F0502020204030204" pitchFamily="34" charset="0"/>
                <a:cs typeface="Times New Roman" panose="02020603050405020304" pitchFamily="18" charset="0"/>
              </a:rPr>
              <a:t>August 22, 2023- county manager requests contact information for the retired superintendent so that the consultant contracts can move forward and schedule debrief on the assessments.  School attorney replies it will be forthcoming.</a:t>
            </a:r>
          </a:p>
          <a:p>
            <a:pPr marL="0" indent="0">
              <a:buClr>
                <a:srgbClr val="DD8047"/>
              </a:buClr>
              <a:buNone/>
            </a:pPr>
            <a:endParaRPr lang="en-US" sz="2300" dirty="0">
              <a:solidFill>
                <a:srgbClr val="968C8C">
                  <a:lumMod val="75000"/>
                </a:srgbClr>
              </a:solidFill>
              <a:latin typeface="Tw Cen MT"/>
              <a:ea typeface="Calibri" panose="020F0502020204030204" pitchFamily="34" charset="0"/>
              <a:cs typeface="Times New Roman" panose="02020603050405020304" pitchFamily="18" charset="0"/>
            </a:endParaRPr>
          </a:p>
          <a:p>
            <a:pPr lvl="1" indent="-320040">
              <a:spcBef>
                <a:spcPts val="700"/>
              </a:spcBef>
              <a:buClr>
                <a:srgbClr val="DD8047"/>
              </a:buClr>
              <a:buSzPct val="60000"/>
              <a:buFont typeface="Wingdings"/>
              <a:buChar char=""/>
            </a:pPr>
            <a:endParaRPr lang="en-US" sz="2000" dirty="0">
              <a:solidFill>
                <a:srgbClr val="968C8C">
                  <a:lumMod val="75000"/>
                </a:srgbClr>
              </a:solidFill>
              <a:latin typeface="Tw Cen MT"/>
              <a:ea typeface="Calibri" panose="020F0502020204030204" pitchFamily="34" charset="0"/>
              <a:cs typeface="Times New Roman" panose="02020603050405020304" pitchFamily="18" charset="0"/>
            </a:endParaRPr>
          </a:p>
          <a:p>
            <a:pPr>
              <a:buClr>
                <a:srgbClr val="DD8047"/>
              </a:buClr>
            </a:pPr>
            <a:endParaRPr lang="en-US" sz="2300" dirty="0">
              <a:solidFill>
                <a:srgbClr val="968C8C">
                  <a:lumMod val="75000"/>
                </a:srgbClr>
              </a:solidFill>
              <a:latin typeface="Tw Cen MT"/>
              <a:ea typeface="Calibri" panose="020F0502020204030204" pitchFamily="34" charset="0"/>
              <a:cs typeface="Times New Roman" panose="02020603050405020304" pitchFamily="18" charset="0"/>
            </a:endParaRPr>
          </a:p>
          <a:p>
            <a:pPr>
              <a:buClr>
                <a:srgbClr val="DD8047"/>
              </a:buClr>
            </a:pPr>
            <a:endParaRPr lang="en-US" sz="2300" dirty="0">
              <a:solidFill>
                <a:schemeClr val="tx1">
                  <a:lumMod val="65000"/>
                  <a:lumOff val="35000"/>
                </a:schemeClr>
              </a:solidFill>
              <a:latin typeface="+mj-lt"/>
              <a:ea typeface="Calibri" panose="020F0502020204030204" pitchFamily="34" charset="0"/>
              <a:cs typeface="Times New Roman" panose="02020603050405020304" pitchFamily="18" charset="0"/>
            </a:endParaRPr>
          </a:p>
          <a:p>
            <a:pPr lvl="1" indent="-320040">
              <a:spcBef>
                <a:spcPts val="700"/>
              </a:spcBef>
              <a:buClr>
                <a:srgbClr val="DD8047"/>
              </a:buClr>
              <a:buSzPct val="60000"/>
              <a:buFont typeface="Wingdings"/>
              <a:buChar char=""/>
            </a:pPr>
            <a:endParaRPr lang="en-US" sz="1800" dirty="0">
              <a:solidFill>
                <a:schemeClr val="tx1">
                  <a:lumMod val="65000"/>
                  <a:lumOff val="35000"/>
                </a:schemeClr>
              </a:solidFill>
              <a:latin typeface="+mj-lt"/>
            </a:endParaRPr>
          </a:p>
          <a:p>
            <a:pPr marL="0" indent="0">
              <a:buClr>
                <a:srgbClr val="DD8047"/>
              </a:buClr>
              <a:buNone/>
            </a:pPr>
            <a:endParaRPr kumimoji="0" lang="en-US" sz="21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a:buClr>
                <a:srgbClr val="DD8047"/>
              </a:buClr>
            </a:pPr>
            <a:endParaRPr kumimoji="0" lang="en-US" sz="21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lvl="1" indent="-320040">
              <a:spcBef>
                <a:spcPts val="700"/>
              </a:spcBef>
              <a:buClr>
                <a:srgbClr val="DD8047"/>
              </a:buClr>
              <a:buSzPct val="60000"/>
              <a:buFont typeface="Wingdings"/>
              <a:buChar char=""/>
            </a:pPr>
            <a:endParaRPr kumimoji="0" lang="en-US" sz="19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lvl="2" indent="-320040">
              <a:spcBef>
                <a:spcPts val="700"/>
              </a:spcBef>
              <a:buClr>
                <a:srgbClr val="DD8047"/>
              </a:buClr>
              <a:buSzPct val="60000"/>
              <a:buFont typeface="Wingdings"/>
              <a:buChar char=""/>
            </a:pPr>
            <a:endParaRPr kumimoji="0" lang="en-US" sz="16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lvl="1" indent="-320040">
              <a:spcBef>
                <a:spcPts val="700"/>
              </a:spcBef>
              <a:buClr>
                <a:srgbClr val="DD8047"/>
              </a:buClr>
              <a:buSzPct val="60000"/>
              <a:buFont typeface="Wingdings"/>
              <a:buChar char=""/>
            </a:pPr>
            <a:endParaRPr kumimoji="0" lang="en-US" sz="19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lvl="1" indent="-320040">
              <a:spcBef>
                <a:spcPts val="700"/>
              </a:spcBef>
              <a:buClr>
                <a:srgbClr val="DD8047"/>
              </a:buClr>
              <a:buSzPct val="60000"/>
              <a:buFont typeface="Wingdings"/>
              <a:buChar char=""/>
            </a:pPr>
            <a:endParaRPr kumimoji="0" lang="en-US" sz="19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marL="320040" marR="0" lvl="0" indent="-320040" algn="l" defTabSz="914400" rtl="0" eaLnBrk="1" fontAlgn="auto" latinLnBrk="0" hangingPunct="1">
              <a:lnSpc>
                <a:spcPct val="100000"/>
              </a:lnSpc>
              <a:spcBef>
                <a:spcPts val="700"/>
              </a:spcBef>
              <a:spcAft>
                <a:spcPts val="0"/>
              </a:spcAft>
              <a:buClr>
                <a:srgbClr val="DD8047"/>
              </a:buClr>
              <a:buSzPct val="60000"/>
              <a:buFont typeface="Wingdings"/>
              <a:buChar char=""/>
              <a:tabLst/>
              <a:defRPr/>
            </a:pPr>
            <a:endParaRPr kumimoji="0" lang="en-US" sz="22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marL="640080" marR="0" lvl="1" indent="-274320" algn="l" defTabSz="914400" rtl="0" eaLnBrk="1" fontAlgn="auto" latinLnBrk="0" hangingPunct="1">
              <a:lnSpc>
                <a:spcPct val="100000"/>
              </a:lnSpc>
              <a:spcBef>
                <a:spcPts val="550"/>
              </a:spcBef>
              <a:spcAft>
                <a:spcPts val="0"/>
              </a:spcAft>
              <a:buClr>
                <a:srgbClr val="94B6D2"/>
              </a:buClr>
              <a:buSzPct val="70000"/>
              <a:buFont typeface="Wingdings 2"/>
              <a:buChar char=""/>
              <a:tabLst/>
              <a:defRPr/>
            </a:pPr>
            <a:endParaRPr kumimoji="0" lang="en-US" sz="22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marL="320040" marR="0" lvl="0" indent="-320040" algn="l" defTabSz="914400" rtl="0" eaLnBrk="1" fontAlgn="auto" latinLnBrk="0" hangingPunct="1">
              <a:lnSpc>
                <a:spcPct val="100000"/>
              </a:lnSpc>
              <a:spcBef>
                <a:spcPts val="700"/>
              </a:spcBef>
              <a:spcAft>
                <a:spcPts val="0"/>
              </a:spcAft>
              <a:buClr>
                <a:srgbClr val="DD8047"/>
              </a:buClr>
              <a:buSzPct val="60000"/>
              <a:buFont typeface="Wingdings"/>
              <a:buChar char=""/>
              <a:tabLst/>
              <a:defRPr/>
            </a:pPr>
            <a:endParaRPr kumimoji="0" lang="en-US" sz="2200" b="0" i="0" u="none" strike="noStrike" kern="1200" cap="none" spc="0" normalizeH="0" baseline="0" noProof="0" dirty="0">
              <a:ln>
                <a:noFill/>
              </a:ln>
              <a:solidFill>
                <a:srgbClr val="968C8C">
                  <a:lumMod val="75000"/>
                </a:srgbClr>
              </a:solidFill>
              <a:effectLst/>
              <a:uLnTx/>
              <a:uFillTx/>
              <a:latin typeface="Tw Cen MT"/>
              <a:ea typeface="+mn-ea"/>
              <a:cs typeface="+mn-cs"/>
            </a:endParaRPr>
          </a:p>
        </p:txBody>
      </p:sp>
    </p:spTree>
    <p:extLst>
      <p:ext uri="{BB962C8B-B14F-4D97-AF65-F5344CB8AC3E}">
        <p14:creationId xmlns:p14="http://schemas.microsoft.com/office/powerpoint/2010/main" val="602997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85763" indent="-385763"/>
            <a:r>
              <a:rPr lang="en-US" dirty="0"/>
              <a:t>Education Capital- FAQs</a:t>
            </a:r>
          </a:p>
        </p:txBody>
      </p:sp>
      <p:sp>
        <p:nvSpPr>
          <p:cNvPr id="3" name="Text Placeholder 1"/>
          <p:cNvSpPr txBox="1">
            <a:spLocks/>
          </p:cNvSpPr>
          <p:nvPr/>
        </p:nvSpPr>
        <p:spPr>
          <a:xfrm>
            <a:off x="81280" y="1630679"/>
            <a:ext cx="11744960" cy="5095241"/>
          </a:xfrm>
          <a:prstGeom prst="rect">
            <a:avLst/>
          </a:prstGeom>
        </p:spPr>
        <p:txBody>
          <a:bodyPr>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Clr>
                <a:srgbClr val="DD8047"/>
              </a:buClr>
              <a:buNone/>
            </a:pPr>
            <a:endParaRPr lang="en-US" sz="2300" dirty="0">
              <a:solidFill>
                <a:srgbClr val="968C8C">
                  <a:lumMod val="75000"/>
                </a:srgbClr>
              </a:solidFill>
              <a:latin typeface="Tw Cen MT"/>
              <a:ea typeface="Calibri" panose="020F0502020204030204" pitchFamily="34" charset="0"/>
              <a:cs typeface="Times New Roman" panose="02020603050405020304" pitchFamily="18" charset="0"/>
            </a:endParaRPr>
          </a:p>
          <a:p>
            <a:pPr lvl="1" indent="-320040">
              <a:spcBef>
                <a:spcPts val="700"/>
              </a:spcBef>
              <a:buClr>
                <a:srgbClr val="DD8047"/>
              </a:buClr>
              <a:buSzPct val="60000"/>
              <a:buFont typeface="Wingdings"/>
              <a:buChar char=""/>
            </a:pPr>
            <a:endParaRPr lang="en-US" sz="2000" dirty="0">
              <a:solidFill>
                <a:srgbClr val="968C8C">
                  <a:lumMod val="75000"/>
                </a:srgbClr>
              </a:solidFill>
              <a:latin typeface="Tw Cen MT"/>
              <a:ea typeface="Calibri" panose="020F0502020204030204" pitchFamily="34" charset="0"/>
              <a:cs typeface="Times New Roman" panose="02020603050405020304" pitchFamily="18" charset="0"/>
            </a:endParaRPr>
          </a:p>
          <a:p>
            <a:pPr>
              <a:buClr>
                <a:srgbClr val="DD8047"/>
              </a:buClr>
            </a:pPr>
            <a:endParaRPr lang="en-US" sz="2300" dirty="0">
              <a:solidFill>
                <a:srgbClr val="968C8C">
                  <a:lumMod val="75000"/>
                </a:srgbClr>
              </a:solidFill>
              <a:latin typeface="Tw Cen MT"/>
              <a:ea typeface="Calibri" panose="020F0502020204030204" pitchFamily="34" charset="0"/>
              <a:cs typeface="Times New Roman" panose="02020603050405020304" pitchFamily="18" charset="0"/>
            </a:endParaRPr>
          </a:p>
          <a:p>
            <a:pPr>
              <a:buClr>
                <a:srgbClr val="DD8047"/>
              </a:buClr>
            </a:pPr>
            <a:endParaRPr lang="en-US" sz="2300" dirty="0">
              <a:solidFill>
                <a:schemeClr val="tx1">
                  <a:lumMod val="65000"/>
                  <a:lumOff val="35000"/>
                </a:schemeClr>
              </a:solidFill>
              <a:latin typeface="+mj-lt"/>
              <a:ea typeface="Calibri" panose="020F0502020204030204" pitchFamily="34" charset="0"/>
              <a:cs typeface="Times New Roman" panose="02020603050405020304" pitchFamily="18" charset="0"/>
            </a:endParaRPr>
          </a:p>
          <a:p>
            <a:pPr lvl="1" indent="-320040">
              <a:spcBef>
                <a:spcPts val="700"/>
              </a:spcBef>
              <a:buClr>
                <a:srgbClr val="DD8047"/>
              </a:buClr>
              <a:buSzPct val="60000"/>
              <a:buFont typeface="Wingdings"/>
              <a:buChar char=""/>
            </a:pPr>
            <a:endParaRPr lang="en-US" sz="1800" dirty="0">
              <a:solidFill>
                <a:schemeClr val="tx1">
                  <a:lumMod val="65000"/>
                  <a:lumOff val="35000"/>
                </a:schemeClr>
              </a:solidFill>
              <a:latin typeface="+mj-lt"/>
            </a:endParaRPr>
          </a:p>
          <a:p>
            <a:pPr marL="0" indent="0">
              <a:buClr>
                <a:srgbClr val="DD8047"/>
              </a:buClr>
              <a:buNone/>
            </a:pPr>
            <a:endParaRPr kumimoji="0" lang="en-US" sz="21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a:buClr>
                <a:srgbClr val="DD8047"/>
              </a:buClr>
            </a:pPr>
            <a:endParaRPr kumimoji="0" lang="en-US" sz="21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lvl="1" indent="-320040">
              <a:spcBef>
                <a:spcPts val="700"/>
              </a:spcBef>
              <a:buClr>
                <a:srgbClr val="DD8047"/>
              </a:buClr>
              <a:buSzPct val="60000"/>
              <a:buFont typeface="Wingdings"/>
              <a:buChar char=""/>
            </a:pPr>
            <a:endParaRPr kumimoji="0" lang="en-US" sz="19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lvl="2" indent="-320040">
              <a:spcBef>
                <a:spcPts val="700"/>
              </a:spcBef>
              <a:buClr>
                <a:srgbClr val="DD8047"/>
              </a:buClr>
              <a:buSzPct val="60000"/>
              <a:buFont typeface="Wingdings"/>
              <a:buChar char=""/>
            </a:pPr>
            <a:endParaRPr kumimoji="0" lang="en-US" sz="16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lvl="1" indent="-320040">
              <a:spcBef>
                <a:spcPts val="700"/>
              </a:spcBef>
              <a:buClr>
                <a:srgbClr val="DD8047"/>
              </a:buClr>
              <a:buSzPct val="60000"/>
              <a:buFont typeface="Wingdings"/>
              <a:buChar char=""/>
            </a:pPr>
            <a:endParaRPr kumimoji="0" lang="en-US" sz="19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lvl="1" indent="-320040">
              <a:spcBef>
                <a:spcPts val="700"/>
              </a:spcBef>
              <a:buClr>
                <a:srgbClr val="DD8047"/>
              </a:buClr>
              <a:buSzPct val="60000"/>
              <a:buFont typeface="Wingdings"/>
              <a:buChar char=""/>
            </a:pPr>
            <a:endParaRPr kumimoji="0" lang="en-US" sz="19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marL="320040" marR="0" lvl="0" indent="-320040" algn="l" defTabSz="914400" rtl="0" eaLnBrk="1" fontAlgn="auto" latinLnBrk="0" hangingPunct="1">
              <a:lnSpc>
                <a:spcPct val="100000"/>
              </a:lnSpc>
              <a:spcBef>
                <a:spcPts val="700"/>
              </a:spcBef>
              <a:spcAft>
                <a:spcPts val="0"/>
              </a:spcAft>
              <a:buClr>
                <a:srgbClr val="DD8047"/>
              </a:buClr>
              <a:buSzPct val="60000"/>
              <a:buFont typeface="Wingdings"/>
              <a:buChar char=""/>
              <a:tabLst/>
              <a:defRPr/>
            </a:pPr>
            <a:endParaRPr kumimoji="0" lang="en-US" sz="22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marL="640080" marR="0" lvl="1" indent="-274320" algn="l" defTabSz="914400" rtl="0" eaLnBrk="1" fontAlgn="auto" latinLnBrk="0" hangingPunct="1">
              <a:lnSpc>
                <a:spcPct val="100000"/>
              </a:lnSpc>
              <a:spcBef>
                <a:spcPts val="550"/>
              </a:spcBef>
              <a:spcAft>
                <a:spcPts val="0"/>
              </a:spcAft>
              <a:buClr>
                <a:srgbClr val="94B6D2"/>
              </a:buClr>
              <a:buSzPct val="70000"/>
              <a:buFont typeface="Wingdings 2"/>
              <a:buChar char=""/>
              <a:tabLst/>
              <a:defRPr/>
            </a:pPr>
            <a:endParaRPr kumimoji="0" lang="en-US" sz="22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marL="320040" marR="0" lvl="0" indent="-320040" algn="l" defTabSz="914400" rtl="0" eaLnBrk="1" fontAlgn="auto" latinLnBrk="0" hangingPunct="1">
              <a:lnSpc>
                <a:spcPct val="100000"/>
              </a:lnSpc>
              <a:spcBef>
                <a:spcPts val="700"/>
              </a:spcBef>
              <a:spcAft>
                <a:spcPts val="0"/>
              </a:spcAft>
              <a:buClr>
                <a:srgbClr val="DD8047"/>
              </a:buClr>
              <a:buSzPct val="60000"/>
              <a:buFont typeface="Wingdings"/>
              <a:buChar char=""/>
              <a:tabLst/>
              <a:defRPr/>
            </a:pPr>
            <a:endParaRPr kumimoji="0" lang="en-US" sz="2200" b="0" i="0" u="none" strike="noStrike" kern="1200" cap="none" spc="0" normalizeH="0" baseline="0" noProof="0" dirty="0">
              <a:ln>
                <a:noFill/>
              </a:ln>
              <a:solidFill>
                <a:srgbClr val="968C8C">
                  <a:lumMod val="75000"/>
                </a:srgbClr>
              </a:solidFill>
              <a:effectLst/>
              <a:uLnTx/>
              <a:uFillTx/>
              <a:latin typeface="Tw Cen MT"/>
              <a:ea typeface="+mn-ea"/>
              <a:cs typeface="+mn-cs"/>
            </a:endParaRPr>
          </a:p>
        </p:txBody>
      </p:sp>
      <p:sp>
        <p:nvSpPr>
          <p:cNvPr id="5" name="TextBox 4">
            <a:extLst>
              <a:ext uri="{FF2B5EF4-FFF2-40B4-BE49-F238E27FC236}">
                <a16:creationId xmlns:a16="http://schemas.microsoft.com/office/drawing/2014/main" id="{1FCBC4A1-43EA-6957-FD0F-3A3BA6314C75}"/>
              </a:ext>
            </a:extLst>
          </p:cNvPr>
          <p:cNvSpPr txBox="1"/>
          <p:nvPr/>
        </p:nvSpPr>
        <p:spPr>
          <a:xfrm>
            <a:off x="558800" y="1540270"/>
            <a:ext cx="10789920" cy="5231369"/>
          </a:xfrm>
          <a:prstGeom prst="rect">
            <a:avLst/>
          </a:prstGeom>
          <a:noFill/>
        </p:spPr>
        <p:txBody>
          <a:bodyPr wrap="square">
            <a:spAutoFit/>
          </a:bodyPr>
          <a:lstStyle/>
          <a:p>
            <a:pPr marL="0" marR="0">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What has happened to the bond money?</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There isn’t bond money- yet.  Bonds are a financing method where bonds are sold in order to gain revenue to complete a capital improvement.  Bonds cannot be sold until a project is designed and the project has already gone out to bid.  Once the bonds are sold, only the professional fees like architect and engineer fees can be reimbursed from the funding.  The bonds can be sold up to 10 years from the vote (Nov 2028)</a:t>
            </a:r>
          </a:p>
          <a:p>
            <a:pPr marL="0" marR="0">
              <a:lnSpc>
                <a:spcPct val="107000"/>
              </a:lnSpc>
              <a:spcBef>
                <a:spcPts val="0"/>
              </a:spcBef>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b="1" dirty="0">
                <a:latin typeface="Calibri" panose="020F0502020204030204" pitchFamily="34" charset="0"/>
                <a:ea typeface="Calibri" panose="020F0502020204030204" pitchFamily="34" charset="0"/>
                <a:cs typeface="Times New Roman" panose="02020603050405020304" pitchFamily="18" charset="0"/>
              </a:rPr>
              <a:t>What about the 10.5 cent tax increase for FY 20?  </a:t>
            </a:r>
          </a:p>
          <a:p>
            <a:pPr marL="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The initial increase was based on the first expected payment if the bonds were sold in 2021 as projected.  With projected interest rates that was $6.2 million.  The valuation of property and the total tax rate changes over time and there is no designation of property tax beyond what commissioners adopt each year in the county budget.  They can also move funds out of capital funds depending on financial planning such as when they chose to finance.  The reality is that commissioners set the tax rate each year based on the adopted budget.  They have continued to include moving funds into the education capital fund- a fund on county books set up for their financial planning of multi year projects- for the last 4 years using that initial estimate amount.  Commissioners are responsible for a lot of different services and capital needs and can adjust that amount based on the needs of the county, which includes the school system.</a:t>
            </a:r>
          </a:p>
        </p:txBody>
      </p:sp>
    </p:spTree>
    <p:extLst>
      <p:ext uri="{BB962C8B-B14F-4D97-AF65-F5344CB8AC3E}">
        <p14:creationId xmlns:p14="http://schemas.microsoft.com/office/powerpoint/2010/main" val="1202471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85763" indent="-385763"/>
            <a:r>
              <a:rPr lang="en-US" dirty="0"/>
              <a:t>Education Capital- FAQs</a:t>
            </a:r>
          </a:p>
        </p:txBody>
      </p:sp>
      <p:sp>
        <p:nvSpPr>
          <p:cNvPr id="3" name="Text Placeholder 1"/>
          <p:cNvSpPr txBox="1">
            <a:spLocks/>
          </p:cNvSpPr>
          <p:nvPr/>
        </p:nvSpPr>
        <p:spPr>
          <a:xfrm>
            <a:off x="81280" y="1630679"/>
            <a:ext cx="11744960" cy="5095241"/>
          </a:xfrm>
          <a:prstGeom prst="rect">
            <a:avLst/>
          </a:prstGeom>
        </p:spPr>
        <p:txBody>
          <a:bodyPr>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Clr>
                <a:srgbClr val="DD8047"/>
              </a:buClr>
              <a:buNone/>
            </a:pPr>
            <a:endParaRPr lang="en-US" sz="2300" dirty="0">
              <a:solidFill>
                <a:srgbClr val="968C8C">
                  <a:lumMod val="75000"/>
                </a:srgbClr>
              </a:solidFill>
              <a:latin typeface="Tw Cen MT"/>
              <a:ea typeface="Calibri" panose="020F0502020204030204" pitchFamily="34" charset="0"/>
              <a:cs typeface="Times New Roman" panose="02020603050405020304" pitchFamily="18" charset="0"/>
            </a:endParaRPr>
          </a:p>
          <a:p>
            <a:pPr lvl="1" indent="-320040">
              <a:spcBef>
                <a:spcPts val="700"/>
              </a:spcBef>
              <a:buClr>
                <a:srgbClr val="DD8047"/>
              </a:buClr>
              <a:buSzPct val="60000"/>
              <a:buFont typeface="Wingdings"/>
              <a:buChar char=""/>
            </a:pPr>
            <a:endParaRPr lang="en-US" sz="2000" dirty="0">
              <a:solidFill>
                <a:srgbClr val="968C8C">
                  <a:lumMod val="75000"/>
                </a:srgbClr>
              </a:solidFill>
              <a:latin typeface="Tw Cen MT"/>
              <a:ea typeface="Calibri" panose="020F0502020204030204" pitchFamily="34" charset="0"/>
              <a:cs typeface="Times New Roman" panose="02020603050405020304" pitchFamily="18" charset="0"/>
            </a:endParaRPr>
          </a:p>
          <a:p>
            <a:pPr>
              <a:buClr>
                <a:srgbClr val="DD8047"/>
              </a:buClr>
            </a:pPr>
            <a:endParaRPr lang="en-US" sz="2300" dirty="0">
              <a:solidFill>
                <a:srgbClr val="968C8C">
                  <a:lumMod val="75000"/>
                </a:srgbClr>
              </a:solidFill>
              <a:latin typeface="Tw Cen MT"/>
              <a:ea typeface="Calibri" panose="020F0502020204030204" pitchFamily="34" charset="0"/>
              <a:cs typeface="Times New Roman" panose="02020603050405020304" pitchFamily="18" charset="0"/>
            </a:endParaRPr>
          </a:p>
          <a:p>
            <a:pPr>
              <a:buClr>
                <a:srgbClr val="DD8047"/>
              </a:buClr>
            </a:pPr>
            <a:endParaRPr lang="en-US" sz="2300" dirty="0">
              <a:solidFill>
                <a:schemeClr val="tx1">
                  <a:lumMod val="65000"/>
                  <a:lumOff val="35000"/>
                </a:schemeClr>
              </a:solidFill>
              <a:latin typeface="+mj-lt"/>
              <a:ea typeface="Calibri" panose="020F0502020204030204" pitchFamily="34" charset="0"/>
              <a:cs typeface="Times New Roman" panose="02020603050405020304" pitchFamily="18" charset="0"/>
            </a:endParaRPr>
          </a:p>
          <a:p>
            <a:pPr lvl="1" indent="-320040">
              <a:spcBef>
                <a:spcPts val="700"/>
              </a:spcBef>
              <a:buClr>
                <a:srgbClr val="DD8047"/>
              </a:buClr>
              <a:buSzPct val="60000"/>
              <a:buFont typeface="Wingdings"/>
              <a:buChar char=""/>
            </a:pPr>
            <a:endParaRPr lang="en-US" sz="1800" dirty="0">
              <a:solidFill>
                <a:schemeClr val="tx1">
                  <a:lumMod val="65000"/>
                  <a:lumOff val="35000"/>
                </a:schemeClr>
              </a:solidFill>
              <a:latin typeface="+mj-lt"/>
            </a:endParaRPr>
          </a:p>
          <a:p>
            <a:pPr marL="0" indent="0">
              <a:buClr>
                <a:srgbClr val="DD8047"/>
              </a:buClr>
              <a:buNone/>
            </a:pPr>
            <a:endParaRPr kumimoji="0" lang="en-US" sz="21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a:buClr>
                <a:srgbClr val="DD8047"/>
              </a:buClr>
            </a:pPr>
            <a:endParaRPr kumimoji="0" lang="en-US" sz="21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lvl="1" indent="-320040">
              <a:spcBef>
                <a:spcPts val="700"/>
              </a:spcBef>
              <a:buClr>
                <a:srgbClr val="DD8047"/>
              </a:buClr>
              <a:buSzPct val="60000"/>
              <a:buFont typeface="Wingdings"/>
              <a:buChar char=""/>
            </a:pPr>
            <a:endParaRPr kumimoji="0" lang="en-US" sz="19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lvl="2" indent="-320040">
              <a:spcBef>
                <a:spcPts val="700"/>
              </a:spcBef>
              <a:buClr>
                <a:srgbClr val="DD8047"/>
              </a:buClr>
              <a:buSzPct val="60000"/>
              <a:buFont typeface="Wingdings"/>
              <a:buChar char=""/>
            </a:pPr>
            <a:endParaRPr kumimoji="0" lang="en-US" sz="16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lvl="1" indent="-320040">
              <a:spcBef>
                <a:spcPts val="700"/>
              </a:spcBef>
              <a:buClr>
                <a:srgbClr val="DD8047"/>
              </a:buClr>
              <a:buSzPct val="60000"/>
              <a:buFont typeface="Wingdings"/>
              <a:buChar char=""/>
            </a:pPr>
            <a:endParaRPr kumimoji="0" lang="en-US" sz="19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lvl="1" indent="-320040">
              <a:spcBef>
                <a:spcPts val="700"/>
              </a:spcBef>
              <a:buClr>
                <a:srgbClr val="DD8047"/>
              </a:buClr>
              <a:buSzPct val="60000"/>
              <a:buFont typeface="Wingdings"/>
              <a:buChar char=""/>
            </a:pPr>
            <a:endParaRPr kumimoji="0" lang="en-US" sz="19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marL="320040" marR="0" lvl="0" indent="-320040" algn="l" defTabSz="914400" rtl="0" eaLnBrk="1" fontAlgn="auto" latinLnBrk="0" hangingPunct="1">
              <a:lnSpc>
                <a:spcPct val="100000"/>
              </a:lnSpc>
              <a:spcBef>
                <a:spcPts val="700"/>
              </a:spcBef>
              <a:spcAft>
                <a:spcPts val="0"/>
              </a:spcAft>
              <a:buClr>
                <a:srgbClr val="DD8047"/>
              </a:buClr>
              <a:buSzPct val="60000"/>
              <a:buFont typeface="Wingdings"/>
              <a:buChar char=""/>
              <a:tabLst/>
              <a:defRPr/>
            </a:pPr>
            <a:endParaRPr kumimoji="0" lang="en-US" sz="22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marL="640080" marR="0" lvl="1" indent="-274320" algn="l" defTabSz="914400" rtl="0" eaLnBrk="1" fontAlgn="auto" latinLnBrk="0" hangingPunct="1">
              <a:lnSpc>
                <a:spcPct val="100000"/>
              </a:lnSpc>
              <a:spcBef>
                <a:spcPts val="550"/>
              </a:spcBef>
              <a:spcAft>
                <a:spcPts val="0"/>
              </a:spcAft>
              <a:buClr>
                <a:srgbClr val="94B6D2"/>
              </a:buClr>
              <a:buSzPct val="70000"/>
              <a:buFont typeface="Wingdings 2"/>
              <a:buChar char=""/>
              <a:tabLst/>
              <a:defRPr/>
            </a:pPr>
            <a:endParaRPr kumimoji="0" lang="en-US" sz="22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marL="320040" marR="0" lvl="0" indent="-320040" algn="l" defTabSz="914400" rtl="0" eaLnBrk="1" fontAlgn="auto" latinLnBrk="0" hangingPunct="1">
              <a:lnSpc>
                <a:spcPct val="100000"/>
              </a:lnSpc>
              <a:spcBef>
                <a:spcPts val="700"/>
              </a:spcBef>
              <a:spcAft>
                <a:spcPts val="0"/>
              </a:spcAft>
              <a:buClr>
                <a:srgbClr val="DD8047"/>
              </a:buClr>
              <a:buSzPct val="60000"/>
              <a:buFont typeface="Wingdings"/>
              <a:buChar char=""/>
              <a:tabLst/>
              <a:defRPr/>
            </a:pPr>
            <a:endParaRPr kumimoji="0" lang="en-US" sz="2200" b="0" i="0" u="none" strike="noStrike" kern="1200" cap="none" spc="0" normalizeH="0" baseline="0" noProof="0" dirty="0">
              <a:ln>
                <a:noFill/>
              </a:ln>
              <a:solidFill>
                <a:srgbClr val="968C8C">
                  <a:lumMod val="75000"/>
                </a:srgbClr>
              </a:solidFill>
              <a:effectLst/>
              <a:uLnTx/>
              <a:uFillTx/>
              <a:latin typeface="Tw Cen MT"/>
              <a:ea typeface="+mn-ea"/>
              <a:cs typeface="+mn-cs"/>
            </a:endParaRPr>
          </a:p>
        </p:txBody>
      </p:sp>
      <p:sp>
        <p:nvSpPr>
          <p:cNvPr id="5" name="TextBox 4">
            <a:extLst>
              <a:ext uri="{FF2B5EF4-FFF2-40B4-BE49-F238E27FC236}">
                <a16:creationId xmlns:a16="http://schemas.microsoft.com/office/drawing/2014/main" id="{1FCBC4A1-43EA-6957-FD0F-3A3BA6314C75}"/>
              </a:ext>
            </a:extLst>
          </p:cNvPr>
          <p:cNvSpPr txBox="1"/>
          <p:nvPr/>
        </p:nvSpPr>
        <p:spPr>
          <a:xfrm>
            <a:off x="558800" y="1540270"/>
            <a:ext cx="10789920" cy="5613140"/>
          </a:xfrm>
          <a:prstGeom prst="rect">
            <a:avLst/>
          </a:prstGeom>
          <a:noFill/>
        </p:spPr>
        <p:txBody>
          <a:bodyPr wrap="square">
            <a:spAutoFit/>
          </a:bodyPr>
          <a:lstStyle/>
          <a:p>
            <a:pPr marL="0" marR="0">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What funding is being provided for education?  </a:t>
            </a:r>
          </a:p>
          <a:p>
            <a:pPr>
              <a:lnSpc>
                <a:spcPct val="107000"/>
              </a:lnSpc>
              <a:spcAft>
                <a:spcPts val="800"/>
              </a:spcAft>
            </a:pPr>
            <a:r>
              <a:rPr lang="en-US" dirty="0">
                <a:latin typeface="Calibri" panose="020F0502020204030204" pitchFamily="34" charset="0"/>
                <a:ea typeface="Calibri" panose="020F0502020204030204" pitchFamily="34" charset="0"/>
                <a:cs typeface="Calibri" panose="020F0502020204030204" pitchFamily="34" charset="0"/>
              </a:rPr>
              <a:t>For FY 24 the original budget reflects </a:t>
            </a:r>
            <a:r>
              <a:rPr lang="en-US" sz="1798" dirty="0">
                <a:solidFill>
                  <a:prstClr val="black"/>
                </a:solidFill>
                <a:latin typeface="Calibri" panose="020F0502020204030204" pitchFamily="34" charset="0"/>
                <a:ea typeface="Calibri" panose="020F0502020204030204" pitchFamily="34" charset="0"/>
                <a:cs typeface="Calibri" panose="020F0502020204030204" pitchFamily="34" charset="0"/>
              </a:rPr>
              <a:t>Total county funding  dedicated for education capital: $7,942,936 </a:t>
            </a:r>
            <a:r>
              <a:rPr lang="en-US" sz="1798" i="1" dirty="0">
                <a:solidFill>
                  <a:prstClr val="black"/>
                </a:solidFill>
                <a:latin typeface="Calibri" panose="020F0502020204030204" pitchFamily="34" charset="0"/>
                <a:ea typeface="Calibri" panose="020F0502020204030204" pitchFamily="34" charset="0"/>
                <a:cs typeface="Calibri" panose="020F0502020204030204" pitchFamily="34" charset="0"/>
              </a:rPr>
              <a:t>(Note- the figures below changed to increase annual capital funds)</a:t>
            </a:r>
            <a:endParaRPr lang="en-US" i="1" dirty="0">
              <a:latin typeface="Calibri" panose="020F0502020204030204" pitchFamily="34" charset="0"/>
              <a:ea typeface="Calibri" panose="020F0502020204030204" pitchFamily="34" charset="0"/>
              <a:cs typeface="Calibri" panose="020F0502020204030204" pitchFamily="34" charset="0"/>
            </a:endParaRPr>
          </a:p>
          <a:p>
            <a:pPr marL="742950" lvl="1" indent="-285750" defTabSz="913852">
              <a:buClr>
                <a:schemeClr val="accent2"/>
              </a:buClr>
              <a:buSzPct val="75000"/>
              <a:buFont typeface="Wingdings" panose="05000000000000000000" pitchFamily="2" charset="2"/>
              <a:buChar char="§"/>
            </a:pPr>
            <a:r>
              <a:rPr lang="en-US" sz="1798" dirty="0">
                <a:solidFill>
                  <a:prstClr val="black"/>
                </a:solidFill>
                <a:latin typeface="Calibri" panose="020F0502020204030204" pitchFamily="34" charset="0"/>
                <a:ea typeface="Calibri" panose="020F0502020204030204" pitchFamily="34" charset="0"/>
                <a:cs typeface="Calibri" panose="020F0502020204030204" pitchFamily="34" charset="0"/>
              </a:rPr>
              <a:t>$780,936 as requested for FFE including listed items of ADM allotment by school for furniture and equipment, $500k in computers, cameras, Band equipment, etc.</a:t>
            </a:r>
          </a:p>
          <a:p>
            <a:pPr marL="742950" lvl="1" indent="-285750" defTabSz="913852">
              <a:buClr>
                <a:schemeClr val="accent2"/>
              </a:buClr>
              <a:buSzPct val="75000"/>
              <a:buFont typeface="Wingdings" panose="05000000000000000000" pitchFamily="2" charset="2"/>
              <a:buChar char="§"/>
            </a:pPr>
            <a:r>
              <a:rPr lang="en-US" sz="1798" dirty="0">
                <a:solidFill>
                  <a:prstClr val="black"/>
                </a:solidFill>
                <a:latin typeface="Calibri" panose="020F0502020204030204" pitchFamily="34" charset="0"/>
                <a:ea typeface="Calibri" panose="020F0502020204030204" pitchFamily="34" charset="0"/>
                <a:cs typeface="Calibri" panose="020F0502020204030204" pitchFamily="34" charset="0"/>
              </a:rPr>
              <a:t>$192,000 in requested county appropriation for vehicles</a:t>
            </a:r>
          </a:p>
          <a:p>
            <a:pPr marL="742950" lvl="1" indent="-285750" defTabSz="913852">
              <a:buClr>
                <a:schemeClr val="accent2"/>
              </a:buClr>
              <a:buSzPct val="75000"/>
              <a:buFont typeface="Wingdings" panose="05000000000000000000" pitchFamily="2" charset="2"/>
              <a:buChar char="§"/>
            </a:pPr>
            <a:r>
              <a:rPr lang="en-US" sz="1798" dirty="0">
                <a:solidFill>
                  <a:prstClr val="black"/>
                </a:solidFill>
                <a:latin typeface="Calibri" panose="020F0502020204030204" pitchFamily="34" charset="0"/>
                <a:ea typeface="Calibri" panose="020F0502020204030204" pitchFamily="34" charset="0"/>
                <a:cs typeface="Calibri" panose="020F0502020204030204" pitchFamily="34" charset="0"/>
              </a:rPr>
              <a:t>Projects were submitted unprioritized so for initial budget, fund two projects by project and offer for school system to reallocate those dollars by project to whatever their priorities are within that total with a requested amendment to BOC, same process as outstanding by project funds still pending from prior years.  These projects require only a copy of bid, contract, quote or other documentation in order to issue funds:</a:t>
            </a:r>
          </a:p>
          <a:p>
            <a:pPr marL="1200150" lvl="2" indent="-285750" defTabSz="913852">
              <a:buClr>
                <a:schemeClr val="accent2"/>
              </a:buClr>
              <a:buSzPct val="75000"/>
              <a:buFont typeface="Courier New" panose="02070309020205020404" pitchFamily="49" charset="0"/>
              <a:buChar char="o"/>
            </a:pPr>
            <a:r>
              <a:rPr lang="en-US" sz="1798" dirty="0">
                <a:solidFill>
                  <a:prstClr val="black"/>
                </a:solidFill>
                <a:latin typeface="Calibri" panose="020F0502020204030204" pitchFamily="34" charset="0"/>
                <a:ea typeface="Calibri" panose="020F0502020204030204" pitchFamily="34" charset="0"/>
                <a:cs typeface="Calibri" panose="020F0502020204030204" pitchFamily="34" charset="0"/>
              </a:rPr>
              <a:t>$220k for capital repairs and replacement systemwide</a:t>
            </a:r>
          </a:p>
          <a:p>
            <a:pPr marL="1200150" lvl="2" indent="-285750" defTabSz="913852">
              <a:buClr>
                <a:schemeClr val="accent2"/>
              </a:buClr>
              <a:buSzPct val="75000"/>
              <a:buFont typeface="Courier New" panose="02070309020205020404" pitchFamily="49" charset="0"/>
              <a:buChar char="o"/>
            </a:pPr>
            <a:r>
              <a:rPr lang="en-US" sz="1798" dirty="0">
                <a:solidFill>
                  <a:prstClr val="black"/>
                </a:solidFill>
                <a:latin typeface="Calibri" panose="020F0502020204030204" pitchFamily="34" charset="0"/>
                <a:ea typeface="Calibri" panose="020F0502020204030204" pitchFamily="34" charset="0"/>
                <a:cs typeface="Calibri" panose="020F0502020204030204" pitchFamily="34" charset="0"/>
              </a:rPr>
              <a:t>$750k to replace air handlers at RHS</a:t>
            </a:r>
          </a:p>
          <a:p>
            <a:pPr marL="742950" lvl="1" indent="-285750" defTabSz="913852">
              <a:buClr>
                <a:schemeClr val="accent2"/>
              </a:buClr>
              <a:buSzPct val="75000"/>
              <a:buFont typeface="Wingdings" panose="05000000000000000000" pitchFamily="2" charset="2"/>
              <a:buChar char="§"/>
            </a:pPr>
            <a:r>
              <a:rPr lang="en-US" sz="1798" dirty="0">
                <a:solidFill>
                  <a:prstClr val="black"/>
                </a:solidFill>
                <a:latin typeface="Calibri" panose="020F0502020204030204" pitchFamily="34" charset="0"/>
                <a:ea typeface="Calibri" panose="020F0502020204030204" pitchFamily="34" charset="0"/>
                <a:cs typeface="Calibri" panose="020F0502020204030204" pitchFamily="34" charset="0"/>
              </a:rPr>
              <a:t>$6.0 million funds into education capital reserve</a:t>
            </a:r>
          </a:p>
          <a:p>
            <a:pPr defTabSz="913852">
              <a:buClr>
                <a:schemeClr val="accent2"/>
              </a:buClr>
              <a:buSzPct val="75000"/>
            </a:pPr>
            <a:r>
              <a:rPr lang="en-US" sz="1798" dirty="0">
                <a:solidFill>
                  <a:prstClr val="black"/>
                </a:solidFill>
                <a:latin typeface="Calibri" panose="020F0502020204030204" pitchFamily="34" charset="0"/>
                <a:ea typeface="Calibri" panose="020F0502020204030204" pitchFamily="34" charset="0"/>
                <a:cs typeface="Calibri" panose="020F0502020204030204" pitchFamily="34" charset="0"/>
              </a:rPr>
              <a:t>Operational funding totals: $13,347,875</a:t>
            </a:r>
          </a:p>
          <a:p>
            <a:pPr defTabSz="913852">
              <a:buClr>
                <a:schemeClr val="accent2"/>
              </a:buClr>
              <a:buSzPct val="75000"/>
            </a:pPr>
            <a:endParaRPr lang="en-US" sz="1798" dirty="0">
              <a:solidFill>
                <a:prstClr val="black"/>
              </a:solidFill>
              <a:latin typeface="Calibri" panose="020F0502020204030204" pitchFamily="34" charset="0"/>
              <a:ea typeface="Calibri" panose="020F0502020204030204" pitchFamily="34" charset="0"/>
              <a:cs typeface="Calibri" panose="020F0502020204030204" pitchFamily="34" charset="0"/>
            </a:endParaRPr>
          </a:p>
          <a:p>
            <a:pPr defTabSz="913852">
              <a:buClr>
                <a:schemeClr val="accent2"/>
              </a:buClr>
              <a:buSzPct val="75000"/>
            </a:pPr>
            <a:r>
              <a:rPr lang="en-US" sz="1798" dirty="0">
                <a:solidFill>
                  <a:prstClr val="black"/>
                </a:solidFill>
                <a:latin typeface="Calibri" panose="020F0502020204030204" pitchFamily="34" charset="0"/>
                <a:ea typeface="Calibri" panose="020F0502020204030204" pitchFamily="34" charset="0"/>
                <a:cs typeface="Calibri" panose="020F0502020204030204" pitchFamily="34" charset="0"/>
              </a:rPr>
              <a:t>There is an additional $4 million in prior year appropriations for projects waiting for submittal of PO, contract or similar document to issue funds to the school system and a $1.2 million project at PFE is underway.</a:t>
            </a:r>
          </a:p>
          <a:p>
            <a:pPr defTabSz="913852">
              <a:buClr>
                <a:schemeClr val="accent2"/>
              </a:buClr>
              <a:buSzPct val="75000"/>
            </a:pPr>
            <a:endParaRPr lang="en-US" sz="1798" dirty="0">
              <a:solidFill>
                <a:prstClr val="black"/>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68910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85763" indent="-385763"/>
            <a:r>
              <a:rPr lang="en-US" dirty="0"/>
              <a:t>Education Capital- FAQs</a:t>
            </a:r>
          </a:p>
        </p:txBody>
      </p:sp>
      <p:sp>
        <p:nvSpPr>
          <p:cNvPr id="3" name="Text Placeholder 1"/>
          <p:cNvSpPr txBox="1">
            <a:spLocks/>
          </p:cNvSpPr>
          <p:nvPr/>
        </p:nvSpPr>
        <p:spPr>
          <a:xfrm>
            <a:off x="81280" y="1630679"/>
            <a:ext cx="11744960" cy="5095241"/>
          </a:xfrm>
          <a:prstGeom prst="rect">
            <a:avLst/>
          </a:prstGeom>
        </p:spPr>
        <p:txBody>
          <a:bodyPr>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Clr>
                <a:srgbClr val="DD8047"/>
              </a:buClr>
              <a:buNone/>
            </a:pPr>
            <a:endParaRPr lang="en-US" sz="2300" dirty="0">
              <a:solidFill>
                <a:srgbClr val="968C8C">
                  <a:lumMod val="75000"/>
                </a:srgbClr>
              </a:solidFill>
              <a:latin typeface="Tw Cen MT"/>
              <a:ea typeface="Calibri" panose="020F0502020204030204" pitchFamily="34" charset="0"/>
              <a:cs typeface="Times New Roman" panose="02020603050405020304" pitchFamily="18" charset="0"/>
            </a:endParaRPr>
          </a:p>
          <a:p>
            <a:pPr lvl="1" indent="-320040">
              <a:spcBef>
                <a:spcPts val="700"/>
              </a:spcBef>
              <a:buClr>
                <a:srgbClr val="DD8047"/>
              </a:buClr>
              <a:buSzPct val="60000"/>
              <a:buFont typeface="Wingdings"/>
              <a:buChar char=""/>
            </a:pPr>
            <a:endParaRPr lang="en-US" sz="2000" dirty="0">
              <a:solidFill>
                <a:srgbClr val="968C8C">
                  <a:lumMod val="75000"/>
                </a:srgbClr>
              </a:solidFill>
              <a:latin typeface="Tw Cen MT"/>
              <a:ea typeface="Calibri" panose="020F0502020204030204" pitchFamily="34" charset="0"/>
              <a:cs typeface="Times New Roman" panose="02020603050405020304" pitchFamily="18" charset="0"/>
            </a:endParaRPr>
          </a:p>
          <a:p>
            <a:pPr>
              <a:buClr>
                <a:srgbClr val="DD8047"/>
              </a:buClr>
            </a:pPr>
            <a:endParaRPr lang="en-US" sz="2300" dirty="0">
              <a:solidFill>
                <a:srgbClr val="968C8C">
                  <a:lumMod val="75000"/>
                </a:srgbClr>
              </a:solidFill>
              <a:latin typeface="Tw Cen MT"/>
              <a:ea typeface="Calibri" panose="020F0502020204030204" pitchFamily="34" charset="0"/>
              <a:cs typeface="Times New Roman" panose="02020603050405020304" pitchFamily="18" charset="0"/>
            </a:endParaRPr>
          </a:p>
          <a:p>
            <a:pPr>
              <a:buClr>
                <a:srgbClr val="DD8047"/>
              </a:buClr>
            </a:pPr>
            <a:endParaRPr lang="en-US" sz="2300" dirty="0">
              <a:solidFill>
                <a:schemeClr val="tx1">
                  <a:lumMod val="65000"/>
                  <a:lumOff val="35000"/>
                </a:schemeClr>
              </a:solidFill>
              <a:latin typeface="+mj-lt"/>
              <a:ea typeface="Calibri" panose="020F0502020204030204" pitchFamily="34" charset="0"/>
              <a:cs typeface="Times New Roman" panose="02020603050405020304" pitchFamily="18" charset="0"/>
            </a:endParaRPr>
          </a:p>
          <a:p>
            <a:pPr lvl="1" indent="-320040">
              <a:spcBef>
                <a:spcPts val="700"/>
              </a:spcBef>
              <a:buClr>
                <a:srgbClr val="DD8047"/>
              </a:buClr>
              <a:buSzPct val="60000"/>
              <a:buFont typeface="Wingdings"/>
              <a:buChar char=""/>
            </a:pPr>
            <a:endParaRPr lang="en-US" sz="1800" dirty="0">
              <a:solidFill>
                <a:schemeClr val="tx1">
                  <a:lumMod val="65000"/>
                  <a:lumOff val="35000"/>
                </a:schemeClr>
              </a:solidFill>
              <a:latin typeface="+mj-lt"/>
            </a:endParaRPr>
          </a:p>
          <a:p>
            <a:pPr marL="0" indent="0">
              <a:buClr>
                <a:srgbClr val="DD8047"/>
              </a:buClr>
              <a:buNone/>
            </a:pPr>
            <a:endParaRPr kumimoji="0" lang="en-US" sz="21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a:buClr>
                <a:srgbClr val="DD8047"/>
              </a:buClr>
            </a:pPr>
            <a:endParaRPr kumimoji="0" lang="en-US" sz="21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lvl="1" indent="-320040">
              <a:spcBef>
                <a:spcPts val="700"/>
              </a:spcBef>
              <a:buClr>
                <a:srgbClr val="DD8047"/>
              </a:buClr>
              <a:buSzPct val="60000"/>
              <a:buFont typeface="Wingdings"/>
              <a:buChar char=""/>
            </a:pPr>
            <a:endParaRPr kumimoji="0" lang="en-US" sz="19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lvl="2" indent="-320040">
              <a:spcBef>
                <a:spcPts val="700"/>
              </a:spcBef>
              <a:buClr>
                <a:srgbClr val="DD8047"/>
              </a:buClr>
              <a:buSzPct val="60000"/>
              <a:buFont typeface="Wingdings"/>
              <a:buChar char=""/>
            </a:pPr>
            <a:endParaRPr kumimoji="0" lang="en-US" sz="16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lvl="1" indent="-320040">
              <a:spcBef>
                <a:spcPts val="700"/>
              </a:spcBef>
              <a:buClr>
                <a:srgbClr val="DD8047"/>
              </a:buClr>
              <a:buSzPct val="60000"/>
              <a:buFont typeface="Wingdings"/>
              <a:buChar char=""/>
            </a:pPr>
            <a:endParaRPr kumimoji="0" lang="en-US" sz="19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lvl="1" indent="-320040">
              <a:spcBef>
                <a:spcPts val="700"/>
              </a:spcBef>
              <a:buClr>
                <a:srgbClr val="DD8047"/>
              </a:buClr>
              <a:buSzPct val="60000"/>
              <a:buFont typeface="Wingdings"/>
              <a:buChar char=""/>
            </a:pPr>
            <a:endParaRPr kumimoji="0" lang="en-US" sz="19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marL="320040" marR="0" lvl="0" indent="-320040" algn="l" defTabSz="914400" rtl="0" eaLnBrk="1" fontAlgn="auto" latinLnBrk="0" hangingPunct="1">
              <a:lnSpc>
                <a:spcPct val="100000"/>
              </a:lnSpc>
              <a:spcBef>
                <a:spcPts val="700"/>
              </a:spcBef>
              <a:spcAft>
                <a:spcPts val="0"/>
              </a:spcAft>
              <a:buClr>
                <a:srgbClr val="DD8047"/>
              </a:buClr>
              <a:buSzPct val="60000"/>
              <a:buFont typeface="Wingdings"/>
              <a:buChar char=""/>
              <a:tabLst/>
              <a:defRPr/>
            </a:pPr>
            <a:endParaRPr kumimoji="0" lang="en-US" sz="22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marL="640080" marR="0" lvl="1" indent="-274320" algn="l" defTabSz="914400" rtl="0" eaLnBrk="1" fontAlgn="auto" latinLnBrk="0" hangingPunct="1">
              <a:lnSpc>
                <a:spcPct val="100000"/>
              </a:lnSpc>
              <a:spcBef>
                <a:spcPts val="550"/>
              </a:spcBef>
              <a:spcAft>
                <a:spcPts val="0"/>
              </a:spcAft>
              <a:buClr>
                <a:srgbClr val="94B6D2"/>
              </a:buClr>
              <a:buSzPct val="70000"/>
              <a:buFont typeface="Wingdings 2"/>
              <a:buChar char=""/>
              <a:tabLst/>
              <a:defRPr/>
            </a:pPr>
            <a:endParaRPr kumimoji="0" lang="en-US" sz="2200" b="0" i="0" u="none" strike="noStrike" kern="1200" cap="none" spc="0" normalizeH="0" baseline="0" noProof="0" dirty="0">
              <a:ln>
                <a:noFill/>
              </a:ln>
              <a:solidFill>
                <a:srgbClr val="968C8C">
                  <a:lumMod val="75000"/>
                </a:srgbClr>
              </a:solidFill>
              <a:effectLst/>
              <a:uLnTx/>
              <a:uFillTx/>
              <a:latin typeface="Tw Cen MT"/>
              <a:ea typeface="+mn-ea"/>
              <a:cs typeface="+mn-cs"/>
            </a:endParaRPr>
          </a:p>
          <a:p>
            <a:pPr marL="320040" marR="0" lvl="0" indent="-320040" algn="l" defTabSz="914400" rtl="0" eaLnBrk="1" fontAlgn="auto" latinLnBrk="0" hangingPunct="1">
              <a:lnSpc>
                <a:spcPct val="100000"/>
              </a:lnSpc>
              <a:spcBef>
                <a:spcPts val="700"/>
              </a:spcBef>
              <a:spcAft>
                <a:spcPts val="0"/>
              </a:spcAft>
              <a:buClr>
                <a:srgbClr val="DD8047"/>
              </a:buClr>
              <a:buSzPct val="60000"/>
              <a:buFont typeface="Wingdings"/>
              <a:buChar char=""/>
              <a:tabLst/>
              <a:defRPr/>
            </a:pPr>
            <a:endParaRPr kumimoji="0" lang="en-US" sz="2200" b="0" i="0" u="none" strike="noStrike" kern="1200" cap="none" spc="0" normalizeH="0" baseline="0" noProof="0" dirty="0">
              <a:ln>
                <a:noFill/>
              </a:ln>
              <a:solidFill>
                <a:srgbClr val="968C8C">
                  <a:lumMod val="75000"/>
                </a:srgbClr>
              </a:solidFill>
              <a:effectLst/>
              <a:uLnTx/>
              <a:uFillTx/>
              <a:latin typeface="Tw Cen MT"/>
              <a:ea typeface="+mn-ea"/>
              <a:cs typeface="+mn-cs"/>
            </a:endParaRPr>
          </a:p>
        </p:txBody>
      </p:sp>
      <p:sp>
        <p:nvSpPr>
          <p:cNvPr id="5" name="TextBox 4">
            <a:extLst>
              <a:ext uri="{FF2B5EF4-FFF2-40B4-BE49-F238E27FC236}">
                <a16:creationId xmlns:a16="http://schemas.microsoft.com/office/drawing/2014/main" id="{1FCBC4A1-43EA-6957-FD0F-3A3BA6314C75}"/>
              </a:ext>
            </a:extLst>
          </p:cNvPr>
          <p:cNvSpPr txBox="1"/>
          <p:nvPr/>
        </p:nvSpPr>
        <p:spPr>
          <a:xfrm>
            <a:off x="558800" y="1540270"/>
            <a:ext cx="10789920" cy="4242508"/>
          </a:xfrm>
          <a:prstGeom prst="rect">
            <a:avLst/>
          </a:prstGeom>
          <a:noFill/>
        </p:spPr>
        <p:txBody>
          <a:bodyPr wrap="square">
            <a:spAutoFit/>
          </a:bodyPr>
          <a:lstStyle/>
          <a:p>
            <a:pPr defTabSz="913852">
              <a:buClr>
                <a:schemeClr val="accent2"/>
              </a:buClr>
              <a:buSzPct val="75000"/>
            </a:pPr>
            <a:r>
              <a:rPr lang="en-US" sz="1798" b="1" dirty="0">
                <a:solidFill>
                  <a:prstClr val="black"/>
                </a:solidFill>
                <a:latin typeface="Calibri" panose="020F0502020204030204" pitchFamily="34" charset="0"/>
                <a:ea typeface="Calibri" panose="020F0502020204030204" pitchFamily="34" charset="0"/>
                <a:cs typeface="Calibri" panose="020F0502020204030204" pitchFamily="34" charset="0"/>
              </a:rPr>
              <a:t>What is the status of the bond projects?</a:t>
            </a:r>
          </a:p>
          <a:p>
            <a:pPr defTabSz="913852">
              <a:buClr>
                <a:schemeClr val="accent2"/>
              </a:buClr>
              <a:buSzPct val="75000"/>
            </a:pPr>
            <a:endParaRPr lang="en-US" sz="1798" b="1" dirty="0">
              <a:solidFill>
                <a:prstClr val="black"/>
              </a:solidFill>
              <a:latin typeface="Calibri" panose="020F0502020204030204" pitchFamily="34" charset="0"/>
              <a:ea typeface="Calibri" panose="020F0502020204030204" pitchFamily="34" charset="0"/>
              <a:cs typeface="Calibri" panose="020F0502020204030204" pitchFamily="34" charset="0"/>
            </a:endParaRPr>
          </a:p>
          <a:p>
            <a:pPr defTabSz="913852">
              <a:buClr>
                <a:schemeClr val="accent2"/>
              </a:buClr>
              <a:buSzPct val="75000"/>
            </a:pPr>
            <a:r>
              <a:rPr lang="en-US" sz="1798" dirty="0">
                <a:solidFill>
                  <a:prstClr val="black"/>
                </a:solidFill>
                <a:latin typeface="Calibri" panose="020F0502020204030204" pitchFamily="34" charset="0"/>
                <a:ea typeface="Calibri" panose="020F0502020204030204" pitchFamily="34" charset="0"/>
                <a:cs typeface="Calibri" panose="020F0502020204030204" pitchFamily="34" charset="0"/>
              </a:rPr>
              <a:t>Both the school board and the county commissioners have agreed to the assessment process underway and to have the study group review and make suggestions for next steps.  This information will provide a baseline of the building needs for both boards to consider.   This joint effort is intended to get both boards on the same page and address critical capital needs of school buildings.  Transylvania County is known for the county commitment to fund schools at a high level for our peers and that is a positive testament to elected officials and to the citizens of the county.</a:t>
            </a:r>
          </a:p>
          <a:p>
            <a:pPr defTabSz="913852">
              <a:buClr>
                <a:schemeClr val="accent2"/>
              </a:buClr>
              <a:buSzPct val="75000"/>
            </a:pPr>
            <a:endParaRPr lang="en-US" sz="1798" dirty="0">
              <a:solidFill>
                <a:prstClr val="black"/>
              </a:solidFill>
              <a:latin typeface="Calibri" panose="020F0502020204030204" pitchFamily="34" charset="0"/>
              <a:ea typeface="Calibri" panose="020F0502020204030204" pitchFamily="34" charset="0"/>
              <a:cs typeface="Calibri" panose="020F0502020204030204" pitchFamily="34" charset="0"/>
            </a:endParaRPr>
          </a:p>
          <a:p>
            <a:pPr defTabSz="913852">
              <a:buClr>
                <a:schemeClr val="accent2"/>
              </a:buClr>
              <a:buSzPct val="75000"/>
            </a:pPr>
            <a:r>
              <a:rPr lang="en-US" sz="1798" b="1" dirty="0">
                <a:solidFill>
                  <a:prstClr val="black"/>
                </a:solidFill>
                <a:latin typeface="Calibri" panose="020F0502020204030204" pitchFamily="34" charset="0"/>
                <a:ea typeface="Calibri" panose="020F0502020204030204" pitchFamily="34" charset="0"/>
                <a:cs typeface="Calibri" panose="020F0502020204030204" pitchFamily="34" charset="0"/>
              </a:rPr>
              <a:t>Has any of the $68 million been spent?</a:t>
            </a:r>
          </a:p>
          <a:p>
            <a:pPr defTabSz="913852">
              <a:buClr>
                <a:schemeClr val="accent2"/>
              </a:buClr>
              <a:buSzPct val="75000"/>
            </a:pPr>
            <a:endParaRPr lang="en-US" sz="1798" b="1" dirty="0">
              <a:solidFill>
                <a:prstClr val="black"/>
              </a:solidFill>
              <a:latin typeface="Calibri" panose="020F0502020204030204" pitchFamily="34" charset="0"/>
              <a:ea typeface="Calibri" panose="020F0502020204030204" pitchFamily="34" charset="0"/>
              <a:cs typeface="Calibri" panose="020F0502020204030204" pitchFamily="34" charset="0"/>
            </a:endParaRPr>
          </a:p>
          <a:p>
            <a:pPr defTabSz="913852">
              <a:buClr>
                <a:schemeClr val="accent2"/>
              </a:buClr>
              <a:buSzPct val="75000"/>
            </a:pPr>
            <a:r>
              <a:rPr lang="en-US" sz="1798" dirty="0">
                <a:solidFill>
                  <a:prstClr val="black"/>
                </a:solidFill>
                <a:latin typeface="Calibri" panose="020F0502020204030204" pitchFamily="34" charset="0"/>
                <a:ea typeface="Calibri" panose="020F0502020204030204" pitchFamily="34" charset="0"/>
                <a:cs typeface="Calibri" panose="020F0502020204030204" pitchFamily="34" charset="0"/>
              </a:rPr>
              <a:t>Yes- architect and CMAR fees were $4 million.  This was part of the $68 million budget from the school system and those professionals were hired by them directly to perform work with funds coming from the education capital fund.</a:t>
            </a:r>
          </a:p>
          <a:p>
            <a:pPr defTabSz="913852">
              <a:buClr>
                <a:schemeClr val="accent2"/>
              </a:buClr>
              <a:buSzPct val="75000"/>
            </a:pPr>
            <a:endParaRPr lang="en-US" sz="1798" dirty="0">
              <a:solidFill>
                <a:prstClr val="black"/>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2020337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1_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F01C907B3FC864391E652491B119200" ma:contentTypeVersion="14" ma:contentTypeDescription="Create a new document." ma:contentTypeScope="" ma:versionID="f785c746359452217d77fb2a9b05ad61">
  <xsd:schema xmlns:xsd="http://www.w3.org/2001/XMLSchema" xmlns:xs="http://www.w3.org/2001/XMLSchema" xmlns:p="http://schemas.microsoft.com/office/2006/metadata/properties" xmlns:ns3="25825dea-d4cb-483b-88e4-88d2a877be5d" xmlns:ns4="bad482c8-fdb5-4f47-82f2-d4dd3ae2249a" targetNamespace="http://schemas.microsoft.com/office/2006/metadata/properties" ma:root="true" ma:fieldsID="32d7b66035884ee3b9878b0086c302c4" ns3:_="" ns4:_="">
    <xsd:import namespace="25825dea-d4cb-483b-88e4-88d2a877be5d"/>
    <xsd:import namespace="bad482c8-fdb5-4f47-82f2-d4dd3ae2249a"/>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_activity" minOccurs="0"/>
                <xsd:element ref="ns4:SharedWithUsers" minOccurs="0"/>
                <xsd:element ref="ns4:SharedWithDetails" minOccurs="0"/>
                <xsd:element ref="ns4:SharingHintHash" minOccurs="0"/>
                <xsd:element ref="ns3:MediaServiceObjectDetectorVersions" minOccurs="0"/>
                <xsd:element ref="ns3:MediaServiceDateTaken" minOccurs="0"/>
                <xsd:element ref="ns3:MediaServiceAutoTags"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825dea-d4cb-483b-88e4-88d2a877be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_activity" ma:index="12" nillable="true" ma:displayName="_activity" ma:hidden="true" ma:internalName="_activity">
      <xsd:simpleType>
        <xsd:restriction base="dms:Note"/>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d482c8-fdb5-4f47-82f2-d4dd3ae2249a"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25825dea-d4cb-483b-88e4-88d2a877be5d" xsi:nil="true"/>
  </documentManagement>
</p:properties>
</file>

<file path=customXml/itemProps1.xml><?xml version="1.0" encoding="utf-8"?>
<ds:datastoreItem xmlns:ds="http://schemas.openxmlformats.org/officeDocument/2006/customXml" ds:itemID="{BDBB15A1-E0EF-43DC-9EFE-0175ABADC6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825dea-d4cb-483b-88e4-88d2a877be5d"/>
    <ds:schemaRef ds:uri="bad482c8-fdb5-4f47-82f2-d4dd3ae224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BA40841-1905-421E-B991-877A30346A35}">
  <ds:schemaRefs>
    <ds:schemaRef ds:uri="http://schemas.microsoft.com/sharepoint/v3/contenttype/forms"/>
  </ds:schemaRefs>
</ds:datastoreItem>
</file>

<file path=customXml/itemProps3.xml><?xml version="1.0" encoding="utf-8"?>
<ds:datastoreItem xmlns:ds="http://schemas.openxmlformats.org/officeDocument/2006/customXml" ds:itemID="{2ED6F076-CF44-428A-8CFE-C0D92DA40B15}">
  <ds:schemaRefs>
    <ds:schemaRef ds:uri="http://schemas.microsoft.com/office/2006/metadata/properties"/>
    <ds:schemaRef ds:uri="http://www.w3.org/XML/1998/namespace"/>
    <ds:schemaRef ds:uri="25825dea-d4cb-483b-88e4-88d2a877be5d"/>
    <ds:schemaRef ds:uri="http://purl.org/dc/elements/1.1/"/>
    <ds:schemaRef ds:uri="bad482c8-fdb5-4f47-82f2-d4dd3ae2249a"/>
    <ds:schemaRef ds:uri="http://purl.org/dc/dcmitype/"/>
    <ds:schemaRef ds:uri="http://schemas.microsoft.com/office/2006/documentManagement/types"/>
    <ds:schemaRef ds:uri="http://purl.org/dc/terms/"/>
    <ds:schemaRef ds:uri="http://schemas.openxmlformats.org/package/2006/metadata/core-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147</TotalTime>
  <Words>1484</Words>
  <Application>Microsoft Office PowerPoint</Application>
  <PresentationFormat>Widescreen</PresentationFormat>
  <Paragraphs>158</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Calibri</vt:lpstr>
      <vt:lpstr>Courier New</vt:lpstr>
      <vt:lpstr>Tw Cen MT</vt:lpstr>
      <vt:lpstr>Wingdings</vt:lpstr>
      <vt:lpstr>Wingdings 2</vt:lpstr>
      <vt:lpstr>1_Median</vt:lpstr>
      <vt:lpstr>Education Capital- background information</vt:lpstr>
      <vt:lpstr>Education Capital Fund- What is in it?</vt:lpstr>
      <vt:lpstr>Education Capital Fund- Tell me about the Bond</vt:lpstr>
      <vt:lpstr>Education Capital Fund- Tell me about the Bond</vt:lpstr>
      <vt:lpstr>Education Capital Fund- Tell me about the Bond</vt:lpstr>
      <vt:lpstr>Education Capital- FAQs</vt:lpstr>
      <vt:lpstr>Education Capital- FAQs</vt:lpstr>
      <vt:lpstr>Education Capital- FAQs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Jaime Laughter</dc:creator>
  <cp:lastModifiedBy>Jaime Laughter</cp:lastModifiedBy>
  <cp:revision>3</cp:revision>
  <dcterms:created xsi:type="dcterms:W3CDTF">2023-08-28T17:41:19Z</dcterms:created>
  <dcterms:modified xsi:type="dcterms:W3CDTF">2023-09-28T19:51:20Z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0x0101005F01C907B3FC864391E652491B119200</vt:lpwstr>
  </property>
</Properties>
</file>