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75" r:id="rId1"/>
    <p:sldMasterId id="2147483711" r:id="rId2"/>
  </p:sldMasterIdLst>
  <p:notesMasterIdLst>
    <p:notesMasterId r:id="rId47"/>
  </p:notesMasterIdLst>
  <p:handoutMasterIdLst>
    <p:handoutMasterId r:id="rId48"/>
  </p:handoutMasterIdLst>
  <p:sldIdLst>
    <p:sldId id="274" r:id="rId3"/>
    <p:sldId id="741" r:id="rId4"/>
    <p:sldId id="283" r:id="rId5"/>
    <p:sldId id="1407" r:id="rId6"/>
    <p:sldId id="4235" r:id="rId7"/>
    <p:sldId id="754" r:id="rId8"/>
    <p:sldId id="639" r:id="rId9"/>
    <p:sldId id="662" r:id="rId10"/>
    <p:sldId id="640" r:id="rId11"/>
    <p:sldId id="337" r:id="rId12"/>
    <p:sldId id="4218" r:id="rId13"/>
    <p:sldId id="1409" r:id="rId14"/>
    <p:sldId id="280" r:id="rId15"/>
    <p:sldId id="1397" r:id="rId16"/>
    <p:sldId id="1393" r:id="rId17"/>
    <p:sldId id="345" r:id="rId18"/>
    <p:sldId id="1402" r:id="rId19"/>
    <p:sldId id="746" r:id="rId20"/>
    <p:sldId id="406" r:id="rId21"/>
    <p:sldId id="306" r:id="rId22"/>
    <p:sldId id="352" r:id="rId23"/>
    <p:sldId id="353" r:id="rId24"/>
    <p:sldId id="355" r:id="rId25"/>
    <p:sldId id="405" r:id="rId26"/>
    <p:sldId id="398" r:id="rId27"/>
    <p:sldId id="313" r:id="rId28"/>
    <p:sldId id="397" r:id="rId29"/>
    <p:sldId id="318" r:id="rId30"/>
    <p:sldId id="396" r:id="rId31"/>
    <p:sldId id="1410" r:id="rId32"/>
    <p:sldId id="4236" r:id="rId33"/>
    <p:sldId id="1380" r:id="rId34"/>
    <p:sldId id="367" r:id="rId35"/>
    <p:sldId id="1374" r:id="rId36"/>
    <p:sldId id="1375" r:id="rId37"/>
    <p:sldId id="1389" r:id="rId38"/>
    <p:sldId id="1377" r:id="rId39"/>
    <p:sldId id="1390" r:id="rId40"/>
    <p:sldId id="4237" r:id="rId41"/>
    <p:sldId id="4238" r:id="rId42"/>
    <p:sldId id="1411" r:id="rId43"/>
    <p:sldId id="382" r:id="rId44"/>
    <p:sldId id="1394" r:id="rId45"/>
    <p:sldId id="1395" r:id="rId46"/>
  </p:sldIdLst>
  <p:sldSz cx="12192000" cy="6858000"/>
  <p:notesSz cx="6858000" cy="9144000"/>
  <p:embeddedFontLst>
    <p:embeddedFont>
      <p:font typeface="Arial Narrow" panose="020B0606020202030204"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Montserrat" panose="00000500000000000000" pitchFamily="2" charset="0"/>
      <p:regular r:id="rId57"/>
      <p:bold r:id="rId58"/>
      <p:italic r:id="rId59"/>
      <p:boldItalic r:id="rId60"/>
    </p:embeddedFont>
    <p:embeddedFont>
      <p:font typeface="Montserrat Light" panose="00000400000000000000" pitchFamily="2" charset="0"/>
      <p:regular r:id="rId61"/>
      <p:italic r:id="rId62"/>
    </p:embeddedFont>
    <p:embeddedFont>
      <p:font typeface="Montserrat Medium" panose="00000600000000000000" pitchFamily="2" charset="0"/>
      <p:regular r:id="rId63"/>
      <p:italic r:id="rId64"/>
    </p:embeddedFont>
    <p:embeddedFont>
      <p:font typeface="Montserrat SemiBold" panose="00000700000000000000" pitchFamily="2"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B73"/>
    <a:srgbClr val="D39677"/>
    <a:srgbClr val="D9A58B"/>
    <a:srgbClr val="7FC628"/>
    <a:srgbClr val="000000"/>
    <a:srgbClr val="A7BACB"/>
    <a:srgbClr val="4F6228"/>
    <a:srgbClr val="C3D69B"/>
    <a:srgbClr val="718594"/>
    <a:srgbClr val="B3D2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84548" autoAdjust="0"/>
  </p:normalViewPr>
  <p:slideViewPr>
    <p:cSldViewPr snapToGrid="0" snapToObjects="1">
      <p:cViewPr varScale="1">
        <p:scale>
          <a:sx n="137" d="100"/>
          <a:sy n="137" d="100"/>
        </p:scale>
        <p:origin x="1588" y="7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snapToObjects="1">
      <p:cViewPr varScale="1">
        <p:scale>
          <a:sx n="124" d="100"/>
          <a:sy n="124" d="100"/>
        </p:scale>
        <p:origin x="3908"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7/10/2023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7/10/2023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148.emf"/></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7</a:t>
            </a:fld>
            <a:endParaRPr lang="en-US" dirty="0"/>
          </a:p>
        </p:txBody>
      </p:sp>
    </p:spTree>
    <p:extLst>
      <p:ext uri="{BB962C8B-B14F-4D97-AF65-F5344CB8AC3E}">
        <p14:creationId xmlns:p14="http://schemas.microsoft.com/office/powerpoint/2010/main" val="3889952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Rot="1" noChangeAspect="1" noChangeArrowheads="1" noTextEdit="1"/>
          </p:cNvSpPr>
          <p:nvPr>
            <p:ph type="sldImg"/>
          </p:nvPr>
        </p:nvSpPr>
        <p:spPr>
          <a:xfrm>
            <a:off x="393700" y="685800"/>
            <a:ext cx="6230938" cy="3505200"/>
          </a:xfrm>
          <a:ln/>
        </p:spPr>
      </p:sp>
      <p:sp>
        <p:nvSpPr>
          <p:cNvPr id="906243" name="Rectangle 3"/>
          <p:cNvSpPr>
            <a:spLocks noGrp="1" noChangeArrowheads="1"/>
          </p:cNvSpPr>
          <p:nvPr>
            <p:ph type="body" idx="1"/>
          </p:nvPr>
        </p:nvSpPr>
        <p:spPr>
          <a:ln/>
        </p:spPr>
        <p:txBody>
          <a:bodyPr/>
          <a:lstStyle/>
          <a:p>
            <a:r>
              <a:rPr lang="en-US" baseline="0" dirty="0"/>
              <a:t>Roundabouts eliminate the most severe crossing conflicts, which typically are right-angle and head-on crash types. The lower speeds at roundabouts allow more time for drivers to react to avoid a crash. When crashes occur, they tend to be more of a shallow angle or rear-end crash type which have a lower chance of injury at slow speeds. </a:t>
            </a:r>
          </a:p>
          <a:p>
            <a:endParaRPr lang="en-US" baseline="0" dirty="0"/>
          </a:p>
          <a:p>
            <a:pPr>
              <a:defRPr/>
            </a:pPr>
            <a:r>
              <a:rPr lang="en-US" sz="1200" dirty="0"/>
              <a:t>Angle and left turn crashes at a typical 4-leg intersection account for 63% of fatal crashes.  Rear-end crashes are another type of crash that is often a problem at signalized intersections.  However, these types of crashes are usually (but not always) less severe than the other two types of crashes shown.</a:t>
            </a:r>
          </a:p>
          <a:p>
            <a:pPr>
              <a:defRPr/>
            </a:pPr>
            <a:r>
              <a:rPr lang="en-US" sz="1200" dirty="0"/>
              <a:t>Right angle crashes are typically the most severe because of the speed differential of the two vehicles.  One vehicle is typically just starting to accelerate from a stop (&lt; 5 mph), the other vehicle is typically going through the intersection at or above normal operating speeds for that street (perhaps 30-50 mph).</a:t>
            </a:r>
          </a:p>
          <a:p>
            <a:pPr>
              <a:defRPr/>
            </a:pPr>
            <a:r>
              <a:rPr lang="en-US" sz="1200" dirty="0"/>
              <a:t>At a roundabout, vehicles are traveling at a significantly lower speed (&lt;25 mph).  Crashes that occur will be less severe because of this reduced speed differential and the more “sideswipe” nature of crashes.</a:t>
            </a:r>
          </a:p>
          <a:p>
            <a:endParaRPr lang="en-US" dirty="0"/>
          </a:p>
        </p:txBody>
      </p:sp>
    </p:spTree>
    <p:extLst>
      <p:ext uri="{BB962C8B-B14F-4D97-AF65-F5344CB8AC3E}">
        <p14:creationId xmlns:p14="http://schemas.microsoft.com/office/powerpoint/2010/main" val="278635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Applied Roundabout Design Course</a:t>
            </a:r>
          </a:p>
        </p:txBody>
      </p:sp>
      <p:sp>
        <p:nvSpPr>
          <p:cNvPr id="5" name="Rectangle 3"/>
          <p:cNvSpPr>
            <a:spLocks noGrp="1" noChangeArrowheads="1"/>
          </p:cNvSpPr>
          <p:nvPr>
            <p:ph type="dt" idx="1"/>
          </p:nvPr>
        </p:nvSpPr>
        <p:spPr>
          <a:ln/>
        </p:spPr>
        <p:txBody>
          <a:bodyPr/>
          <a:lstStyle/>
          <a:p>
            <a:r>
              <a:rPr lang="en-US" dirty="0"/>
              <a:t>Introduction</a:t>
            </a:r>
          </a:p>
        </p:txBody>
      </p:sp>
      <p:sp>
        <p:nvSpPr>
          <p:cNvPr id="6" name="Rectangle 6"/>
          <p:cNvSpPr>
            <a:spLocks noGrp="1" noChangeArrowheads="1"/>
          </p:cNvSpPr>
          <p:nvPr>
            <p:ph type="ftr" sz="quarter" idx="4"/>
          </p:nvPr>
        </p:nvSpPr>
        <p:spPr>
          <a:ln/>
        </p:spPr>
        <p:txBody>
          <a:bodyPr/>
          <a:lstStyle/>
          <a:p>
            <a:r>
              <a:rPr lang="en-US" dirty="0"/>
              <a:t>Kittelson &amp; Associates, Inc.</a:t>
            </a:r>
          </a:p>
        </p:txBody>
      </p:sp>
      <p:sp>
        <p:nvSpPr>
          <p:cNvPr id="7" name="Rectangle 7"/>
          <p:cNvSpPr>
            <a:spLocks noGrp="1" noChangeArrowheads="1"/>
          </p:cNvSpPr>
          <p:nvPr>
            <p:ph type="sldNum" sz="quarter" idx="5"/>
          </p:nvPr>
        </p:nvSpPr>
        <p:spPr>
          <a:ln/>
        </p:spPr>
        <p:txBody>
          <a:bodyPr/>
          <a:lstStyle/>
          <a:p>
            <a:r>
              <a:rPr lang="en-US" dirty="0"/>
              <a:t>3-</a:t>
            </a:r>
            <a:fld id="{BEF66D42-0C3A-4E14-B160-5C77EE3AEF6A}" type="slidenum">
              <a:rPr lang="en-US"/>
              <a:pPr/>
              <a:t>25</a:t>
            </a:fld>
            <a:endParaRPr lang="en-US" dirty="0"/>
          </a:p>
        </p:txBody>
      </p:sp>
      <p:sp>
        <p:nvSpPr>
          <p:cNvPr id="900098" name="Rectangle 2"/>
          <p:cNvSpPr>
            <a:spLocks noGrp="1" noRot="1" noChangeAspect="1" noChangeArrowheads="1" noTextEdit="1"/>
          </p:cNvSpPr>
          <p:nvPr>
            <p:ph type="sldImg"/>
          </p:nvPr>
        </p:nvSpPr>
        <p:spPr>
          <a:ln/>
        </p:spPr>
      </p:sp>
      <p:sp>
        <p:nvSpPr>
          <p:cNvPr id="900099" name="Rectangle 3"/>
          <p:cNvSpPr>
            <a:spLocks noGrp="1" noChangeArrowheads="1"/>
          </p:cNvSpPr>
          <p:nvPr>
            <p:ph type="body" idx="1"/>
          </p:nvPr>
        </p:nvSpPr>
        <p:spPr>
          <a:ln/>
        </p:spPr>
        <p:txBody>
          <a:bodyPr/>
          <a:lstStyle/>
          <a:p>
            <a:pPr>
              <a:defRPr/>
            </a:pPr>
            <a:r>
              <a:rPr lang="en-US" sz="1200" dirty="0"/>
              <a:t>Major points to make:</a:t>
            </a:r>
          </a:p>
          <a:p>
            <a:pPr>
              <a:defRPr/>
            </a:pPr>
            <a:r>
              <a:rPr lang="en-US" sz="1200" dirty="0"/>
              <a:t>These diagrams point out the difference in vehicle conflict points at a basic roundabout (8) and 4-leg intersection (32).</a:t>
            </a:r>
          </a:p>
          <a:p>
            <a:pPr>
              <a:defRPr/>
            </a:pPr>
            <a:endParaRPr lang="en-US" sz="1200" dirty="0"/>
          </a:p>
          <a:p>
            <a:pPr>
              <a:defRPr/>
            </a:pPr>
            <a:r>
              <a:rPr lang="en-US" sz="1200" dirty="0"/>
              <a:t>In some respects, the graphic on the left is over simplified (it doesn’t illustrate left or right-turn lanes or multiple lanes).  And the graphic on the right only is illustrative of a single-lane roundabout.</a:t>
            </a:r>
          </a:p>
          <a:p>
            <a:pPr>
              <a:defRPr/>
            </a:pPr>
            <a:endParaRPr lang="en-US" sz="1200" dirty="0"/>
          </a:p>
          <a:p>
            <a:pPr>
              <a:defRPr/>
            </a:pPr>
            <a:r>
              <a:rPr lang="en-US" sz="1200" dirty="0"/>
              <a:t>BUT the point is, that the roundabout has ZERO vehicle crossing conflict points as opposed to the 16 vehicle crossing conflict points at the 4-leg intersection.  This is where most of the safety benefits arise from.</a:t>
            </a:r>
          </a:p>
          <a:p>
            <a:pPr>
              <a:defRPr/>
            </a:pPr>
            <a:endParaRPr lang="en-US" sz="1200" dirty="0"/>
          </a:p>
          <a:p>
            <a:pPr>
              <a:defRPr/>
            </a:pPr>
            <a:r>
              <a:rPr lang="en-US" sz="1200" dirty="0"/>
              <a:t>Not shown in the graphics are the typically shorter crossing distances for pedestrians (because they don’t cross left and right turn lanes in addition to the through lanes), thereby limiting their exposure time to vehicle paths.</a:t>
            </a:r>
          </a:p>
          <a:p>
            <a:endParaRPr lang="en-US" baseline="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DC3186D-2217-4AD4-9157-6257E2C39654}"/>
              </a:ext>
            </a:extLst>
          </p:cNvPr>
          <p:cNvSpPr>
            <a:spLocks noGrp="1" noRot="1" noChangeAspect="1" noTextEdit="1"/>
          </p:cNvSpPr>
          <p:nvPr>
            <p:ph type="sldImg"/>
          </p:nvPr>
        </p:nvSpPr>
        <p:spPr>
          <a:ln/>
        </p:spPr>
      </p:sp>
      <p:sp>
        <p:nvSpPr>
          <p:cNvPr id="4100" name="Notes Placeholder 2">
            <a:extLst>
              <a:ext uri="{FF2B5EF4-FFF2-40B4-BE49-F238E27FC236}">
                <a16:creationId xmlns:a16="http://schemas.microsoft.com/office/drawing/2014/main" id="{16307854-0007-42D9-80E7-3D2F433C2E67}"/>
              </a:ext>
            </a:extLst>
          </p:cNvPr>
          <p:cNvSpPr>
            <a:spLocks noGrp="1"/>
          </p:cNvSpPr>
          <p:nvPr>
            <p:ph type="body" idx="1"/>
          </p:nvPr>
        </p:nvSpPr>
        <p:spPr/>
        <p:txBody>
          <a:bodyPr/>
          <a:lstStyle/>
          <a:p>
            <a:pPr>
              <a:defRPr/>
            </a:pPr>
            <a:r>
              <a:rPr lang="en-US" sz="1050" dirty="0"/>
              <a:t>Major points to make:</a:t>
            </a:r>
          </a:p>
          <a:p>
            <a:pPr>
              <a:defRPr/>
            </a:pPr>
            <a:r>
              <a:rPr lang="en-US" sz="1050" dirty="0"/>
              <a:t>This slide shows typical crash reduction data for converting a two-way stop intersection to a modern roundabout.  Data comes from NCHRP Report 572: Roundabouts in the United States.</a:t>
            </a:r>
          </a:p>
          <a:p>
            <a:pPr>
              <a:defRPr/>
            </a:pPr>
            <a:endParaRPr lang="en-US" sz="1050" dirty="0"/>
          </a:p>
          <a:p>
            <a:pPr>
              <a:defRPr/>
            </a:pPr>
            <a:r>
              <a:rPr lang="en-US" sz="1050" dirty="0"/>
              <a:t>The top two numbers shown are for all roundabouts (1- and 2-lane, rural and urban).  However, studies show that crashes are reduced significantly for both 1- and 2-lane configurations.</a:t>
            </a:r>
          </a:p>
          <a:p>
            <a:pPr>
              <a:defRPr/>
            </a:pPr>
            <a:r>
              <a:rPr lang="en-US" sz="1050" dirty="0"/>
              <a:t>There have been some studies done on converting 4-way stop intersections to roundabouts.  While operations were improved (less delay), the affect on crash reduction was very little (or negative).</a:t>
            </a:r>
          </a:p>
        </p:txBody>
      </p:sp>
      <p:sp>
        <p:nvSpPr>
          <p:cNvPr id="56324" name="Slide Number Placeholder 3">
            <a:extLst>
              <a:ext uri="{FF2B5EF4-FFF2-40B4-BE49-F238E27FC236}">
                <a16:creationId xmlns:a16="http://schemas.microsoft.com/office/drawing/2014/main" id="{A20CF714-3E82-4FC0-9AEB-55EE0F4E913E}"/>
              </a:ext>
            </a:extLst>
          </p:cNvPr>
          <p:cNvSpPr>
            <a:spLocks noGrp="1"/>
          </p:cNvSpPr>
          <p:nvPr>
            <p:ph type="sldNum" sz="quarter" idx="5"/>
          </p:nvPr>
        </p:nvSpPr>
        <p:spPr>
          <a:noFill/>
        </p:spPr>
        <p:txBody>
          <a:bodyPr/>
          <a:lstStyle>
            <a:lvl1pPr defTabSz="936625">
              <a:spcBef>
                <a:spcPct val="30000"/>
              </a:spcBef>
              <a:defRPr sz="1000">
                <a:solidFill>
                  <a:schemeClr val="tx1"/>
                </a:solidFill>
                <a:latin typeface="Arial" panose="020B0604020202020204" pitchFamily="34" charset="0"/>
              </a:defRPr>
            </a:lvl1pPr>
            <a:lvl2pPr marL="760413" indent="-292100" defTabSz="936625">
              <a:spcBef>
                <a:spcPct val="30000"/>
              </a:spcBef>
              <a:defRPr sz="1000">
                <a:solidFill>
                  <a:schemeClr val="tx1"/>
                </a:solidFill>
                <a:latin typeface="Arial" panose="020B0604020202020204" pitchFamily="34" charset="0"/>
              </a:defRPr>
            </a:lvl2pPr>
            <a:lvl3pPr marL="1169988" indent="-233363" defTabSz="936625">
              <a:spcBef>
                <a:spcPct val="30000"/>
              </a:spcBef>
              <a:defRPr sz="1000">
                <a:solidFill>
                  <a:schemeClr val="tx1"/>
                </a:solidFill>
                <a:latin typeface="Arial" panose="020B0604020202020204" pitchFamily="34" charset="0"/>
              </a:defRPr>
            </a:lvl3pPr>
            <a:lvl4pPr marL="1638300" indent="-233363" defTabSz="936625">
              <a:spcBef>
                <a:spcPct val="30000"/>
              </a:spcBef>
              <a:defRPr sz="1000">
                <a:solidFill>
                  <a:schemeClr val="tx1"/>
                </a:solidFill>
                <a:latin typeface="Arial" panose="020B0604020202020204" pitchFamily="34" charset="0"/>
              </a:defRPr>
            </a:lvl4pPr>
            <a:lvl5pPr marL="2106613" indent="-234950" defTabSz="936625">
              <a:spcBef>
                <a:spcPct val="30000"/>
              </a:spcBef>
              <a:defRPr sz="1000">
                <a:solidFill>
                  <a:schemeClr val="tx1"/>
                </a:solidFill>
                <a:latin typeface="Arial" panose="020B0604020202020204" pitchFamily="34" charset="0"/>
              </a:defRPr>
            </a:lvl5pPr>
            <a:lvl6pPr marL="2563813" indent="-234950" defTabSz="936625" eaLnBrk="0" fontAlgn="base" hangingPunct="0">
              <a:spcBef>
                <a:spcPct val="30000"/>
              </a:spcBef>
              <a:spcAft>
                <a:spcPct val="0"/>
              </a:spcAft>
              <a:defRPr sz="1000">
                <a:solidFill>
                  <a:schemeClr val="tx1"/>
                </a:solidFill>
                <a:latin typeface="Arial" panose="020B0604020202020204" pitchFamily="34" charset="0"/>
              </a:defRPr>
            </a:lvl6pPr>
            <a:lvl7pPr marL="3021013" indent="-234950" defTabSz="936625" eaLnBrk="0" fontAlgn="base" hangingPunct="0">
              <a:spcBef>
                <a:spcPct val="30000"/>
              </a:spcBef>
              <a:spcAft>
                <a:spcPct val="0"/>
              </a:spcAft>
              <a:defRPr sz="1000">
                <a:solidFill>
                  <a:schemeClr val="tx1"/>
                </a:solidFill>
                <a:latin typeface="Arial" panose="020B0604020202020204" pitchFamily="34" charset="0"/>
              </a:defRPr>
            </a:lvl7pPr>
            <a:lvl8pPr marL="3478213" indent="-234950" defTabSz="936625" eaLnBrk="0" fontAlgn="base" hangingPunct="0">
              <a:spcBef>
                <a:spcPct val="30000"/>
              </a:spcBef>
              <a:spcAft>
                <a:spcPct val="0"/>
              </a:spcAft>
              <a:defRPr sz="1000">
                <a:solidFill>
                  <a:schemeClr val="tx1"/>
                </a:solidFill>
                <a:latin typeface="Arial" panose="020B0604020202020204" pitchFamily="34" charset="0"/>
              </a:defRPr>
            </a:lvl8pPr>
            <a:lvl9pPr marL="3935413" indent="-234950" defTabSz="9366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83C494E-0DCD-40C1-BE31-EAB651FAC690}" type="slidenum">
              <a:rPr lang="en-US" altLang="en-US" sz="1200"/>
              <a:pPr>
                <a:spcBef>
                  <a:spcPct val="0"/>
                </a:spcBef>
              </a:pPr>
              <a:t>26</a:t>
            </a:fld>
            <a:endParaRPr lang="en-US" altLang="en-US" sz="1200" dirty="0"/>
          </a:p>
        </p:txBody>
      </p:sp>
      <p:graphicFrame>
        <p:nvGraphicFramePr>
          <p:cNvPr id="56325" name="Object 5">
            <a:extLst>
              <a:ext uri="{FF2B5EF4-FFF2-40B4-BE49-F238E27FC236}">
                <a16:creationId xmlns:a16="http://schemas.microsoft.com/office/drawing/2014/main" id="{3A1E193E-4E73-4B94-96FF-9A2CCEEF0CA4}"/>
              </a:ext>
            </a:extLst>
          </p:cNvPr>
          <p:cNvGraphicFramePr>
            <a:graphicFrameLocks noChangeAspect="1"/>
          </p:cNvGraphicFramePr>
          <p:nvPr/>
        </p:nvGraphicFramePr>
        <p:xfrm>
          <a:off x="987425" y="5405438"/>
          <a:ext cx="4649788" cy="2284412"/>
        </p:xfrm>
        <a:graphic>
          <a:graphicData uri="http://schemas.openxmlformats.org/presentationml/2006/ole">
            <mc:AlternateContent xmlns:mc="http://schemas.openxmlformats.org/markup-compatibility/2006">
              <mc:Choice xmlns:v="urn:schemas-microsoft-com:vml" Requires="v">
                <p:oleObj name="Worksheet" r:id="rId3" imgW="4536838" imgH="2228212" progId="Excel.Sheet.8">
                  <p:embed/>
                </p:oleObj>
              </mc:Choice>
              <mc:Fallback>
                <p:oleObj name="Worksheet" r:id="rId3" imgW="4536838" imgH="2228212" progId="Excel.Sheet.8">
                  <p:embed/>
                  <p:pic>
                    <p:nvPicPr>
                      <p:cNvPr id="56325" name="Object 5">
                        <a:extLst>
                          <a:ext uri="{FF2B5EF4-FFF2-40B4-BE49-F238E27FC236}">
                            <a16:creationId xmlns:a16="http://schemas.microsoft.com/office/drawing/2014/main" id="{3A1E193E-4E73-4B94-96FF-9A2CCEEF0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25" y="5405438"/>
                        <a:ext cx="4649788" cy="228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6735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Studies</a:t>
            </a:r>
            <a:r>
              <a:rPr lang="en-US" baseline="0" dirty="0"/>
              <a:t> of US roundabouts over the past 20 years have consistently shown that roundabouts reduce total crashes compared to traffic signals. Roundabouts result in even greater reductions in severe injuries and fatalities due to the slower speeds and reduced numbers of conflict points. As a result, FHWA has identified roundabouts as one of </a:t>
            </a:r>
            <a:r>
              <a:rPr lang="en-US" strike="noStrike" baseline="0" dirty="0">
                <a:solidFill>
                  <a:srgbClr val="FF0000"/>
                </a:solidFill>
                <a:highlight>
                  <a:srgbClr val="FFFF00"/>
                </a:highlight>
              </a:rPr>
              <a:t>20 </a:t>
            </a:r>
            <a:r>
              <a:rPr lang="en-US" baseline="0" dirty="0">
                <a:highlight>
                  <a:srgbClr val="FFFF00"/>
                </a:highlight>
              </a:rPr>
              <a:t> </a:t>
            </a:r>
            <a:r>
              <a:rPr lang="en-US" baseline="0" dirty="0"/>
              <a:t>proven safety countermeasures. </a:t>
            </a:r>
          </a:p>
          <a:p>
            <a:endParaRPr lang="en-US" baseline="0" dirty="0"/>
          </a:p>
          <a:p>
            <a:r>
              <a:rPr lang="en-US" baseline="0" dirty="0"/>
              <a:t>A signal will help to reduce patterns of angle crashes; however, this may be somewhat offset by increases in rear-end crashes along the mainline, if previously uncontrolled. A signal also allows higher speeds through the intersection on the green indication, which can result in higher chances of a severe injury if a crash occurs. The geometry of the roundabout physically limits speeds to 25 mph or less; meanwhile a higher-speed crashes are possible at a traffic signal. While the signal control dictates right-of-way, it doesn’t eliminate the conflict points due to red-light running, permissive left-turns, right-turns on red, etc.</a:t>
            </a:r>
          </a:p>
          <a:p>
            <a:endParaRPr lang="en-US" baseline="0" dirty="0"/>
          </a:p>
          <a:p>
            <a:pPr>
              <a:buFontTx/>
              <a:buChar char="•"/>
            </a:pPr>
            <a:r>
              <a:rPr lang="en-US" altLang="en-US" dirty="0">
                <a:latin typeface="Arial" panose="020B0604020202020204" pitchFamily="34" charset="0"/>
              </a:rPr>
              <a:t>Lower speeds – conditions change slowly allowing for more time to make the right response</a:t>
            </a:r>
          </a:p>
          <a:p>
            <a:pPr>
              <a:buFontTx/>
              <a:buChar char="•"/>
            </a:pPr>
            <a:r>
              <a:rPr lang="en-US" altLang="en-US" dirty="0">
                <a:latin typeface="Arial" panose="020B0604020202020204" pitchFamily="34" charset="0"/>
              </a:rPr>
              <a:t>Low energy crashes</a:t>
            </a:r>
          </a:p>
          <a:p>
            <a:pPr>
              <a:buFontTx/>
              <a:buChar char="•"/>
            </a:pPr>
            <a:r>
              <a:rPr lang="en-US" altLang="en-US" dirty="0">
                <a:latin typeface="Arial" panose="020B0604020202020204" pitchFamily="34" charset="0"/>
              </a:rPr>
              <a:t>Less complicated situations and decision-making</a:t>
            </a:r>
          </a:p>
          <a:p>
            <a:pPr>
              <a:buFontTx/>
              <a:buChar char="•"/>
            </a:pPr>
            <a:r>
              <a:rPr lang="en-US" altLang="en-US" dirty="0">
                <a:latin typeface="Arial" panose="020B0604020202020204" pitchFamily="34" charset="0"/>
              </a:rPr>
              <a:t>Judging gaps is easier and mistakes are rarely fatal</a:t>
            </a:r>
          </a:p>
          <a:p>
            <a:pPr>
              <a:buFontTx/>
              <a:buChar char="•"/>
            </a:pPr>
            <a:r>
              <a:rPr lang="en-US" altLang="en-US" dirty="0">
                <a:latin typeface="Arial" panose="020B0604020202020204" pitchFamily="34" charset="0"/>
              </a:rPr>
              <a:t>No wide visual scans needed</a:t>
            </a:r>
          </a:p>
          <a:p>
            <a:endParaRPr lang="en-US" baseline="0" dirty="0"/>
          </a:p>
        </p:txBody>
      </p:sp>
      <p:sp>
        <p:nvSpPr>
          <p:cNvPr id="4" name="Slide Number Placeholder 3"/>
          <p:cNvSpPr>
            <a:spLocks noGrp="1"/>
          </p:cNvSpPr>
          <p:nvPr>
            <p:ph type="sldNum" sz="quarter" idx="10"/>
          </p:nvPr>
        </p:nvSpPr>
        <p:spPr/>
        <p:txBody>
          <a:bodyPr/>
          <a:lstStyle/>
          <a:p>
            <a:fld id="{5933DA62-8BD2-46AE-8F8F-D594BCFD8CF9}" type="slidenum">
              <a:rPr lang="en-US" smtClean="0"/>
              <a:t>27</a:t>
            </a:fld>
            <a:endParaRPr lang="en-US" dirty="0"/>
          </a:p>
        </p:txBody>
      </p:sp>
    </p:spTree>
    <p:extLst>
      <p:ext uri="{BB962C8B-B14F-4D97-AF65-F5344CB8AC3E}">
        <p14:creationId xmlns:p14="http://schemas.microsoft.com/office/powerpoint/2010/main" val="1946638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16EC38D-8EF4-4F2A-AA66-E690D4C5F654}"/>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568ECF4D-5804-4341-8202-632F3219538F}"/>
              </a:ext>
            </a:extLst>
          </p:cNvPr>
          <p:cNvSpPr>
            <a:spLocks noGrp="1"/>
          </p:cNvSpPr>
          <p:nvPr>
            <p:ph type="body" idx="1"/>
          </p:nvPr>
        </p:nvSpPr>
        <p:spPr/>
        <p:txBody>
          <a:bodyPr/>
          <a:lstStyle/>
          <a:p>
            <a:pPr>
              <a:defRPr/>
            </a:pPr>
            <a:r>
              <a:rPr lang="en-US" sz="1050" dirty="0"/>
              <a:t>Major points to make:</a:t>
            </a:r>
          </a:p>
          <a:p>
            <a:pPr>
              <a:defRPr/>
            </a:pPr>
            <a:r>
              <a:rPr lang="en-US" sz="1050" dirty="0"/>
              <a:t>In addition to the safety benefits described in the previous slides, modern roundabouts can also:</a:t>
            </a:r>
          </a:p>
          <a:p>
            <a:pPr>
              <a:buFontTx/>
              <a:buChar char="•"/>
              <a:defRPr/>
            </a:pPr>
            <a:r>
              <a:rPr lang="en-US" sz="1050" dirty="0"/>
              <a:t>Reduce congestion because they are efficient during both peak hours and other times</a:t>
            </a:r>
          </a:p>
          <a:p>
            <a:pPr>
              <a:buFontTx/>
              <a:buChar char="•"/>
              <a:defRPr/>
            </a:pPr>
            <a:r>
              <a:rPr lang="en-US" sz="1050" dirty="0"/>
              <a:t>Impose less delay on drivers</a:t>
            </a:r>
          </a:p>
          <a:p>
            <a:pPr>
              <a:buFontTx/>
              <a:buChar char="•"/>
              <a:defRPr/>
            </a:pPr>
            <a:r>
              <a:rPr lang="en-US" sz="1050" dirty="0"/>
              <a:t>Reduce fuel use</a:t>
            </a:r>
          </a:p>
          <a:p>
            <a:pPr>
              <a:buFontTx/>
              <a:buChar char="•"/>
              <a:defRPr/>
            </a:pPr>
            <a:r>
              <a:rPr lang="en-US" sz="1050" dirty="0"/>
              <a:t>Lead to fewer stops and fewer hard accelerations</a:t>
            </a:r>
          </a:p>
          <a:p>
            <a:pPr>
              <a:buFontTx/>
              <a:buChar char="•"/>
              <a:defRPr/>
            </a:pPr>
            <a:r>
              <a:rPr lang="en-US" sz="1050" dirty="0"/>
              <a:t>Reduce the amount of time drivers spend idling</a:t>
            </a:r>
          </a:p>
          <a:p>
            <a:pPr>
              <a:defRPr/>
            </a:pPr>
            <a:endParaRPr lang="en-US" sz="1050" dirty="0"/>
          </a:p>
          <a:p>
            <a:r>
              <a:rPr lang="en-US" dirty="0"/>
              <a:t>Lower queue lengths</a:t>
            </a:r>
          </a:p>
          <a:p>
            <a:pPr lvl="1"/>
            <a:r>
              <a:rPr lang="en-US" dirty="0"/>
              <a:t>Works well for closely spaced intersections and interchanges</a:t>
            </a:r>
          </a:p>
          <a:p>
            <a:r>
              <a:rPr lang="en-US" dirty="0"/>
              <a:t>Flexible to changing traffic patterns through day</a:t>
            </a:r>
          </a:p>
          <a:p>
            <a:pPr lvl="1"/>
            <a:r>
              <a:rPr lang="en-US" dirty="0"/>
              <a:t>Multiple timing plans needed for signals</a:t>
            </a:r>
          </a:p>
          <a:p>
            <a:pPr lvl="1"/>
            <a:r>
              <a:rPr lang="en-US" dirty="0"/>
              <a:t>No unnecessary stopping at roundabouts at off-peak times</a:t>
            </a:r>
          </a:p>
          <a:p>
            <a:pPr>
              <a:defRPr/>
            </a:pPr>
            <a:endParaRPr lang="en-US" sz="1050" dirty="0"/>
          </a:p>
        </p:txBody>
      </p:sp>
      <p:sp>
        <p:nvSpPr>
          <p:cNvPr id="62468" name="Slide Number Placeholder 3">
            <a:extLst>
              <a:ext uri="{FF2B5EF4-FFF2-40B4-BE49-F238E27FC236}">
                <a16:creationId xmlns:a16="http://schemas.microsoft.com/office/drawing/2014/main" id="{5E46B8F8-2017-4C31-84B7-C3E0B3ADBD27}"/>
              </a:ext>
            </a:extLst>
          </p:cNvPr>
          <p:cNvSpPr>
            <a:spLocks noGrp="1"/>
          </p:cNvSpPr>
          <p:nvPr>
            <p:ph type="sldNum" sz="quarter" idx="5"/>
          </p:nvPr>
        </p:nvSpPr>
        <p:spPr>
          <a:noFill/>
        </p:spPr>
        <p:txBody>
          <a:bodyPr/>
          <a:lstStyle>
            <a:lvl1pPr defTabSz="936625">
              <a:spcBef>
                <a:spcPct val="30000"/>
              </a:spcBef>
              <a:defRPr sz="1000">
                <a:solidFill>
                  <a:schemeClr val="tx1"/>
                </a:solidFill>
                <a:latin typeface="Arial" panose="020B0604020202020204" pitchFamily="34" charset="0"/>
              </a:defRPr>
            </a:lvl1pPr>
            <a:lvl2pPr marL="760413" indent="-292100" defTabSz="936625">
              <a:spcBef>
                <a:spcPct val="30000"/>
              </a:spcBef>
              <a:defRPr sz="1000">
                <a:solidFill>
                  <a:schemeClr val="tx1"/>
                </a:solidFill>
                <a:latin typeface="Arial" panose="020B0604020202020204" pitchFamily="34" charset="0"/>
              </a:defRPr>
            </a:lvl2pPr>
            <a:lvl3pPr marL="1169988" indent="-233363" defTabSz="936625">
              <a:spcBef>
                <a:spcPct val="30000"/>
              </a:spcBef>
              <a:defRPr sz="1000">
                <a:solidFill>
                  <a:schemeClr val="tx1"/>
                </a:solidFill>
                <a:latin typeface="Arial" panose="020B0604020202020204" pitchFamily="34" charset="0"/>
              </a:defRPr>
            </a:lvl3pPr>
            <a:lvl4pPr marL="1638300" indent="-233363" defTabSz="936625">
              <a:spcBef>
                <a:spcPct val="30000"/>
              </a:spcBef>
              <a:defRPr sz="1000">
                <a:solidFill>
                  <a:schemeClr val="tx1"/>
                </a:solidFill>
                <a:latin typeface="Arial" panose="020B0604020202020204" pitchFamily="34" charset="0"/>
              </a:defRPr>
            </a:lvl4pPr>
            <a:lvl5pPr marL="2106613" indent="-234950" defTabSz="936625">
              <a:spcBef>
                <a:spcPct val="30000"/>
              </a:spcBef>
              <a:defRPr sz="1000">
                <a:solidFill>
                  <a:schemeClr val="tx1"/>
                </a:solidFill>
                <a:latin typeface="Arial" panose="020B0604020202020204" pitchFamily="34" charset="0"/>
              </a:defRPr>
            </a:lvl5pPr>
            <a:lvl6pPr marL="2563813" indent="-234950" defTabSz="936625" eaLnBrk="0" fontAlgn="base" hangingPunct="0">
              <a:spcBef>
                <a:spcPct val="30000"/>
              </a:spcBef>
              <a:spcAft>
                <a:spcPct val="0"/>
              </a:spcAft>
              <a:defRPr sz="1000">
                <a:solidFill>
                  <a:schemeClr val="tx1"/>
                </a:solidFill>
                <a:latin typeface="Arial" panose="020B0604020202020204" pitchFamily="34" charset="0"/>
              </a:defRPr>
            </a:lvl6pPr>
            <a:lvl7pPr marL="3021013" indent="-234950" defTabSz="936625" eaLnBrk="0" fontAlgn="base" hangingPunct="0">
              <a:spcBef>
                <a:spcPct val="30000"/>
              </a:spcBef>
              <a:spcAft>
                <a:spcPct val="0"/>
              </a:spcAft>
              <a:defRPr sz="1000">
                <a:solidFill>
                  <a:schemeClr val="tx1"/>
                </a:solidFill>
                <a:latin typeface="Arial" panose="020B0604020202020204" pitchFamily="34" charset="0"/>
              </a:defRPr>
            </a:lvl7pPr>
            <a:lvl8pPr marL="3478213" indent="-234950" defTabSz="936625" eaLnBrk="0" fontAlgn="base" hangingPunct="0">
              <a:spcBef>
                <a:spcPct val="30000"/>
              </a:spcBef>
              <a:spcAft>
                <a:spcPct val="0"/>
              </a:spcAft>
              <a:defRPr sz="1000">
                <a:solidFill>
                  <a:schemeClr val="tx1"/>
                </a:solidFill>
                <a:latin typeface="Arial" panose="020B0604020202020204" pitchFamily="34" charset="0"/>
              </a:defRPr>
            </a:lvl8pPr>
            <a:lvl9pPr marL="3935413" indent="-234950" defTabSz="9366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2F921D6-F2A0-41D0-8EDE-561BF114CD10}" type="slidenum">
              <a:rPr lang="en-US" altLang="en-US" sz="1200"/>
              <a:pPr>
                <a:spcBef>
                  <a:spcPct val="0"/>
                </a:spcBef>
              </a:pPr>
              <a:t>28</a:t>
            </a:fld>
            <a:endParaRPr lang="en-US" altLang="en-US" sz="1200" dirty="0"/>
          </a:p>
        </p:txBody>
      </p:sp>
    </p:spTree>
    <p:extLst>
      <p:ext uri="{BB962C8B-B14F-4D97-AF65-F5344CB8AC3E}">
        <p14:creationId xmlns:p14="http://schemas.microsoft.com/office/powerpoint/2010/main" val="211535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933DA62-8BD2-46AE-8F8F-D594BCFD8CF9}" type="slidenum">
              <a:rPr lang="en-US" smtClean="0"/>
              <a:t>29</a:t>
            </a:fld>
            <a:endParaRPr lang="en-US" dirty="0"/>
          </a:p>
        </p:txBody>
      </p:sp>
    </p:spTree>
    <p:extLst>
      <p:ext uri="{BB962C8B-B14F-4D97-AF65-F5344CB8AC3E}">
        <p14:creationId xmlns:p14="http://schemas.microsoft.com/office/powerpoint/2010/main" val="1412430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933DA62-8BD2-46AE-8F8F-D594BCFD8CF9}" type="slidenum">
              <a:rPr lang="en-US" smtClean="0"/>
              <a:t>30</a:t>
            </a:fld>
            <a:endParaRPr lang="en-US" dirty="0"/>
          </a:p>
        </p:txBody>
      </p:sp>
    </p:spTree>
    <p:extLst>
      <p:ext uri="{BB962C8B-B14F-4D97-AF65-F5344CB8AC3E}">
        <p14:creationId xmlns:p14="http://schemas.microsoft.com/office/powerpoint/2010/main" val="52389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933DA62-8BD2-46AE-8F8F-D594BCFD8CF9}" type="slidenum">
              <a:rPr lang="en-US" smtClean="0"/>
              <a:t>31</a:t>
            </a:fld>
            <a:endParaRPr lang="en-US" dirty="0"/>
          </a:p>
        </p:txBody>
      </p:sp>
    </p:spTree>
    <p:extLst>
      <p:ext uri="{BB962C8B-B14F-4D97-AF65-F5344CB8AC3E}">
        <p14:creationId xmlns:p14="http://schemas.microsoft.com/office/powerpoint/2010/main" val="216138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933DA62-8BD2-46AE-8F8F-D594BCFD8CF9}" type="slidenum">
              <a:rPr lang="en-US" smtClean="0"/>
              <a:t>32</a:t>
            </a:fld>
            <a:endParaRPr lang="en-US" dirty="0"/>
          </a:p>
        </p:txBody>
      </p:sp>
    </p:spTree>
    <p:extLst>
      <p:ext uri="{BB962C8B-B14F-4D97-AF65-F5344CB8AC3E}">
        <p14:creationId xmlns:p14="http://schemas.microsoft.com/office/powerpoint/2010/main" val="915521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Applied Roundabout Design Course</a:t>
            </a:r>
          </a:p>
        </p:txBody>
      </p:sp>
      <p:sp>
        <p:nvSpPr>
          <p:cNvPr id="5" name="Rectangle 3"/>
          <p:cNvSpPr>
            <a:spLocks noGrp="1" noChangeArrowheads="1"/>
          </p:cNvSpPr>
          <p:nvPr>
            <p:ph type="dt" idx="1"/>
          </p:nvPr>
        </p:nvSpPr>
        <p:spPr>
          <a:ln/>
        </p:spPr>
        <p:txBody>
          <a:bodyPr/>
          <a:lstStyle/>
          <a:p>
            <a:r>
              <a:rPr lang="en-US" dirty="0"/>
              <a:t>Planning and Public Involvement</a:t>
            </a:r>
          </a:p>
        </p:txBody>
      </p:sp>
      <p:sp>
        <p:nvSpPr>
          <p:cNvPr id="6" name="Rectangle 6"/>
          <p:cNvSpPr>
            <a:spLocks noGrp="1" noChangeArrowheads="1"/>
          </p:cNvSpPr>
          <p:nvPr>
            <p:ph type="ftr" sz="quarter" idx="4"/>
          </p:nvPr>
        </p:nvSpPr>
        <p:spPr>
          <a:ln/>
        </p:spPr>
        <p:txBody>
          <a:bodyPr/>
          <a:lstStyle/>
          <a:p>
            <a:r>
              <a:rPr lang="en-US" dirty="0"/>
              <a:t>Kittelson &amp; Associates, Inc.</a:t>
            </a:r>
          </a:p>
        </p:txBody>
      </p:sp>
      <p:sp>
        <p:nvSpPr>
          <p:cNvPr id="7" name="Rectangle 7"/>
          <p:cNvSpPr>
            <a:spLocks noGrp="1" noChangeArrowheads="1"/>
          </p:cNvSpPr>
          <p:nvPr>
            <p:ph type="sldNum" sz="quarter" idx="5"/>
          </p:nvPr>
        </p:nvSpPr>
        <p:spPr>
          <a:ln/>
        </p:spPr>
        <p:txBody>
          <a:bodyPr/>
          <a:lstStyle/>
          <a:p>
            <a:r>
              <a:rPr lang="en-US" dirty="0"/>
              <a:t>3-</a:t>
            </a:r>
            <a:fld id="{63F9991B-F5A3-4E88-9CF2-E07562B46CE2}" type="slidenum">
              <a:rPr lang="en-US"/>
              <a:pPr/>
              <a:t>35</a:t>
            </a:fld>
            <a:endParaRPr lang="en-US" dirty="0"/>
          </a:p>
        </p:txBody>
      </p:sp>
      <p:sp>
        <p:nvSpPr>
          <p:cNvPr id="675842" name="Rectangle 3074"/>
          <p:cNvSpPr>
            <a:spLocks noGrp="1" noRot="1" noChangeAspect="1" noChangeArrowheads="1" noTextEdit="1"/>
          </p:cNvSpPr>
          <p:nvPr>
            <p:ph type="sldImg"/>
          </p:nvPr>
        </p:nvSpPr>
        <p:spPr>
          <a:xfrm>
            <a:off x="406400" y="698500"/>
            <a:ext cx="6197600" cy="3486150"/>
          </a:xfrm>
          <a:ln/>
        </p:spPr>
      </p:sp>
      <p:sp>
        <p:nvSpPr>
          <p:cNvPr id="675843" name="Rectangle 3075"/>
          <p:cNvSpPr>
            <a:spLocks noGrp="1" noChangeArrowheads="1"/>
          </p:cNvSpPr>
          <p:nvPr>
            <p:ph type="body" idx="1"/>
          </p:nvPr>
        </p:nvSpPr>
        <p:spPr>
          <a:xfrm>
            <a:off x="933658" y="4415790"/>
            <a:ext cx="5143085" cy="4183380"/>
          </a:xfrm>
          <a:ln/>
        </p:spPr>
        <p:txBody>
          <a:bodyPr/>
          <a:lstStyle/>
          <a:p>
            <a:pPr>
              <a:defRPr/>
            </a:pPr>
            <a:r>
              <a:rPr lang="en-US" sz="1200" dirty="0"/>
              <a:t>Major points to make:</a:t>
            </a:r>
          </a:p>
          <a:p>
            <a:pPr>
              <a:defRPr/>
            </a:pPr>
            <a:r>
              <a:rPr lang="en-US" sz="1200" dirty="0"/>
              <a:t>The public usually has an initial fear or negative opinion of roundabouts, but that opinion changes after they’ve experienced their benefits.</a:t>
            </a:r>
          </a:p>
          <a:p>
            <a:pPr>
              <a:defRPr/>
            </a:pPr>
            <a:endParaRPr lang="en-US" sz="1200" b="1" dirty="0"/>
          </a:p>
          <a:p>
            <a:pPr>
              <a:buFontTx/>
              <a:buNone/>
              <a:defRPr/>
            </a:pPr>
            <a:r>
              <a:rPr lang="en-US" sz="1200" dirty="0"/>
              <a:t>Many new sites faced uncertain and intense controversies that received media coverage.</a:t>
            </a:r>
          </a:p>
          <a:p>
            <a:pPr>
              <a:buFontTx/>
              <a:buChar char="•"/>
              <a:defRPr/>
            </a:pPr>
            <a:endParaRPr lang="en-US" sz="1200" dirty="0"/>
          </a:p>
          <a:p>
            <a:endParaRPr lang="en-US" dirty="0"/>
          </a:p>
        </p:txBody>
      </p:sp>
    </p:spTree>
    <p:extLst>
      <p:ext uri="{BB962C8B-B14F-4D97-AF65-F5344CB8AC3E}">
        <p14:creationId xmlns:p14="http://schemas.microsoft.com/office/powerpoint/2010/main" val="402232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8</a:t>
            </a:fld>
            <a:endParaRPr lang="en-US" dirty="0"/>
          </a:p>
        </p:txBody>
      </p:sp>
    </p:spTree>
    <p:extLst>
      <p:ext uri="{BB962C8B-B14F-4D97-AF65-F5344CB8AC3E}">
        <p14:creationId xmlns:p14="http://schemas.microsoft.com/office/powerpoint/2010/main" val="3825459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3DA62-8BD2-46AE-8F8F-D594BCFD8CF9}" type="slidenum">
              <a:rPr lang="en-US" smtClean="0"/>
              <a:t>36</a:t>
            </a:fld>
            <a:endParaRPr lang="en-US" dirty="0"/>
          </a:p>
        </p:txBody>
      </p:sp>
    </p:spTree>
    <p:extLst>
      <p:ext uri="{BB962C8B-B14F-4D97-AF65-F5344CB8AC3E}">
        <p14:creationId xmlns:p14="http://schemas.microsoft.com/office/powerpoint/2010/main" val="3236038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3DA62-8BD2-46AE-8F8F-D594BCFD8CF9}" type="slidenum">
              <a:rPr lang="en-US" smtClean="0"/>
              <a:t>37</a:t>
            </a:fld>
            <a:endParaRPr lang="en-US" dirty="0"/>
          </a:p>
        </p:txBody>
      </p:sp>
    </p:spTree>
    <p:extLst>
      <p:ext uri="{BB962C8B-B14F-4D97-AF65-F5344CB8AC3E}">
        <p14:creationId xmlns:p14="http://schemas.microsoft.com/office/powerpoint/2010/main" val="1008162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3DA62-8BD2-46AE-8F8F-D594BCFD8CF9}" type="slidenum">
              <a:rPr lang="en-US" smtClean="0"/>
              <a:t>38</a:t>
            </a:fld>
            <a:endParaRPr lang="en-US" dirty="0"/>
          </a:p>
        </p:txBody>
      </p:sp>
    </p:spTree>
    <p:extLst>
      <p:ext uri="{BB962C8B-B14F-4D97-AF65-F5344CB8AC3E}">
        <p14:creationId xmlns:p14="http://schemas.microsoft.com/office/powerpoint/2010/main" val="227107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41</a:t>
            </a:fld>
            <a:endParaRPr lang="en-US" dirty="0"/>
          </a:p>
        </p:txBody>
      </p:sp>
    </p:spTree>
    <p:extLst>
      <p:ext uri="{BB962C8B-B14F-4D97-AF65-F5344CB8AC3E}">
        <p14:creationId xmlns:p14="http://schemas.microsoft.com/office/powerpoint/2010/main" val="286796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AC069-F9E5-4E06-928F-113F66EC2A3C}"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52761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9</a:t>
            </a:fld>
            <a:endParaRPr lang="en-US" dirty="0"/>
          </a:p>
        </p:txBody>
      </p:sp>
    </p:spTree>
    <p:extLst>
      <p:ext uri="{BB962C8B-B14F-4D97-AF65-F5344CB8AC3E}">
        <p14:creationId xmlns:p14="http://schemas.microsoft.com/office/powerpoint/2010/main" val="233761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10</a:t>
            </a:fld>
            <a:endParaRPr lang="en-US" dirty="0"/>
          </a:p>
        </p:txBody>
      </p:sp>
    </p:spTree>
    <p:extLst>
      <p:ext uri="{BB962C8B-B14F-4D97-AF65-F5344CB8AC3E}">
        <p14:creationId xmlns:p14="http://schemas.microsoft.com/office/powerpoint/2010/main" val="260307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14</a:t>
            </a:fld>
            <a:endParaRPr lang="en-US" dirty="0"/>
          </a:p>
        </p:txBody>
      </p:sp>
    </p:spTree>
    <p:extLst>
      <p:ext uri="{BB962C8B-B14F-4D97-AF65-F5344CB8AC3E}">
        <p14:creationId xmlns:p14="http://schemas.microsoft.com/office/powerpoint/2010/main" val="2451579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roundabouts may be new to some, w</a:t>
            </a:r>
            <a:r>
              <a:rPr lang="en-US" dirty="0"/>
              <a:t>ithin</a:t>
            </a:r>
            <a:r>
              <a:rPr lang="en-US" baseline="0" dirty="0"/>
              <a:t> the US we have over 30 years of experience with roundabout implementation. Roundabouts operate in every state within the US and in a wide variety of contexts, from residential subdivisions to interchange ramp terminals. Over 8,000 roundabouts are estimated to be operational across the U.S. </a:t>
            </a:r>
            <a:endParaRPr lang="en-US" dirty="0"/>
          </a:p>
        </p:txBody>
      </p:sp>
      <p:sp>
        <p:nvSpPr>
          <p:cNvPr id="4" name="Slide Number Placeholder 3"/>
          <p:cNvSpPr>
            <a:spLocks noGrp="1"/>
          </p:cNvSpPr>
          <p:nvPr>
            <p:ph type="sldNum" sz="quarter" idx="10"/>
          </p:nvPr>
        </p:nvSpPr>
        <p:spPr/>
        <p:txBody>
          <a:bodyPr/>
          <a:lstStyle/>
          <a:p>
            <a:fld id="{5933DA62-8BD2-46AE-8F8F-D594BCFD8CF9}" type="slidenum">
              <a:rPr lang="en-US" smtClean="0"/>
              <a:t>19</a:t>
            </a:fld>
            <a:endParaRPr lang="en-US" dirty="0"/>
          </a:p>
        </p:txBody>
      </p:sp>
    </p:spTree>
    <p:extLst>
      <p:ext uri="{BB962C8B-B14F-4D97-AF65-F5344CB8AC3E}">
        <p14:creationId xmlns:p14="http://schemas.microsoft.com/office/powerpoint/2010/main" val="3218140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Here’s a map of North Carolina roundabouts, as of January 2022.  It includes almost 500 locations. It doesn’t quite stretch yet from “Murphy to Manteo”, however it does go from Hayesville to Kitty Hawk.  (And we are looking at a couple of roundabouts in the Murphy area.) Approximately 90% of NC roundabouts are single-lane and 10% are two-lane.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Key – Red are State, Green are Municipal, Blue are others (private or Federal.)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DCB6EF1C-AA17-F640-A7A5-6C89FACC0C1D}" type="slidenum">
              <a:rPr lang="en-US" smtClean="0"/>
              <a:t>20</a:t>
            </a:fld>
            <a:endParaRPr lang="en-US" dirty="0"/>
          </a:p>
        </p:txBody>
      </p:sp>
    </p:spTree>
    <p:extLst>
      <p:ext uri="{BB962C8B-B14F-4D97-AF65-F5344CB8AC3E}">
        <p14:creationId xmlns:p14="http://schemas.microsoft.com/office/powerpoint/2010/main" val="93324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Safety</a:t>
            </a:r>
            <a:r>
              <a:rPr lang="en-US" baseline="0" dirty="0"/>
              <a:t> is a primary benefit for roundabout installation. On average, roundabouts reduce all crashes by about 35% and injury crashes by 76% (all types/sizes of roundabouts and prior control). </a:t>
            </a:r>
            <a:endParaRPr lang="en-US" b="0" i="0" u="none" baseline="0" dirty="0"/>
          </a:p>
          <a:p>
            <a:pPr marL="171450" indent="-171450">
              <a:buFont typeface="Arial" panose="020B0604020202020204" pitchFamily="34" charset="0"/>
              <a:buChar char="•"/>
            </a:pPr>
            <a:r>
              <a:rPr lang="en-US" baseline="0" dirty="0"/>
              <a:t>Roundabouts typically have lower delay and queues than other types of intersections. </a:t>
            </a:r>
          </a:p>
          <a:p>
            <a:pPr marL="171450" indent="-171450">
              <a:buFont typeface="Arial" panose="020B0604020202020204" pitchFamily="34" charset="0"/>
              <a:buChar char="•"/>
            </a:pPr>
            <a:r>
              <a:rPr lang="en-US" baseline="0" dirty="0"/>
              <a:t>Can reduce lane requirements between intersections or the need for additional turn lanes. This can be a particular benefit at interchange ramp terminals (or other closely spaced intersections) where widening the segment may not be feasible due to bridge structures or other constraints.</a:t>
            </a:r>
          </a:p>
          <a:p>
            <a:pPr marL="171450" indent="-171450">
              <a:buFont typeface="Arial" panose="020B0604020202020204" pitchFamily="34" charset="0"/>
              <a:buChar char="•"/>
            </a:pPr>
            <a:r>
              <a:rPr lang="en-US" baseline="0" dirty="0"/>
              <a:t>Reduced delays and stops results in environmental benefits related to air quality, fuel consumption, and noise.</a:t>
            </a:r>
          </a:p>
          <a:p>
            <a:pPr marL="171450" indent="-171450">
              <a:buFont typeface="Arial" panose="020B0604020202020204" pitchFamily="34" charset="0"/>
              <a:buChar char="•"/>
            </a:pPr>
            <a:r>
              <a:rPr lang="en-US" baseline="0" dirty="0"/>
              <a:t>Roundabouts provide opportunities for improving aesthetics</a:t>
            </a:r>
          </a:p>
          <a:p>
            <a:pPr marL="171450" indent="-171450">
              <a:buFont typeface="Arial" panose="020B0604020202020204" pitchFamily="34" charset="0"/>
              <a:buChar char="•"/>
            </a:pPr>
            <a:r>
              <a:rPr lang="en-US" baseline="0" dirty="0"/>
              <a:t>Roundabouts can be an effective component of an overall roadway access management strategy to provide u-turn locations and limit direct left-turns along the roadway segment (benefits safety and operations). </a:t>
            </a:r>
          </a:p>
          <a:p>
            <a:pPr marL="171450" indent="-171450">
              <a:buFont typeface="Arial" panose="020B0604020202020204" pitchFamily="34" charset="0"/>
              <a:buChar char="•"/>
            </a:pPr>
            <a:r>
              <a:rPr lang="en-US" baseline="0" dirty="0"/>
              <a:t>Roundabouts reduce speeds, which can support transitions in land uses, support speed control in urban/residential/commercial areas, etc.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808BB2-606F-4703-AF9A-1855A215E66F}" type="slidenum">
              <a:rPr lang="en-US" smtClean="0"/>
              <a:t>21</a:t>
            </a:fld>
            <a:endParaRPr lang="en-US" dirty="0"/>
          </a:p>
        </p:txBody>
      </p:sp>
    </p:spTree>
    <p:extLst>
      <p:ext uri="{BB962C8B-B14F-4D97-AF65-F5344CB8AC3E}">
        <p14:creationId xmlns:p14="http://schemas.microsoft.com/office/powerpoint/2010/main" val="163556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2008, FHWA began promoting certain infrastructure-oriented safety treatments and strategies, chosen based on proven effectiveness and benefits, to encourage widespread implementation by transportation agencies to reduce serious injuries and fatalities on highways. The initial list became known as the Proven Safety Countermeasures initiative. Roundabouts were on the initial list and continue to be a </a:t>
            </a:r>
            <a:r>
              <a:rPr lang="en-US" b="1" dirty="0"/>
              <a:t>research-proven safety countermeasures</a:t>
            </a:r>
            <a:r>
              <a:rPr lang="en-US" b="0" dirty="0"/>
              <a:t>.</a:t>
            </a:r>
            <a:r>
              <a:rPr lang="en-US" b="1" dirty="0"/>
              <a:t> </a:t>
            </a:r>
            <a:r>
              <a:rPr lang="en-US" dirty="0"/>
              <a:t>The list was updated in 2012 and again in 2017. Currently there are 20 Proven Safety Countermeasures.</a:t>
            </a:r>
          </a:p>
        </p:txBody>
      </p:sp>
      <p:sp>
        <p:nvSpPr>
          <p:cNvPr id="4" name="Slide Number Placeholder 3"/>
          <p:cNvSpPr>
            <a:spLocks noGrp="1"/>
          </p:cNvSpPr>
          <p:nvPr>
            <p:ph type="sldNum" sz="quarter" idx="10"/>
          </p:nvPr>
        </p:nvSpPr>
        <p:spPr/>
        <p:txBody>
          <a:bodyPr/>
          <a:lstStyle/>
          <a:p>
            <a:fld id="{5933DA62-8BD2-46AE-8F8F-D594BCFD8CF9}" type="slidenum">
              <a:rPr lang="en-US" smtClean="0"/>
              <a:t>22</a:t>
            </a:fld>
            <a:endParaRPr lang="en-US" dirty="0"/>
          </a:p>
        </p:txBody>
      </p:sp>
    </p:spTree>
    <p:extLst>
      <p:ext uri="{BB962C8B-B14F-4D97-AF65-F5344CB8AC3E}">
        <p14:creationId xmlns:p14="http://schemas.microsoft.com/office/powerpoint/2010/main" val="31160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9.jpeg"/><Relationship Id="rId16"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dirty="0"/>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dirty="0"/>
              <a:t>Click icon to add picture</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dirty="0"/>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ncdotcom</a:t>
            </a: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ncdot_comm</a:t>
            </a: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NCDOTcommunications</a:t>
            </a: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ncdotcom</a:t>
            </a: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ncdot_comm</a:t>
            </a: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NCDOTcommunications</a:t>
            </a: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609600" y="1733552"/>
            <a:ext cx="109728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2148392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6451601" y="88902"/>
            <a:ext cx="5130800" cy="263525"/>
          </a:xfrm>
        </p:spPr>
        <p:txBody>
          <a:bodyPr/>
          <a:lstStyle>
            <a:lvl1pPr marL="0" indent="0" algn="r">
              <a:buNone/>
              <a:defRPr sz="1400">
                <a:solidFill>
                  <a:schemeClr val="bg1"/>
                </a:solidFill>
              </a:defRPr>
            </a:lvl1pPr>
          </a:lstStyle>
          <a:p>
            <a:pPr lvl="0"/>
            <a:r>
              <a:rPr lang="en-US" dirty="0"/>
              <a:t>Click to edit presentation title</a:t>
            </a:r>
          </a:p>
        </p:txBody>
      </p:sp>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dirty="0"/>
          </a:p>
        </p:txBody>
      </p:sp>
    </p:spTree>
    <p:extLst>
      <p:ext uri="{BB962C8B-B14F-4D97-AF65-F5344CB8AC3E}">
        <p14:creationId xmlns:p14="http://schemas.microsoft.com/office/powerpoint/2010/main" val="4233253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Content Placeholder 5"/>
          <p:cNvSpPr>
            <a:spLocks noGrp="1"/>
          </p:cNvSpPr>
          <p:nvPr>
            <p:ph sz="quarter" idx="13"/>
          </p:nvPr>
        </p:nvSpPr>
        <p:spPr>
          <a:xfrm>
            <a:off x="609600" y="1752600"/>
            <a:ext cx="109728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18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NCDOT_PowerPoint_Template-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0558" y="3831921"/>
            <a:ext cx="11029261" cy="1219200"/>
          </a:xfrm>
        </p:spPr>
        <p:txBody>
          <a:bodyPr/>
          <a:lstStyle>
            <a:lvl1pPr algn="l">
              <a:defRPr baseline="0">
                <a:solidFill>
                  <a:schemeClr val="tx1">
                    <a:lumMod val="65000"/>
                    <a:lumOff val="35000"/>
                  </a:schemeClr>
                </a:solidFill>
              </a:defRPr>
            </a:lvl1pPr>
          </a:lstStyle>
          <a:p>
            <a:r>
              <a:rPr lang="en-US"/>
              <a:t>Click to edit presentation name</a:t>
            </a:r>
          </a:p>
        </p:txBody>
      </p:sp>
      <p:sp>
        <p:nvSpPr>
          <p:cNvPr id="3" name="Subtitle 2"/>
          <p:cNvSpPr>
            <a:spLocks noGrp="1"/>
          </p:cNvSpPr>
          <p:nvPr>
            <p:ph type="subTitle" idx="1" hasCustomPrompt="1"/>
          </p:nvPr>
        </p:nvSpPr>
        <p:spPr>
          <a:xfrm>
            <a:off x="530559" y="5105400"/>
            <a:ext cx="8534400" cy="660400"/>
          </a:xfrm>
        </p:spPr>
        <p:txBody>
          <a:bodyPr/>
          <a:lstStyle>
            <a:lvl1pPr marL="0" indent="0" algn="l">
              <a:buNone/>
              <a:defRPr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sp>
        <p:nvSpPr>
          <p:cNvPr id="6" name="Text Placeholder 5"/>
          <p:cNvSpPr>
            <a:spLocks noGrp="1"/>
          </p:cNvSpPr>
          <p:nvPr>
            <p:ph type="body" sz="quarter" idx="10" hasCustomPrompt="1"/>
          </p:nvPr>
        </p:nvSpPr>
        <p:spPr>
          <a:xfrm>
            <a:off x="531285" y="5854700"/>
            <a:ext cx="8866716" cy="546100"/>
          </a:xfrm>
        </p:spPr>
        <p:txBody>
          <a:bodyPr/>
          <a:lstStyle>
            <a:lvl1pPr marL="0" indent="0">
              <a:buNone/>
              <a:defRPr/>
            </a:lvl1pPr>
          </a:lstStyle>
          <a:p>
            <a:pPr lvl="0"/>
            <a:r>
              <a:rPr lang="en-US"/>
              <a:t>Click to edit date</a:t>
            </a:r>
          </a:p>
        </p:txBody>
      </p:sp>
    </p:spTree>
    <p:extLst>
      <p:ext uri="{BB962C8B-B14F-4D97-AF65-F5344CB8AC3E}">
        <p14:creationId xmlns:p14="http://schemas.microsoft.com/office/powerpoint/2010/main" val="235252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p>
        </p:txBody>
      </p:sp>
      <p:sp>
        <p:nvSpPr>
          <p:cNvPr id="5" name="Text Placeholder 4"/>
          <p:cNvSpPr>
            <a:spLocks noGrp="1"/>
          </p:cNvSpPr>
          <p:nvPr>
            <p:ph type="body" sz="quarter" idx="11"/>
          </p:nvPr>
        </p:nvSpPr>
        <p:spPr>
          <a:xfrm>
            <a:off x="609600" y="1733552"/>
            <a:ext cx="109728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198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p>
        </p:txBody>
      </p:sp>
      <p:sp>
        <p:nvSpPr>
          <p:cNvPr id="6" name="Content Placeholder 5"/>
          <p:cNvSpPr>
            <a:spLocks noGrp="1"/>
          </p:cNvSpPr>
          <p:nvPr>
            <p:ph sz="quarter" idx="13"/>
          </p:nvPr>
        </p:nvSpPr>
        <p:spPr>
          <a:xfrm>
            <a:off x="609600" y="1752600"/>
            <a:ext cx="109728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dirty="0"/>
          </a:p>
        </p:txBody>
      </p:sp>
    </p:spTree>
    <p:extLst>
      <p:ext uri="{BB962C8B-B14F-4D97-AF65-F5344CB8AC3E}">
        <p14:creationId xmlns:p14="http://schemas.microsoft.com/office/powerpoint/2010/main" val="362406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dirty="0"/>
          </a:p>
        </p:txBody>
      </p:sp>
    </p:spTree>
    <p:extLst>
      <p:ext uri="{BB962C8B-B14F-4D97-AF65-F5344CB8AC3E}">
        <p14:creationId xmlns:p14="http://schemas.microsoft.com/office/powerpoint/2010/main" val="1665161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609600" y="1733551"/>
            <a:ext cx="109728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822985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609600" y="1733551"/>
            <a:ext cx="109728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2543003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Content Placeholder 5"/>
          <p:cNvSpPr>
            <a:spLocks noGrp="1"/>
          </p:cNvSpPr>
          <p:nvPr>
            <p:ph sz="quarter" idx="13"/>
          </p:nvPr>
        </p:nvSpPr>
        <p:spPr>
          <a:xfrm>
            <a:off x="609600" y="1752600"/>
            <a:ext cx="109728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dirty="0"/>
          </a:p>
        </p:txBody>
      </p:sp>
    </p:spTree>
    <p:extLst>
      <p:ext uri="{BB962C8B-B14F-4D97-AF65-F5344CB8AC3E}">
        <p14:creationId xmlns:p14="http://schemas.microsoft.com/office/powerpoint/2010/main" val="1607843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609600" y="1733551"/>
            <a:ext cx="109728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2634116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2" hasCustomPrompt="1"/>
          </p:nvPr>
        </p:nvSpPr>
        <p:spPr>
          <a:xfrm>
            <a:off x="6451601" y="88900"/>
            <a:ext cx="513080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Content Placeholder 5"/>
          <p:cNvSpPr>
            <a:spLocks noGrp="1"/>
          </p:cNvSpPr>
          <p:nvPr>
            <p:ph sz="quarter" idx="13"/>
          </p:nvPr>
        </p:nvSpPr>
        <p:spPr>
          <a:xfrm>
            <a:off x="609600" y="1752600"/>
            <a:ext cx="1097280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dirty="0"/>
          </a:p>
        </p:txBody>
      </p:sp>
    </p:spTree>
    <p:extLst>
      <p:ext uri="{BB962C8B-B14F-4D97-AF65-F5344CB8AC3E}">
        <p14:creationId xmlns:p14="http://schemas.microsoft.com/office/powerpoint/2010/main" val="32249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dirty="0"/>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dirty="0"/>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dirty="0"/>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3.jpeg"/><Relationship Id="rId5" Type="http://schemas.openxmlformats.org/officeDocument/2006/relationships/slideLayout" Target="../slideLayouts/slideLayout32.xml"/><Relationship Id="rId10"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 id="2147483709" r:id="rId25"/>
    <p:sldLayoutId id="2147483710" r:id="rId26"/>
    <p:sldLayoutId id="2147483722" r:id="rId27"/>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CDOT_PowerPoint_Template-01.jp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27" name="Title Placeholder 1"/>
          <p:cNvSpPr>
            <a:spLocks noGrp="1"/>
          </p:cNvSpPr>
          <p:nvPr>
            <p:ph type="title"/>
          </p:nvPr>
        </p:nvSpPr>
        <p:spPr bwMode="auto">
          <a:xfrm>
            <a:off x="609600" y="469900"/>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09600" y="1795463"/>
            <a:ext cx="109728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1">
                    <a:lumMod val="50000"/>
                    <a:lumOff val="50000"/>
                  </a:schemeClr>
                </a:solidFill>
              </a:defRPr>
            </a:lvl1pPr>
          </a:lstStyle>
          <a:p>
            <a:pPr>
              <a:defRPr/>
            </a:pPr>
            <a:fld id="{242A913A-3D76-A24F-93D7-30008D8DD2C5}" type="slidenum">
              <a:rPr lang="en-US" altLang="en-US" smtClean="0"/>
              <a:t>‹#›</a:t>
            </a:fld>
            <a:endParaRPr lang="en-US" altLang="en-US" dirty="0"/>
          </a:p>
        </p:txBody>
      </p:sp>
    </p:spTree>
    <p:extLst>
      <p:ext uri="{BB962C8B-B14F-4D97-AF65-F5344CB8AC3E}">
        <p14:creationId xmlns:p14="http://schemas.microsoft.com/office/powerpoint/2010/main" val="304415738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7" r:id="rId5"/>
    <p:sldLayoutId id="2147483718" r:id="rId6"/>
    <p:sldLayoutId id="2147483719" r:id="rId7"/>
    <p:sldLayoutId id="2147483720" r:id="rId8"/>
    <p:sldLayoutId id="2147483721" r:id="rId9"/>
  </p:sldLayoutIdLst>
  <p:hf hdr="0" ftr="0" dt="0"/>
  <p:txStyles>
    <p:titleStyle>
      <a:lvl1pPr algn="ctr" defTabSz="457200" rtl="0" eaLnBrk="1" fontAlgn="base" hangingPunct="1">
        <a:spcBef>
          <a:spcPct val="0"/>
        </a:spcBef>
        <a:spcAft>
          <a:spcPct val="0"/>
        </a:spcAft>
        <a:defRPr sz="4400" kern="1200">
          <a:solidFill>
            <a:srgbClr val="595959"/>
          </a:solidFill>
          <a:latin typeface="Arial"/>
          <a:ea typeface="MS PGothic" pitchFamily="34" charset="-128"/>
          <a:cs typeface="Arial"/>
        </a:defRPr>
      </a:lvl1pPr>
      <a:lvl2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2pPr>
      <a:lvl3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3pPr>
      <a:lvl4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4pPr>
      <a:lvl5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sv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svg"/><Relationship Id="rId42" Type="http://schemas.openxmlformats.org/officeDocument/2006/relationships/image" Target="../media/image75.svg"/><Relationship Id="rId47" Type="http://schemas.openxmlformats.org/officeDocument/2006/relationships/image" Target="../media/image80.png"/><Relationship Id="rId50" Type="http://schemas.openxmlformats.org/officeDocument/2006/relationships/image" Target="../media/image83.svg"/><Relationship Id="rId55" Type="http://schemas.openxmlformats.org/officeDocument/2006/relationships/image" Target="../media/image88.png"/><Relationship Id="rId63" Type="http://schemas.openxmlformats.org/officeDocument/2006/relationships/image" Target="../media/image96.png"/><Relationship Id="rId68" Type="http://schemas.openxmlformats.org/officeDocument/2006/relationships/image" Target="../media/image101.svg"/><Relationship Id="rId76" Type="http://schemas.openxmlformats.org/officeDocument/2006/relationships/image" Target="../media/image109.svg"/><Relationship Id="rId7" Type="http://schemas.openxmlformats.org/officeDocument/2006/relationships/image" Target="../media/image40.png"/><Relationship Id="rId71" Type="http://schemas.openxmlformats.org/officeDocument/2006/relationships/image" Target="../media/image104.png"/><Relationship Id="rId2" Type="http://schemas.openxmlformats.org/officeDocument/2006/relationships/image" Target="../media/image35.png"/><Relationship Id="rId16" Type="http://schemas.openxmlformats.org/officeDocument/2006/relationships/image" Target="../media/image49.svg"/><Relationship Id="rId29" Type="http://schemas.openxmlformats.org/officeDocument/2006/relationships/image" Target="../media/image62.png"/><Relationship Id="rId11" Type="http://schemas.openxmlformats.org/officeDocument/2006/relationships/image" Target="../media/image44.png"/><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40" Type="http://schemas.openxmlformats.org/officeDocument/2006/relationships/image" Target="../media/image73.svg"/><Relationship Id="rId45" Type="http://schemas.openxmlformats.org/officeDocument/2006/relationships/image" Target="../media/image78.png"/><Relationship Id="rId53" Type="http://schemas.openxmlformats.org/officeDocument/2006/relationships/image" Target="../media/image86.png"/><Relationship Id="rId58" Type="http://schemas.openxmlformats.org/officeDocument/2006/relationships/image" Target="../media/image91.svg"/><Relationship Id="rId66" Type="http://schemas.openxmlformats.org/officeDocument/2006/relationships/image" Target="../media/image99.svg"/><Relationship Id="rId74" Type="http://schemas.openxmlformats.org/officeDocument/2006/relationships/image" Target="../media/image107.svg"/><Relationship Id="rId79" Type="http://schemas.openxmlformats.org/officeDocument/2006/relationships/image" Target="../media/image112.png"/><Relationship Id="rId5" Type="http://schemas.openxmlformats.org/officeDocument/2006/relationships/image" Target="../media/image38.png"/><Relationship Id="rId61" Type="http://schemas.openxmlformats.org/officeDocument/2006/relationships/image" Target="../media/image94.png"/><Relationship Id="rId10" Type="http://schemas.openxmlformats.org/officeDocument/2006/relationships/image" Target="../media/image43.svg"/><Relationship Id="rId19" Type="http://schemas.openxmlformats.org/officeDocument/2006/relationships/image" Target="../media/image52.png"/><Relationship Id="rId31" Type="http://schemas.openxmlformats.org/officeDocument/2006/relationships/image" Target="../media/image64.png"/><Relationship Id="rId44" Type="http://schemas.openxmlformats.org/officeDocument/2006/relationships/image" Target="../media/image77.svg"/><Relationship Id="rId52" Type="http://schemas.openxmlformats.org/officeDocument/2006/relationships/image" Target="../media/image85.svg"/><Relationship Id="rId60" Type="http://schemas.openxmlformats.org/officeDocument/2006/relationships/image" Target="../media/image93.svg"/><Relationship Id="rId65" Type="http://schemas.openxmlformats.org/officeDocument/2006/relationships/image" Target="../media/image98.png"/><Relationship Id="rId73" Type="http://schemas.openxmlformats.org/officeDocument/2006/relationships/image" Target="../media/image106.png"/><Relationship Id="rId78" Type="http://schemas.openxmlformats.org/officeDocument/2006/relationships/image" Target="../media/image111.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43" Type="http://schemas.openxmlformats.org/officeDocument/2006/relationships/image" Target="../media/image76.png"/><Relationship Id="rId48" Type="http://schemas.openxmlformats.org/officeDocument/2006/relationships/image" Target="../media/image81.svg"/><Relationship Id="rId56" Type="http://schemas.openxmlformats.org/officeDocument/2006/relationships/image" Target="../media/image89.svg"/><Relationship Id="rId64" Type="http://schemas.openxmlformats.org/officeDocument/2006/relationships/image" Target="../media/image97.svg"/><Relationship Id="rId69" Type="http://schemas.openxmlformats.org/officeDocument/2006/relationships/image" Target="../media/image102.png"/><Relationship Id="rId77" Type="http://schemas.openxmlformats.org/officeDocument/2006/relationships/image" Target="../media/image110.png"/><Relationship Id="rId8" Type="http://schemas.openxmlformats.org/officeDocument/2006/relationships/image" Target="../media/image41.svg"/><Relationship Id="rId51" Type="http://schemas.openxmlformats.org/officeDocument/2006/relationships/image" Target="../media/image84.png"/><Relationship Id="rId72" Type="http://schemas.openxmlformats.org/officeDocument/2006/relationships/image" Target="../media/image105.svg"/><Relationship Id="rId80" Type="http://schemas.openxmlformats.org/officeDocument/2006/relationships/image" Target="../media/image113.svg"/><Relationship Id="rId3" Type="http://schemas.openxmlformats.org/officeDocument/2006/relationships/image" Target="../media/image36.png"/><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46" Type="http://schemas.openxmlformats.org/officeDocument/2006/relationships/image" Target="../media/image79.svg"/><Relationship Id="rId59" Type="http://schemas.openxmlformats.org/officeDocument/2006/relationships/image" Target="../media/image92.png"/><Relationship Id="rId67" Type="http://schemas.openxmlformats.org/officeDocument/2006/relationships/image" Target="../media/image100.png"/><Relationship Id="rId20" Type="http://schemas.openxmlformats.org/officeDocument/2006/relationships/image" Target="../media/image53.svg"/><Relationship Id="rId41" Type="http://schemas.openxmlformats.org/officeDocument/2006/relationships/image" Target="../media/image74.png"/><Relationship Id="rId54" Type="http://schemas.openxmlformats.org/officeDocument/2006/relationships/image" Target="../media/image87.svg"/><Relationship Id="rId62" Type="http://schemas.openxmlformats.org/officeDocument/2006/relationships/image" Target="../media/image95.svg"/><Relationship Id="rId70" Type="http://schemas.openxmlformats.org/officeDocument/2006/relationships/image" Target="../media/image103.svg"/><Relationship Id="rId75"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39.sv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49" Type="http://schemas.openxmlformats.org/officeDocument/2006/relationships/image" Target="../media/image82.png"/><Relationship Id="rId57" Type="http://schemas.openxmlformats.org/officeDocument/2006/relationships/image" Target="../media/image90.png"/></Relationships>
</file>

<file path=ppt/slides/_rels/slide1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8.xml"/><Relationship Id="rId6" Type="http://schemas.openxmlformats.org/officeDocument/2006/relationships/image" Target="../media/image136.JPG"/><Relationship Id="rId5" Type="http://schemas.openxmlformats.org/officeDocument/2006/relationships/image" Target="../media/image135.jpeg"/><Relationship Id="rId4" Type="http://schemas.openxmlformats.org/officeDocument/2006/relationships/image" Target="../media/image134.jpg"/></Relationships>
</file>

<file path=ppt/slides/_rels/slide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5" Type="http://schemas.openxmlformats.org/officeDocument/2006/relationships/image" Target="../media/image140.png"/><Relationship Id="rId4" Type="http://schemas.openxmlformats.org/officeDocument/2006/relationships/image" Target="../media/image139.JPG"/></Relationships>
</file>

<file path=ppt/slides/_rels/slide1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7.tmp"/><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5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s://www.ncdot.gov/initiatives-policies/Transportation/safety-mobility/roundabouts/Pages/default.aspx"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Yt1pvWYFCJk"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hyperlink" Target="https://youtu.be/c5lXknBuzys" TargetMode="External"/><Relationship Id="rId4" Type="http://schemas.openxmlformats.org/officeDocument/2006/relationships/hyperlink" Target="https://youtu.be/3FSeaY224NQ"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Map&#10;&#10;Description automatically generated">
            <a:extLst>
              <a:ext uri="{FF2B5EF4-FFF2-40B4-BE49-F238E27FC236}">
                <a16:creationId xmlns:a16="http://schemas.microsoft.com/office/drawing/2014/main" id="{D5D741E6-E74D-9A05-48E2-D6046D0ABCB7}"/>
              </a:ext>
            </a:extLst>
          </p:cNvPr>
          <p:cNvPicPr>
            <a:picLocks noChangeAspect="1"/>
          </p:cNvPicPr>
          <p:nvPr/>
        </p:nvPicPr>
        <p:blipFill>
          <a:blip r:embed="rId2"/>
          <a:stretch>
            <a:fillRect/>
          </a:stretch>
        </p:blipFill>
        <p:spPr>
          <a:xfrm>
            <a:off x="7157594" y="887526"/>
            <a:ext cx="4733699" cy="1871323"/>
          </a:xfrm>
          <a:prstGeom prst="rect">
            <a:avLst/>
          </a:prstGeom>
        </p:spPr>
      </p:pic>
      <p:sp>
        <p:nvSpPr>
          <p:cNvPr id="2" name="Title 1">
            <a:extLst>
              <a:ext uri="{FF2B5EF4-FFF2-40B4-BE49-F238E27FC236}">
                <a16:creationId xmlns:a16="http://schemas.microsoft.com/office/drawing/2014/main" id="{EECC31C9-2324-37C8-ED84-8D5A851D4D41}"/>
              </a:ext>
            </a:extLst>
          </p:cNvPr>
          <p:cNvSpPr>
            <a:spLocks noGrp="1"/>
          </p:cNvSpPr>
          <p:nvPr>
            <p:ph type="ctrTitle"/>
          </p:nvPr>
        </p:nvSpPr>
        <p:spPr/>
        <p:txBody>
          <a:bodyPr/>
          <a:lstStyle/>
          <a:p>
            <a:r>
              <a:rPr lang="en-US" dirty="0"/>
              <a:t>Roundabouts and Intersection Selection For Safety and Mobility</a:t>
            </a:r>
          </a:p>
        </p:txBody>
      </p:sp>
      <p:sp>
        <p:nvSpPr>
          <p:cNvPr id="46" name="Subtitle 45">
            <a:extLst>
              <a:ext uri="{FF2B5EF4-FFF2-40B4-BE49-F238E27FC236}">
                <a16:creationId xmlns:a16="http://schemas.microsoft.com/office/drawing/2014/main" id="{2ECBD5A5-E639-B54D-4142-A9AC3FB7ECD0}"/>
              </a:ext>
            </a:extLst>
          </p:cNvPr>
          <p:cNvSpPr>
            <a:spLocks noGrp="1"/>
          </p:cNvSpPr>
          <p:nvPr>
            <p:ph type="subTitle" idx="1"/>
          </p:nvPr>
        </p:nvSpPr>
        <p:spPr>
          <a:xfrm>
            <a:off x="546713" y="3907464"/>
            <a:ext cx="10982679" cy="1987399"/>
          </a:xfrm>
        </p:spPr>
        <p:txBody>
          <a:bodyPr/>
          <a:lstStyle/>
          <a:p>
            <a:r>
              <a:rPr lang="en-US" dirty="0"/>
              <a:t>Michael P. Reese, PE, CPM</a:t>
            </a:r>
          </a:p>
          <a:p>
            <a:r>
              <a:rPr lang="en-US" dirty="0"/>
              <a:t>NCDOT Congestion Management Section Western Regional Engineer</a:t>
            </a:r>
          </a:p>
          <a:p>
            <a:r>
              <a:rPr lang="en-US" dirty="0"/>
              <a:t>Transportation Mobility and Safety Division</a:t>
            </a:r>
          </a:p>
          <a:p>
            <a:endParaRPr lang="en-US" sz="1200" dirty="0"/>
          </a:p>
          <a:p>
            <a:r>
              <a:rPr lang="en-US" dirty="0"/>
              <a:t>Transylvania County TAC Meeting – Brevard, NC</a:t>
            </a:r>
          </a:p>
          <a:p>
            <a:r>
              <a:rPr lang="en-US" dirty="0"/>
              <a:t>July 11, 2023</a:t>
            </a:r>
          </a:p>
          <a:p>
            <a:endParaRPr lang="en-US" dirty="0"/>
          </a:p>
        </p:txBody>
      </p:sp>
      <p:pic>
        <p:nvPicPr>
          <p:cNvPr id="5" name="Graphic 4">
            <a:extLst>
              <a:ext uri="{FF2B5EF4-FFF2-40B4-BE49-F238E27FC236}">
                <a16:creationId xmlns:a16="http://schemas.microsoft.com/office/drawing/2014/main" id="{FA929234-F553-7D25-B2C8-78E15523B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6" name="Graphic 5">
            <a:extLst>
              <a:ext uri="{FF2B5EF4-FFF2-40B4-BE49-F238E27FC236}">
                <a16:creationId xmlns:a16="http://schemas.microsoft.com/office/drawing/2014/main" id="{F249C116-715A-42AC-CA5A-482ACD0581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7" name="Graphic 6">
            <a:extLst>
              <a:ext uri="{FF2B5EF4-FFF2-40B4-BE49-F238E27FC236}">
                <a16:creationId xmlns:a16="http://schemas.microsoft.com/office/drawing/2014/main" id="{6CAE7878-C61C-2790-B3A5-EBAD04F082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8" name="Graphic 7">
            <a:extLst>
              <a:ext uri="{FF2B5EF4-FFF2-40B4-BE49-F238E27FC236}">
                <a16:creationId xmlns:a16="http://schemas.microsoft.com/office/drawing/2014/main" id="{990FC889-0DC2-2FA4-ED5E-785A9F0A17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9" name="Graphic 8">
            <a:extLst>
              <a:ext uri="{FF2B5EF4-FFF2-40B4-BE49-F238E27FC236}">
                <a16:creationId xmlns:a16="http://schemas.microsoft.com/office/drawing/2014/main" id="{1CAE5A61-31F3-8EC9-0C1A-EDBAE56420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0" name="Graphic 9">
            <a:extLst>
              <a:ext uri="{FF2B5EF4-FFF2-40B4-BE49-F238E27FC236}">
                <a16:creationId xmlns:a16="http://schemas.microsoft.com/office/drawing/2014/main" id="{82632F68-F901-43B1-168F-E1874EEA79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11" name="Graphic 10">
            <a:extLst>
              <a:ext uri="{FF2B5EF4-FFF2-40B4-BE49-F238E27FC236}">
                <a16:creationId xmlns:a16="http://schemas.microsoft.com/office/drawing/2014/main" id="{7CFB489F-0868-F3A5-CD76-B379E38F04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12" name="Graphic 11">
            <a:extLst>
              <a:ext uri="{FF2B5EF4-FFF2-40B4-BE49-F238E27FC236}">
                <a16:creationId xmlns:a16="http://schemas.microsoft.com/office/drawing/2014/main" id="{4509D862-6B45-C4E8-696A-8F1E150101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13" name="Graphic 12">
            <a:extLst>
              <a:ext uri="{FF2B5EF4-FFF2-40B4-BE49-F238E27FC236}">
                <a16:creationId xmlns:a16="http://schemas.microsoft.com/office/drawing/2014/main" id="{713C04FA-C018-1F2C-568F-1D92325799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14" name="Graphic 13">
            <a:extLst>
              <a:ext uri="{FF2B5EF4-FFF2-40B4-BE49-F238E27FC236}">
                <a16:creationId xmlns:a16="http://schemas.microsoft.com/office/drawing/2014/main" id="{60342CF5-F80B-6A67-2858-5C8B9390B8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15" name="Graphic 14">
            <a:extLst>
              <a:ext uri="{FF2B5EF4-FFF2-40B4-BE49-F238E27FC236}">
                <a16:creationId xmlns:a16="http://schemas.microsoft.com/office/drawing/2014/main" id="{69446985-A6A5-F2EF-1982-5EB6D08E3AF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16" name="Graphic 15">
            <a:extLst>
              <a:ext uri="{FF2B5EF4-FFF2-40B4-BE49-F238E27FC236}">
                <a16:creationId xmlns:a16="http://schemas.microsoft.com/office/drawing/2014/main" id="{917CA90B-AE10-6266-9FAB-FA1FC2123CD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17" name="Graphic 16">
            <a:extLst>
              <a:ext uri="{FF2B5EF4-FFF2-40B4-BE49-F238E27FC236}">
                <a16:creationId xmlns:a16="http://schemas.microsoft.com/office/drawing/2014/main" id="{17890868-2945-E562-59DC-C701565BCD0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18" name="Graphic 17">
            <a:extLst>
              <a:ext uri="{FF2B5EF4-FFF2-40B4-BE49-F238E27FC236}">
                <a16:creationId xmlns:a16="http://schemas.microsoft.com/office/drawing/2014/main" id="{889ADC5D-8628-F2DE-8861-93018B22EF0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19" name="Graphic 18">
            <a:extLst>
              <a:ext uri="{FF2B5EF4-FFF2-40B4-BE49-F238E27FC236}">
                <a16:creationId xmlns:a16="http://schemas.microsoft.com/office/drawing/2014/main" id="{8DA635BC-58BD-91BE-8324-40A7FBBF1E4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20" name="Graphic 19">
            <a:extLst>
              <a:ext uri="{FF2B5EF4-FFF2-40B4-BE49-F238E27FC236}">
                <a16:creationId xmlns:a16="http://schemas.microsoft.com/office/drawing/2014/main" id="{6A6534E8-12E5-1749-3E89-65878BE31DF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21" name="Graphic 20">
            <a:extLst>
              <a:ext uri="{FF2B5EF4-FFF2-40B4-BE49-F238E27FC236}">
                <a16:creationId xmlns:a16="http://schemas.microsoft.com/office/drawing/2014/main" id="{ABE45B8A-DD5F-5934-E8B3-854E275A69D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22" name="Graphic 21">
            <a:extLst>
              <a:ext uri="{FF2B5EF4-FFF2-40B4-BE49-F238E27FC236}">
                <a16:creationId xmlns:a16="http://schemas.microsoft.com/office/drawing/2014/main" id="{47A7F61A-E704-D716-1040-EA298AC3B9A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23" name="Graphic 22">
            <a:extLst>
              <a:ext uri="{FF2B5EF4-FFF2-40B4-BE49-F238E27FC236}">
                <a16:creationId xmlns:a16="http://schemas.microsoft.com/office/drawing/2014/main" id="{F22B6DD4-2393-81CC-EDAD-7FD3BE9D85A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24" name="Graphic 23">
            <a:extLst>
              <a:ext uri="{FF2B5EF4-FFF2-40B4-BE49-F238E27FC236}">
                <a16:creationId xmlns:a16="http://schemas.microsoft.com/office/drawing/2014/main" id="{C33198BC-039D-FF7B-0B79-C08AC31663A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25" name="Graphic 24">
            <a:extLst>
              <a:ext uri="{FF2B5EF4-FFF2-40B4-BE49-F238E27FC236}">
                <a16:creationId xmlns:a16="http://schemas.microsoft.com/office/drawing/2014/main" id="{4C9862DD-3A04-6C11-49EF-0C6318503199}"/>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26" name="Graphic 25">
            <a:extLst>
              <a:ext uri="{FF2B5EF4-FFF2-40B4-BE49-F238E27FC236}">
                <a16:creationId xmlns:a16="http://schemas.microsoft.com/office/drawing/2014/main" id="{6EC0C24B-0424-F8B3-A1A3-C412702A7C0A}"/>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27" name="Graphic 26">
            <a:extLst>
              <a:ext uri="{FF2B5EF4-FFF2-40B4-BE49-F238E27FC236}">
                <a16:creationId xmlns:a16="http://schemas.microsoft.com/office/drawing/2014/main" id="{E78B1445-C7BA-3CD5-E529-6F7610CDA915}"/>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28" name="Graphic 27">
            <a:extLst>
              <a:ext uri="{FF2B5EF4-FFF2-40B4-BE49-F238E27FC236}">
                <a16:creationId xmlns:a16="http://schemas.microsoft.com/office/drawing/2014/main" id="{E56C9638-8FC9-EBCE-3E93-E4CD057DDD6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29" name="Graphic 28">
            <a:extLst>
              <a:ext uri="{FF2B5EF4-FFF2-40B4-BE49-F238E27FC236}">
                <a16:creationId xmlns:a16="http://schemas.microsoft.com/office/drawing/2014/main" id="{8DA51BC1-682C-168B-8789-CA9DDE14A40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30" name="Graphic 29">
            <a:extLst>
              <a:ext uri="{FF2B5EF4-FFF2-40B4-BE49-F238E27FC236}">
                <a16:creationId xmlns:a16="http://schemas.microsoft.com/office/drawing/2014/main" id="{660F5756-2142-7372-1E51-1DCF395572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31" name="Graphic 30">
            <a:extLst>
              <a:ext uri="{FF2B5EF4-FFF2-40B4-BE49-F238E27FC236}">
                <a16:creationId xmlns:a16="http://schemas.microsoft.com/office/drawing/2014/main" id="{D9BC03C3-A577-8149-CCBA-78C5DB1FDB6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32" name="Graphic 31">
            <a:extLst>
              <a:ext uri="{FF2B5EF4-FFF2-40B4-BE49-F238E27FC236}">
                <a16:creationId xmlns:a16="http://schemas.microsoft.com/office/drawing/2014/main" id="{AF248ED6-B855-0309-B1E1-F9B009D5A206}"/>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33" name="Graphic 32">
            <a:extLst>
              <a:ext uri="{FF2B5EF4-FFF2-40B4-BE49-F238E27FC236}">
                <a16:creationId xmlns:a16="http://schemas.microsoft.com/office/drawing/2014/main" id="{E835ACA2-AD3D-2FFB-D507-865D20065AC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34" name="Graphic 33">
            <a:extLst>
              <a:ext uri="{FF2B5EF4-FFF2-40B4-BE49-F238E27FC236}">
                <a16:creationId xmlns:a16="http://schemas.microsoft.com/office/drawing/2014/main" id="{DA5AA552-F930-A9D1-69D1-FA3416BADC9C}"/>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35" name="Graphic 34">
            <a:extLst>
              <a:ext uri="{FF2B5EF4-FFF2-40B4-BE49-F238E27FC236}">
                <a16:creationId xmlns:a16="http://schemas.microsoft.com/office/drawing/2014/main" id="{89D34235-B9A3-2492-73A7-DC0961E427A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36" name="Graphic 35">
            <a:extLst>
              <a:ext uri="{FF2B5EF4-FFF2-40B4-BE49-F238E27FC236}">
                <a16:creationId xmlns:a16="http://schemas.microsoft.com/office/drawing/2014/main" id="{0FEBEA82-4C95-9C4E-2086-F439399FEE47}"/>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37" name="Graphic 36">
            <a:extLst>
              <a:ext uri="{FF2B5EF4-FFF2-40B4-BE49-F238E27FC236}">
                <a16:creationId xmlns:a16="http://schemas.microsoft.com/office/drawing/2014/main" id="{EEC005C6-2C27-41FA-7710-4234182B8E4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38" name="Graphic 37">
            <a:extLst>
              <a:ext uri="{FF2B5EF4-FFF2-40B4-BE49-F238E27FC236}">
                <a16:creationId xmlns:a16="http://schemas.microsoft.com/office/drawing/2014/main" id="{DB2819D1-BFC9-DDB6-B92D-EF7A25A2AEBB}"/>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39" name="Graphic 38">
            <a:extLst>
              <a:ext uri="{FF2B5EF4-FFF2-40B4-BE49-F238E27FC236}">
                <a16:creationId xmlns:a16="http://schemas.microsoft.com/office/drawing/2014/main" id="{BBC12566-AF7B-DD77-EFB5-C2F6342AFEFA}"/>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40" name="Graphic 39">
            <a:extLst>
              <a:ext uri="{FF2B5EF4-FFF2-40B4-BE49-F238E27FC236}">
                <a16:creationId xmlns:a16="http://schemas.microsoft.com/office/drawing/2014/main" id="{5846A68A-CD5C-4F4D-E322-919D7336EC86}"/>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41" name="Graphic 40">
            <a:extLst>
              <a:ext uri="{FF2B5EF4-FFF2-40B4-BE49-F238E27FC236}">
                <a16:creationId xmlns:a16="http://schemas.microsoft.com/office/drawing/2014/main" id="{E7CC6A28-0CD0-3C8F-F6B2-02053B178F5D}"/>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42" name="Graphic 41">
            <a:extLst>
              <a:ext uri="{FF2B5EF4-FFF2-40B4-BE49-F238E27FC236}">
                <a16:creationId xmlns:a16="http://schemas.microsoft.com/office/drawing/2014/main" id="{ED5EC5E0-0695-F212-286E-7C7261DC766B}"/>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43" name="Graphic 42">
            <a:extLst>
              <a:ext uri="{FF2B5EF4-FFF2-40B4-BE49-F238E27FC236}">
                <a16:creationId xmlns:a16="http://schemas.microsoft.com/office/drawing/2014/main" id="{4757AA8F-8064-318A-8F9D-D7EDCA6B266E}"/>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44" name="TextBox 43">
            <a:extLst>
              <a:ext uri="{FF2B5EF4-FFF2-40B4-BE49-F238E27FC236}">
                <a16:creationId xmlns:a16="http://schemas.microsoft.com/office/drawing/2014/main" id="{12B9F926-E09B-6BC6-7CB1-A1F355B7EFA7}"/>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
        <p:nvSpPr>
          <p:cNvPr id="3" name="Star: 5 Points 2">
            <a:extLst>
              <a:ext uri="{FF2B5EF4-FFF2-40B4-BE49-F238E27FC236}">
                <a16:creationId xmlns:a16="http://schemas.microsoft.com/office/drawing/2014/main" id="{54BBBBE3-6AE5-36CB-0E87-6B0618EA765D}"/>
              </a:ext>
            </a:extLst>
          </p:cNvPr>
          <p:cNvSpPr/>
          <p:nvPr/>
        </p:nvSpPr>
        <p:spPr>
          <a:xfrm>
            <a:off x="7901141" y="1651686"/>
            <a:ext cx="259931" cy="24059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2002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0164" y="748090"/>
            <a:ext cx="11235351" cy="286997"/>
          </a:xfrm>
        </p:spPr>
        <p:txBody>
          <a:bodyPr/>
          <a:lstStyle/>
          <a:p>
            <a:pPr algn="ctr"/>
            <a:r>
              <a:rPr lang="en-US" sz="4000" dirty="0">
                <a:solidFill>
                  <a:schemeClr val="tx1"/>
                </a:solidFill>
                <a:latin typeface="Calibri" panose="020F0502020204030204" pitchFamily="34" charset="0"/>
              </a:rPr>
              <a:t>FHWA Everyday Counts Guidance</a:t>
            </a:r>
          </a:p>
        </p:txBody>
      </p:sp>
      <p:sp>
        <p:nvSpPr>
          <p:cNvPr id="10" name="Text Placeholder 9">
            <a:extLst>
              <a:ext uri="{FF2B5EF4-FFF2-40B4-BE49-F238E27FC236}">
                <a16:creationId xmlns:a16="http://schemas.microsoft.com/office/drawing/2014/main" id="{E2D9C232-5105-E7CB-E121-C0548FD2573F}"/>
              </a:ext>
            </a:extLst>
          </p:cNvPr>
          <p:cNvSpPr>
            <a:spLocks noGrp="1"/>
          </p:cNvSpPr>
          <p:nvPr>
            <p:ph type="body" sz="quarter" idx="12"/>
          </p:nvPr>
        </p:nvSpPr>
        <p:spPr/>
        <p:txBody>
          <a:bodyPr/>
          <a:lstStyle/>
          <a:p>
            <a:r>
              <a:rPr lang="en-US" dirty="0"/>
              <a:t>Roundabout and Intersection Selection-Safety &amp; Mobility</a:t>
            </a:r>
          </a:p>
          <a:p>
            <a:endParaRPr lang="en-US" dirty="0"/>
          </a:p>
        </p:txBody>
      </p:sp>
      <p:sp>
        <p:nvSpPr>
          <p:cNvPr id="6" name="TextBox 5"/>
          <p:cNvSpPr txBox="1"/>
          <p:nvPr/>
        </p:nvSpPr>
        <p:spPr>
          <a:xfrm>
            <a:off x="271819" y="6109910"/>
            <a:ext cx="4699492" cy="338554"/>
          </a:xfrm>
          <a:prstGeom prst="rect">
            <a:avLst/>
          </a:prstGeom>
          <a:noFill/>
        </p:spPr>
        <p:txBody>
          <a:bodyPr wrap="none" rtlCol="0">
            <a:spAutoFit/>
          </a:bodyPr>
          <a:lstStyle/>
          <a:p>
            <a:r>
              <a:rPr lang="en-US" sz="1600" dirty="0">
                <a:latin typeface="Calibri" panose="020F0502020204030204" pitchFamily="34" charset="0"/>
              </a:rPr>
              <a:t>https://safety.fhwa.dot.gov/intersection/alter_design/</a:t>
            </a:r>
          </a:p>
        </p:txBody>
      </p:sp>
      <p:pic>
        <p:nvPicPr>
          <p:cNvPr id="11"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218727" y="1510947"/>
            <a:ext cx="2431960" cy="4461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2523" y="1455776"/>
            <a:ext cx="1982779"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40764" y="4080973"/>
            <a:ext cx="2014538"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63503" y="4038584"/>
            <a:ext cx="1940005"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51470" y="1410078"/>
            <a:ext cx="1952038"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Placeholder 3"/>
          <p:cNvSpPr txBox="1">
            <a:spLocks/>
          </p:cNvSpPr>
          <p:nvPr/>
        </p:nvSpPr>
        <p:spPr>
          <a:xfrm>
            <a:off x="4319883" y="47267"/>
            <a:ext cx="6812281" cy="303405"/>
          </a:xfrm>
          <a:prstGeom prst="rect">
            <a:avLst/>
          </a:prstGeom>
          <a:ln/>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lumMod val="50000"/>
                    <a:lumOff val="50000"/>
                  </a:schemeClr>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r>
              <a:rPr lang="en-US" sz="1400" dirty="0">
                <a:solidFill>
                  <a:schemeClr val="bg1"/>
                </a:solidFill>
              </a:rPr>
              <a:t>Site Development and Highway for Practitioners     Module 1</a:t>
            </a:r>
          </a:p>
        </p:txBody>
      </p:sp>
      <p:pic>
        <p:nvPicPr>
          <p:cNvPr id="1026" name="Picture 2" descr="image004">
            <a:extLst>
              <a:ext uri="{FF2B5EF4-FFF2-40B4-BE49-F238E27FC236}">
                <a16:creationId xmlns:a16="http://schemas.microsoft.com/office/drawing/2014/main" id="{A9D15EDD-2CC1-4BD5-A68C-FE33253BCF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5409" y="4061378"/>
            <a:ext cx="1909360"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428DCD41-3745-BBF7-6DD2-35B005B60B8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95409" y="1455776"/>
            <a:ext cx="1915954" cy="246888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2973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743F-A34C-F493-08A2-51877F13A2B8}"/>
              </a:ext>
            </a:extLst>
          </p:cNvPr>
          <p:cNvSpPr>
            <a:spLocks noGrp="1"/>
          </p:cNvSpPr>
          <p:nvPr>
            <p:ph type="title"/>
          </p:nvPr>
        </p:nvSpPr>
        <p:spPr>
          <a:xfrm>
            <a:off x="609600" y="469900"/>
            <a:ext cx="10972800" cy="1076267"/>
          </a:xfrm>
        </p:spPr>
        <p:txBody>
          <a:bodyPr/>
          <a:lstStyle/>
          <a:p>
            <a:r>
              <a:rPr lang="en-US" dirty="0"/>
              <a:t>We Can Predict the Safety Performance</a:t>
            </a:r>
            <a:br>
              <a:rPr lang="en-US" dirty="0"/>
            </a:br>
            <a:r>
              <a:rPr lang="en-US" dirty="0"/>
              <a:t>of Most Designs</a:t>
            </a:r>
          </a:p>
        </p:txBody>
      </p:sp>
      <p:sp>
        <p:nvSpPr>
          <p:cNvPr id="4" name="Content Placeholder 3">
            <a:extLst>
              <a:ext uri="{FF2B5EF4-FFF2-40B4-BE49-F238E27FC236}">
                <a16:creationId xmlns:a16="http://schemas.microsoft.com/office/drawing/2014/main" id="{18DD0192-9F10-E4FA-852A-5753839C5FFB}"/>
              </a:ext>
            </a:extLst>
          </p:cNvPr>
          <p:cNvSpPr>
            <a:spLocks noGrp="1"/>
          </p:cNvSpPr>
          <p:nvPr>
            <p:ph sz="quarter" idx="13"/>
          </p:nvPr>
        </p:nvSpPr>
        <p:spPr>
          <a:xfrm>
            <a:off x="216132" y="1752600"/>
            <a:ext cx="4422370" cy="4514850"/>
          </a:xfrm>
        </p:spPr>
        <p:txBody>
          <a:bodyPr/>
          <a:lstStyle/>
          <a:p>
            <a:r>
              <a:rPr lang="en-US" dirty="0"/>
              <a:t>Decades of before-after analyses</a:t>
            </a:r>
          </a:p>
          <a:p>
            <a:r>
              <a:rPr lang="en-US" dirty="0"/>
              <a:t>Stored in crash modification factor (CMF) Clearinghouse based on national data</a:t>
            </a:r>
          </a:p>
          <a:p>
            <a:pPr lvl="1"/>
            <a:r>
              <a:rPr lang="en-US" dirty="0"/>
              <a:t>FHWA website</a:t>
            </a:r>
          </a:p>
          <a:p>
            <a:pPr lvl="1"/>
            <a:r>
              <a:rPr lang="en-US" dirty="0"/>
              <a:t>Quality rated</a:t>
            </a:r>
          </a:p>
          <a:p>
            <a:r>
              <a:rPr lang="en-US" dirty="0"/>
              <a:t>Also calibrated safety functions</a:t>
            </a:r>
          </a:p>
          <a:p>
            <a:r>
              <a:rPr lang="en-US" dirty="0"/>
              <a:t>CMF values are expected reductions of crashes compared to a two-way stop or conventional all-movement signal as indicated</a:t>
            </a:r>
          </a:p>
          <a:p>
            <a:pPr lvl="1"/>
            <a:r>
              <a:rPr lang="en-US" dirty="0"/>
              <a:t>For example, a 0.89 CMF means a predicted 11% reduction of crashes based on statistical data</a:t>
            </a:r>
          </a:p>
        </p:txBody>
      </p:sp>
      <p:graphicFrame>
        <p:nvGraphicFramePr>
          <p:cNvPr id="5" name="Table 4">
            <a:extLst>
              <a:ext uri="{FF2B5EF4-FFF2-40B4-BE49-F238E27FC236}">
                <a16:creationId xmlns:a16="http://schemas.microsoft.com/office/drawing/2014/main" id="{9CF9DDDF-FDA2-E075-EBD4-4CFB7339E13A}"/>
              </a:ext>
            </a:extLst>
          </p:cNvPr>
          <p:cNvGraphicFramePr>
            <a:graphicFrameLocks noGrp="1"/>
          </p:cNvGraphicFramePr>
          <p:nvPr>
            <p:extLst>
              <p:ext uri="{D42A27DB-BD31-4B8C-83A1-F6EECF244321}">
                <p14:modId xmlns:p14="http://schemas.microsoft.com/office/powerpoint/2010/main" val="179257797"/>
              </p:ext>
            </p:extLst>
          </p:nvPr>
        </p:nvGraphicFramePr>
        <p:xfrm>
          <a:off x="4713317" y="1381760"/>
          <a:ext cx="7040879" cy="4906055"/>
        </p:xfrm>
        <a:graphic>
          <a:graphicData uri="http://schemas.openxmlformats.org/drawingml/2006/table">
            <a:tbl>
              <a:tblPr firstRow="1" firstCol="1" bandRow="1"/>
              <a:tblGrid>
                <a:gridCol w="1615064">
                  <a:extLst>
                    <a:ext uri="{9D8B030D-6E8A-4147-A177-3AD203B41FA5}">
                      <a16:colId xmlns:a16="http://schemas.microsoft.com/office/drawing/2014/main" val="2903813002"/>
                    </a:ext>
                  </a:extLst>
                </a:gridCol>
                <a:gridCol w="2678155">
                  <a:extLst>
                    <a:ext uri="{9D8B030D-6E8A-4147-A177-3AD203B41FA5}">
                      <a16:colId xmlns:a16="http://schemas.microsoft.com/office/drawing/2014/main" val="2296101791"/>
                    </a:ext>
                  </a:extLst>
                </a:gridCol>
                <a:gridCol w="1373830">
                  <a:extLst>
                    <a:ext uri="{9D8B030D-6E8A-4147-A177-3AD203B41FA5}">
                      <a16:colId xmlns:a16="http://schemas.microsoft.com/office/drawing/2014/main" val="3088350740"/>
                    </a:ext>
                  </a:extLst>
                </a:gridCol>
                <a:gridCol w="1373830">
                  <a:extLst>
                    <a:ext uri="{9D8B030D-6E8A-4147-A177-3AD203B41FA5}">
                      <a16:colId xmlns:a16="http://schemas.microsoft.com/office/drawing/2014/main" val="1768024845"/>
                    </a:ext>
                  </a:extLst>
                </a:gridCol>
              </a:tblGrid>
              <a:tr h="847402">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Changing from…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Changing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Average CMF for all crashes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Average CMF for injury crashes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556553"/>
                  </a:ext>
                </a:extLst>
              </a:tr>
              <a:tr h="323474">
                <a:tc rowSpan="6">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Two-way stop control (TWSC)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All-way stop control (AWSC)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094482"/>
                  </a:ext>
                </a:extLst>
              </a:tr>
              <a:tr h="323474">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Conventional signal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0.74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029929"/>
                  </a:ext>
                </a:extLst>
              </a:tr>
              <a:tr h="323474">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Arial" panose="020B0604020202020204" pitchFamily="34" charset="0"/>
                        </a:rPr>
                        <a:t>Mini roundabout</a:t>
                      </a:r>
                    </a:p>
                  </a:txBody>
                  <a:tcPr marL="68580" marR="6858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090596"/>
                  </a:ext>
                </a:extLst>
              </a:tr>
              <a:tr h="323474">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Full-size one-lane roundabout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741377"/>
                  </a:ext>
                </a:extLst>
              </a:tr>
              <a:tr h="552832">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Unsignalized reduced conflict intersection (RCI)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526664"/>
                  </a:ext>
                </a:extLst>
              </a:tr>
              <a:tr h="323474">
                <a:tc v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Right-in-right-out (RIRO)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007887"/>
                  </a:ext>
                </a:extLst>
              </a:tr>
              <a:tr h="323474">
                <a:tc rowSpan="5">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Conventional signal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Full-size one-lane roundabout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29457"/>
                  </a:ext>
                </a:extLst>
              </a:tr>
              <a:tr h="323474">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Two-lane roundabout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91821"/>
                  </a:ext>
                </a:extLst>
              </a:tr>
              <a:tr h="323474">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Signalized RCI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255911"/>
                  </a:ext>
                </a:extLst>
              </a:tr>
              <a:tr h="323474">
                <a:tc v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Median u-turn (MUT)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46556"/>
                  </a:ext>
                </a:extLst>
              </a:tr>
              <a:tr h="552832">
                <a:tc v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Partial continuous flow int. (CFI)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0.86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759992"/>
                  </a:ext>
                </a:extLst>
              </a:tr>
            </a:tbl>
          </a:graphicData>
        </a:graphic>
      </p:graphicFrame>
      <p:sp>
        <p:nvSpPr>
          <p:cNvPr id="6" name="Text Placeholder 8">
            <a:extLst>
              <a:ext uri="{FF2B5EF4-FFF2-40B4-BE49-F238E27FC236}">
                <a16:creationId xmlns:a16="http://schemas.microsoft.com/office/drawing/2014/main" id="{4C12ADD7-0CD9-6DBB-0E49-481774DA837B}"/>
              </a:ext>
            </a:extLst>
          </p:cNvPr>
          <p:cNvSpPr txBox="1">
            <a:spLocks/>
          </p:cNvSpPr>
          <p:nvPr/>
        </p:nvSpPr>
        <p:spPr>
          <a:xfrm>
            <a:off x="528320" y="216782"/>
            <a:ext cx="11160097" cy="661988"/>
          </a:xfrm>
          <a:prstGeom prst="rect">
            <a:avLst/>
          </a:prstGeom>
        </p:spPr>
        <p:txBody>
          <a:bodyPr/>
          <a:lst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dirty="0">
                <a:latin typeface="+mj-lt"/>
              </a:rPr>
              <a:t>ncdot.gov</a:t>
            </a:r>
            <a:r>
              <a:rPr lang="en-US" dirty="0"/>
              <a:t>						Roundabout and Intersection Selection-Safety &amp; Mobility</a:t>
            </a:r>
          </a:p>
          <a:p>
            <a:endParaRPr lang="en-US" dirty="0"/>
          </a:p>
        </p:txBody>
      </p:sp>
      <p:sp>
        <p:nvSpPr>
          <p:cNvPr id="7" name="Rectangle 3">
            <a:extLst>
              <a:ext uri="{FF2B5EF4-FFF2-40B4-BE49-F238E27FC236}">
                <a16:creationId xmlns:a16="http://schemas.microsoft.com/office/drawing/2014/main" id="{6CCA7F7A-1664-6D55-81D2-6A3A5CF3335D}"/>
              </a:ext>
            </a:extLst>
          </p:cNvPr>
          <p:cNvSpPr txBox="1">
            <a:spLocks noChangeArrowheads="1"/>
          </p:cNvSpPr>
          <p:nvPr/>
        </p:nvSpPr>
        <p:spPr>
          <a:xfrm>
            <a:off x="434566" y="6257007"/>
            <a:ext cx="10909074" cy="579518"/>
          </a:xfrm>
          <a:prstGeom prst="rect">
            <a:avLst/>
          </a:prstGeom>
        </p:spPr>
        <p:txBody>
          <a:bodyPr/>
          <a:lst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Source: NCDOT “Selecting Optimum Intersection or Interchange Alternatives” by J. E. Hummer, PhD, PE</a:t>
            </a:r>
            <a:br>
              <a:rPr lang="en-US" dirty="0"/>
            </a:br>
            <a:r>
              <a:rPr lang="en-US" dirty="0"/>
              <a:t>https://connect.ncdot.gov/resources/safety/Teppl/Pages/Teppl-Topic.aspx?Topic_List=C62</a:t>
            </a:r>
          </a:p>
          <a:p>
            <a:endParaRPr lang="en-US" dirty="0"/>
          </a:p>
        </p:txBody>
      </p:sp>
    </p:spTree>
    <p:extLst>
      <p:ext uri="{BB962C8B-B14F-4D97-AF65-F5344CB8AC3E}">
        <p14:creationId xmlns:p14="http://schemas.microsoft.com/office/powerpoint/2010/main" val="229104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230A60D-86A1-7699-679E-890A5DAC07FA}"/>
              </a:ext>
            </a:extLst>
          </p:cNvPr>
          <p:cNvSpPr>
            <a:spLocks noGrp="1"/>
          </p:cNvSpPr>
          <p:nvPr>
            <p:ph type="ctrTitle"/>
          </p:nvPr>
        </p:nvSpPr>
        <p:spPr/>
        <p:txBody>
          <a:bodyPr/>
          <a:lstStyle/>
          <a:p>
            <a:r>
              <a:rPr lang="en-US" dirty="0"/>
              <a:t>Roundabout Intersections</a:t>
            </a:r>
          </a:p>
        </p:txBody>
      </p:sp>
      <p:sp>
        <p:nvSpPr>
          <p:cNvPr id="10" name="Text Placeholder 9">
            <a:extLst>
              <a:ext uri="{FF2B5EF4-FFF2-40B4-BE49-F238E27FC236}">
                <a16:creationId xmlns:a16="http://schemas.microsoft.com/office/drawing/2014/main" id="{31A8D196-2E3A-E4A1-648C-0C71F408D6A0}"/>
              </a:ext>
            </a:extLst>
          </p:cNvPr>
          <p:cNvSpPr>
            <a:spLocks noGrp="1"/>
          </p:cNvSpPr>
          <p:nvPr>
            <p:ph type="body" sz="quarter" idx="10"/>
          </p:nvPr>
        </p:nvSpPr>
        <p:spPr/>
        <p:txBody>
          <a:bodyPr/>
          <a:lstStyle/>
          <a:p>
            <a:r>
              <a:rPr lang="en-US" dirty="0"/>
              <a:t>Roundabout and Intersection Selection-Safety &amp; Mobility</a:t>
            </a:r>
          </a:p>
        </p:txBody>
      </p:sp>
    </p:spTree>
    <p:extLst>
      <p:ext uri="{BB962C8B-B14F-4D97-AF65-F5344CB8AC3E}">
        <p14:creationId xmlns:p14="http://schemas.microsoft.com/office/powerpoint/2010/main" val="2740184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r>
              <a:rPr lang="en-US" dirty="0"/>
              <a:t>What is a Modern Roundabout?</a:t>
            </a:r>
          </a:p>
        </p:txBody>
      </p:sp>
      <p:sp>
        <p:nvSpPr>
          <p:cNvPr id="6" name="Text Placeholder 5">
            <a:extLst>
              <a:ext uri="{FF2B5EF4-FFF2-40B4-BE49-F238E27FC236}">
                <a16:creationId xmlns:a16="http://schemas.microsoft.com/office/drawing/2014/main" id="{A35205D3-F0A0-A9BE-0BF2-4AD9D938FA20}"/>
              </a:ext>
            </a:extLst>
          </p:cNvPr>
          <p:cNvSpPr>
            <a:spLocks noGrp="1"/>
          </p:cNvSpPr>
          <p:nvPr>
            <p:ph type="body" sz="quarter" idx="11"/>
          </p:nvPr>
        </p:nvSpPr>
        <p:spPr/>
        <p:txBody>
          <a:bodyPr/>
          <a:lstStyle/>
          <a:p>
            <a:r>
              <a:rPr lang="en-US" dirty="0"/>
              <a:t>Roundabout and Intersection Selection-Safety &amp; Mobility</a:t>
            </a:r>
          </a:p>
        </p:txBody>
      </p:sp>
      <p:pic>
        <p:nvPicPr>
          <p:cNvPr id="866308" name="Picture 4" descr="Exhibit 1-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3204" y="1341759"/>
            <a:ext cx="5222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7A4FDCC7-EF10-08FD-64F2-30E4BC03BCF8}"/>
              </a:ext>
            </a:extLst>
          </p:cNvPr>
          <p:cNvSpPr>
            <a:spLocks noGrp="1"/>
          </p:cNvSpPr>
          <p:nvPr>
            <p:ph type="body" sz="quarter" idx="10"/>
          </p:nvPr>
        </p:nvSpPr>
        <p:spPr/>
        <p:txBody>
          <a:bodyPr/>
          <a:lstStyle/>
          <a:p>
            <a:r>
              <a:rPr lang="en-US" sz="1400" dirty="0">
                <a:solidFill>
                  <a:srgbClr val="000000"/>
                </a:solidFill>
              </a:rPr>
              <a:t>Source: NCHRP Report 672, Exhibit 1-1</a:t>
            </a:r>
          </a:p>
          <a:p>
            <a:endParaRPr lang="en-US" dirty="0"/>
          </a:p>
        </p:txBody>
      </p:sp>
    </p:spTree>
    <p:extLst>
      <p:ext uri="{BB962C8B-B14F-4D97-AF65-F5344CB8AC3E}">
        <p14:creationId xmlns:p14="http://schemas.microsoft.com/office/powerpoint/2010/main" val="2656542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r>
              <a:rPr lang="en-US" dirty="0"/>
              <a:t>What is not a Modern Roundabout?</a:t>
            </a:r>
          </a:p>
        </p:txBody>
      </p:sp>
      <p:sp>
        <p:nvSpPr>
          <p:cNvPr id="6" name="Text Placeholder 5">
            <a:extLst>
              <a:ext uri="{FF2B5EF4-FFF2-40B4-BE49-F238E27FC236}">
                <a16:creationId xmlns:a16="http://schemas.microsoft.com/office/drawing/2014/main" id="{A35205D3-F0A0-A9BE-0BF2-4AD9D938FA20}"/>
              </a:ext>
            </a:extLst>
          </p:cNvPr>
          <p:cNvSpPr>
            <a:spLocks noGrp="1"/>
          </p:cNvSpPr>
          <p:nvPr>
            <p:ph type="body" sz="quarter" idx="11"/>
          </p:nvPr>
        </p:nvSpPr>
        <p:spPr/>
        <p:txBody>
          <a:bodyPr/>
          <a:lstStyle/>
          <a:p>
            <a:r>
              <a:rPr lang="en-US" dirty="0"/>
              <a:t>Roundabout and Intersection Selection-Safety &amp; Mobility</a:t>
            </a:r>
          </a:p>
        </p:txBody>
      </p:sp>
      <p:pic>
        <p:nvPicPr>
          <p:cNvPr id="7" name="Picture 8">
            <a:extLst>
              <a:ext uri="{FF2B5EF4-FFF2-40B4-BE49-F238E27FC236}">
                <a16:creationId xmlns:a16="http://schemas.microsoft.com/office/drawing/2014/main" id="{7072ACB2-0440-A988-7E20-49EFFFE43D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785" y="2204249"/>
            <a:ext cx="5342792" cy="3561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4A33DDF-62BF-F4A9-C9F4-017A1853F252}"/>
              </a:ext>
            </a:extLst>
          </p:cNvPr>
          <p:cNvSpPr txBox="1"/>
          <p:nvPr/>
        </p:nvSpPr>
        <p:spPr>
          <a:xfrm>
            <a:off x="1266636" y="1746781"/>
            <a:ext cx="3272106" cy="369332"/>
          </a:xfrm>
          <a:prstGeom prst="rect">
            <a:avLst/>
          </a:prstGeom>
          <a:noFill/>
        </p:spPr>
        <p:txBody>
          <a:bodyPr wrap="square" rtlCol="0">
            <a:spAutoFit/>
          </a:bodyPr>
          <a:lstStyle/>
          <a:p>
            <a:r>
              <a:rPr lang="en-US" b="1" dirty="0"/>
              <a:t>Neighborhood Traffic Circle</a:t>
            </a:r>
          </a:p>
        </p:txBody>
      </p:sp>
      <p:sp>
        <p:nvSpPr>
          <p:cNvPr id="4" name="TextBox 3">
            <a:extLst>
              <a:ext uri="{FF2B5EF4-FFF2-40B4-BE49-F238E27FC236}">
                <a16:creationId xmlns:a16="http://schemas.microsoft.com/office/drawing/2014/main" id="{3A39075C-FFE6-8927-FDDF-0BA9CE1854AB}"/>
              </a:ext>
            </a:extLst>
          </p:cNvPr>
          <p:cNvSpPr txBox="1"/>
          <p:nvPr/>
        </p:nvSpPr>
        <p:spPr>
          <a:xfrm>
            <a:off x="8767030" y="1772435"/>
            <a:ext cx="1163935" cy="369332"/>
          </a:xfrm>
          <a:prstGeom prst="rect">
            <a:avLst/>
          </a:prstGeom>
          <a:noFill/>
        </p:spPr>
        <p:txBody>
          <a:bodyPr wrap="square" rtlCol="0">
            <a:spAutoFit/>
          </a:bodyPr>
          <a:lstStyle/>
          <a:p>
            <a:r>
              <a:rPr lang="en-US" b="1" dirty="0"/>
              <a:t>Rotary</a:t>
            </a:r>
          </a:p>
        </p:txBody>
      </p:sp>
      <p:pic>
        <p:nvPicPr>
          <p:cNvPr id="5" name="Picture 4" descr="KingstonNYConvert - small">
            <a:extLst>
              <a:ext uri="{FF2B5EF4-FFF2-40B4-BE49-F238E27FC236}">
                <a16:creationId xmlns:a16="http://schemas.microsoft.com/office/drawing/2014/main" id="{101C89A0-FDC7-7886-A0B8-25A2D60C91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1908" y="2237937"/>
            <a:ext cx="6050567" cy="34944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F6859D9-DF0D-835F-853A-4D3B0646DE01}"/>
              </a:ext>
            </a:extLst>
          </p:cNvPr>
          <p:cNvSpPr/>
          <p:nvPr/>
        </p:nvSpPr>
        <p:spPr>
          <a:xfrm rot="21423782">
            <a:off x="7279526" y="3211797"/>
            <a:ext cx="3940131" cy="2074200"/>
          </a:xfrm>
          <a:prstGeom prst="ellipse">
            <a:avLst/>
          </a:prstGeom>
          <a:solidFill>
            <a:srgbClr val="D79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1">
            <a:extLst>
              <a:ext uri="{FF2B5EF4-FFF2-40B4-BE49-F238E27FC236}">
                <a16:creationId xmlns:a16="http://schemas.microsoft.com/office/drawing/2014/main" id="{5C75F641-D6CB-CA52-6B4A-9811A0B8CA68}"/>
              </a:ext>
            </a:extLst>
          </p:cNvPr>
          <p:cNvSpPr>
            <a:spLocks noGrp="1"/>
          </p:cNvSpPr>
          <p:nvPr>
            <p:ph type="body" sz="quarter" idx="10"/>
          </p:nvPr>
        </p:nvSpPr>
        <p:spPr>
          <a:xfrm>
            <a:off x="434566" y="6211287"/>
            <a:ext cx="6939167" cy="365125"/>
          </a:xfrm>
        </p:spPr>
        <p:txBody>
          <a:bodyPr/>
          <a:lstStyle/>
          <a:p>
            <a:r>
              <a:rPr lang="en-US" sz="1400" dirty="0">
                <a:solidFill>
                  <a:srgbClr val="000000"/>
                </a:solidFill>
              </a:rPr>
              <a:t>Photo: Lee Rodegerdts (left); New York State DOT (right)</a:t>
            </a:r>
          </a:p>
          <a:p>
            <a:endParaRPr lang="en-US" dirty="0"/>
          </a:p>
        </p:txBody>
      </p:sp>
    </p:spTree>
    <p:extLst>
      <p:ext uri="{BB962C8B-B14F-4D97-AF65-F5344CB8AC3E}">
        <p14:creationId xmlns:p14="http://schemas.microsoft.com/office/powerpoint/2010/main" val="12467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DDEE27-D588-C342-4287-A66D099F864D}"/>
              </a:ext>
            </a:extLst>
          </p:cNvPr>
          <p:cNvSpPr>
            <a:spLocks noGrp="1"/>
          </p:cNvSpPr>
          <p:nvPr>
            <p:ph type="title"/>
          </p:nvPr>
        </p:nvSpPr>
        <p:spPr/>
        <p:txBody>
          <a:bodyPr/>
          <a:lstStyle/>
          <a:p>
            <a:r>
              <a:rPr lang="en-US" dirty="0"/>
              <a:t>Example Roundabout Configurations</a:t>
            </a:r>
          </a:p>
        </p:txBody>
      </p:sp>
      <p:sp>
        <p:nvSpPr>
          <p:cNvPr id="5" name="Text Placeholder 4">
            <a:extLst>
              <a:ext uri="{FF2B5EF4-FFF2-40B4-BE49-F238E27FC236}">
                <a16:creationId xmlns:a16="http://schemas.microsoft.com/office/drawing/2014/main" id="{5FDFB093-98F5-4541-B0E9-340701E705B8}"/>
              </a:ext>
            </a:extLst>
          </p:cNvPr>
          <p:cNvSpPr>
            <a:spLocks noGrp="1"/>
          </p:cNvSpPr>
          <p:nvPr>
            <p:ph type="body" sz="quarter" idx="11"/>
          </p:nvPr>
        </p:nvSpPr>
        <p:spPr/>
        <p:txBody>
          <a:bodyPr/>
          <a:lstStyle/>
          <a:p>
            <a:r>
              <a:rPr lang="en-US" dirty="0"/>
              <a:t>Roundabout and Intersection Selection-Safety &amp; Mobility</a:t>
            </a:r>
          </a:p>
        </p:txBody>
      </p:sp>
      <p:pic>
        <p:nvPicPr>
          <p:cNvPr id="7" name="Picture 6">
            <a:extLst>
              <a:ext uri="{FF2B5EF4-FFF2-40B4-BE49-F238E27FC236}">
                <a16:creationId xmlns:a16="http://schemas.microsoft.com/office/drawing/2014/main" id="{B0175200-5A57-D772-E279-D662B4ACC1C0}"/>
              </a:ext>
            </a:extLst>
          </p:cNvPr>
          <p:cNvPicPr>
            <a:picLocks noChangeAspect="1"/>
          </p:cNvPicPr>
          <p:nvPr/>
        </p:nvPicPr>
        <p:blipFill rotWithShape="1">
          <a:blip r:embed="rId2"/>
          <a:srcRect l="29518" t="11520" r="20191" b="7337"/>
          <a:stretch/>
        </p:blipFill>
        <p:spPr>
          <a:xfrm>
            <a:off x="4173751" y="2129654"/>
            <a:ext cx="4077708" cy="4386106"/>
          </a:xfrm>
          <a:prstGeom prst="rect">
            <a:avLst/>
          </a:prstGeom>
        </p:spPr>
      </p:pic>
      <p:pic>
        <p:nvPicPr>
          <p:cNvPr id="8" name="Picture 7">
            <a:extLst>
              <a:ext uri="{FF2B5EF4-FFF2-40B4-BE49-F238E27FC236}">
                <a16:creationId xmlns:a16="http://schemas.microsoft.com/office/drawing/2014/main" id="{D2F4066F-4E37-21E2-AA26-8B818E987606}"/>
              </a:ext>
            </a:extLst>
          </p:cNvPr>
          <p:cNvPicPr>
            <a:picLocks noChangeAspect="1"/>
          </p:cNvPicPr>
          <p:nvPr/>
        </p:nvPicPr>
        <p:blipFill rotWithShape="1">
          <a:blip r:embed="rId3"/>
          <a:srcRect l="30276" t="6179" r="19347" b="6179"/>
          <a:stretch/>
        </p:blipFill>
        <p:spPr>
          <a:xfrm>
            <a:off x="8308823" y="2129654"/>
            <a:ext cx="3781671" cy="4386106"/>
          </a:xfrm>
          <a:prstGeom prst="rect">
            <a:avLst/>
          </a:prstGeom>
        </p:spPr>
      </p:pic>
      <p:pic>
        <p:nvPicPr>
          <p:cNvPr id="12" name="Picture 9" descr="Ch 1 - Dublin OH single-lane - New Exh 1-13a Dublin OH by Joe sullivan of R">
            <a:extLst>
              <a:ext uri="{FF2B5EF4-FFF2-40B4-BE49-F238E27FC236}">
                <a16:creationId xmlns:a16="http://schemas.microsoft.com/office/drawing/2014/main" id="{8D42614A-2397-C968-7A04-5143103E493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662" r="24569"/>
          <a:stretch/>
        </p:blipFill>
        <p:spPr bwMode="auto">
          <a:xfrm>
            <a:off x="180229" y="2129654"/>
            <a:ext cx="3936159" cy="438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3EF4A87-5705-7A81-D078-C0DC117E7780}"/>
              </a:ext>
            </a:extLst>
          </p:cNvPr>
          <p:cNvSpPr txBox="1"/>
          <p:nvPr/>
        </p:nvSpPr>
        <p:spPr>
          <a:xfrm>
            <a:off x="1243446" y="1725854"/>
            <a:ext cx="1659243" cy="369332"/>
          </a:xfrm>
          <a:prstGeom prst="rect">
            <a:avLst/>
          </a:prstGeom>
          <a:noFill/>
        </p:spPr>
        <p:txBody>
          <a:bodyPr wrap="square" rtlCol="0">
            <a:spAutoFit/>
          </a:bodyPr>
          <a:lstStyle/>
          <a:p>
            <a:r>
              <a:rPr lang="en-US" dirty="0"/>
              <a:t>Single-Lane</a:t>
            </a:r>
          </a:p>
        </p:txBody>
      </p:sp>
      <p:sp>
        <p:nvSpPr>
          <p:cNvPr id="15" name="TextBox 14">
            <a:extLst>
              <a:ext uri="{FF2B5EF4-FFF2-40B4-BE49-F238E27FC236}">
                <a16:creationId xmlns:a16="http://schemas.microsoft.com/office/drawing/2014/main" id="{CC7A6EC8-83BA-B4D6-14D5-6090D5142B09}"/>
              </a:ext>
            </a:extLst>
          </p:cNvPr>
          <p:cNvSpPr txBox="1"/>
          <p:nvPr/>
        </p:nvSpPr>
        <p:spPr>
          <a:xfrm>
            <a:off x="5322898" y="1725854"/>
            <a:ext cx="2246637" cy="369332"/>
          </a:xfrm>
          <a:prstGeom prst="rect">
            <a:avLst/>
          </a:prstGeom>
          <a:noFill/>
        </p:spPr>
        <p:txBody>
          <a:bodyPr wrap="square" rtlCol="0">
            <a:spAutoFit/>
          </a:bodyPr>
          <a:lstStyle/>
          <a:p>
            <a:r>
              <a:rPr lang="en-US" dirty="0"/>
              <a:t>Partial Two-Lane</a:t>
            </a:r>
          </a:p>
        </p:txBody>
      </p:sp>
      <p:sp>
        <p:nvSpPr>
          <p:cNvPr id="16" name="TextBox 15">
            <a:extLst>
              <a:ext uri="{FF2B5EF4-FFF2-40B4-BE49-F238E27FC236}">
                <a16:creationId xmlns:a16="http://schemas.microsoft.com/office/drawing/2014/main" id="{0169F0A6-64AF-C561-1DE3-ED11E70ACDAF}"/>
              </a:ext>
            </a:extLst>
          </p:cNvPr>
          <p:cNvSpPr txBox="1"/>
          <p:nvPr/>
        </p:nvSpPr>
        <p:spPr>
          <a:xfrm>
            <a:off x="9537593" y="1693588"/>
            <a:ext cx="1410961" cy="369332"/>
          </a:xfrm>
          <a:prstGeom prst="rect">
            <a:avLst/>
          </a:prstGeom>
          <a:noFill/>
        </p:spPr>
        <p:txBody>
          <a:bodyPr wrap="square" rtlCol="0">
            <a:spAutoFit/>
          </a:bodyPr>
          <a:lstStyle/>
          <a:p>
            <a:r>
              <a:rPr lang="en-US" dirty="0"/>
              <a:t>Two-Lane</a:t>
            </a:r>
          </a:p>
        </p:txBody>
      </p:sp>
    </p:spTree>
    <p:extLst>
      <p:ext uri="{BB962C8B-B14F-4D97-AF65-F5344CB8AC3E}">
        <p14:creationId xmlns:p14="http://schemas.microsoft.com/office/powerpoint/2010/main" val="13705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95B5716-4AC6-630F-BBC8-5735DCB4CEB4}"/>
              </a:ext>
            </a:extLst>
          </p:cNvPr>
          <p:cNvPicPr>
            <a:picLocks noChangeAspect="1"/>
          </p:cNvPicPr>
          <p:nvPr/>
        </p:nvPicPr>
        <p:blipFill rotWithShape="1">
          <a:blip r:embed="rId2"/>
          <a:srcRect t="7258" b="6007"/>
          <a:stretch/>
        </p:blipFill>
        <p:spPr>
          <a:xfrm>
            <a:off x="3823426" y="1425225"/>
            <a:ext cx="4858653" cy="2437073"/>
          </a:xfrm>
          <a:prstGeom prst="rect">
            <a:avLst/>
          </a:prstGeom>
        </p:spPr>
      </p:pic>
      <p:sp>
        <p:nvSpPr>
          <p:cNvPr id="6" name="Text Placeholder 3"/>
          <p:cNvSpPr txBox="1">
            <a:spLocks/>
          </p:cNvSpPr>
          <p:nvPr/>
        </p:nvSpPr>
        <p:spPr>
          <a:xfrm>
            <a:off x="5105400" y="76200"/>
            <a:ext cx="5334000" cy="228600"/>
          </a:xfrm>
          <a:prstGeom prst="rect">
            <a:avLst/>
          </a:prstGeom>
          <a:ln/>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lumMod val="50000"/>
                    <a:lumOff val="50000"/>
                  </a:schemeClr>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defRPr/>
            </a:pPr>
            <a:r>
              <a:rPr lang="en-US" sz="1400" dirty="0">
                <a:solidFill>
                  <a:prstClr val="white"/>
                </a:solidFill>
              </a:rPr>
              <a:t>Site Development and Highway for Practitioners     Module 1</a:t>
            </a:r>
          </a:p>
        </p:txBody>
      </p:sp>
      <p:pic>
        <p:nvPicPr>
          <p:cNvPr id="5" name="Picture 4">
            <a:extLst>
              <a:ext uri="{FF2B5EF4-FFF2-40B4-BE49-F238E27FC236}">
                <a16:creationId xmlns:a16="http://schemas.microsoft.com/office/drawing/2014/main" id="{0C2AEF81-53A2-DD55-9384-D662528D19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4760" y="930852"/>
            <a:ext cx="2945985" cy="5414857"/>
          </a:xfrm>
          <a:prstGeom prst="rect">
            <a:avLst/>
          </a:prstGeom>
        </p:spPr>
      </p:pic>
      <p:sp>
        <p:nvSpPr>
          <p:cNvPr id="10" name="Rectangle 9">
            <a:extLst>
              <a:ext uri="{FF2B5EF4-FFF2-40B4-BE49-F238E27FC236}">
                <a16:creationId xmlns:a16="http://schemas.microsoft.com/office/drawing/2014/main" id="{C90C2D7A-7074-D6D0-9895-2085E0596067}"/>
              </a:ext>
            </a:extLst>
          </p:cNvPr>
          <p:cNvSpPr/>
          <p:nvPr/>
        </p:nvSpPr>
        <p:spPr>
          <a:xfrm>
            <a:off x="9658288" y="5957911"/>
            <a:ext cx="2182731" cy="387798"/>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US 117 and NC 133/NC132 </a:t>
            </a:r>
          </a:p>
          <a:p>
            <a:pPr algn="ctr"/>
            <a:r>
              <a:rPr lang="en-US" sz="1200" b="1" dirty="0">
                <a:solidFill>
                  <a:srgbClr val="000000"/>
                </a:solidFill>
                <a:latin typeface="Arial" panose="020B0604020202020204" pitchFamily="34" charset="0"/>
                <a:cs typeface="Arial" panose="020B0604020202020204" pitchFamily="34" charset="0"/>
              </a:rPr>
              <a:t>Castle Hayne, NC</a:t>
            </a:r>
          </a:p>
        </p:txBody>
      </p:sp>
      <p:pic>
        <p:nvPicPr>
          <p:cNvPr id="15" name="Picture 14" descr="A picture containing sky, outdoor, scene, way&#10;&#10;Description automatically generated">
            <a:extLst>
              <a:ext uri="{FF2B5EF4-FFF2-40B4-BE49-F238E27FC236}">
                <a16:creationId xmlns:a16="http://schemas.microsoft.com/office/drawing/2014/main" id="{D3B80957-5631-7646-8F92-3EBF5ADBF8FD}"/>
              </a:ext>
            </a:extLst>
          </p:cNvPr>
          <p:cNvPicPr>
            <a:picLocks noChangeAspect="1"/>
          </p:cNvPicPr>
          <p:nvPr/>
        </p:nvPicPr>
        <p:blipFill rotWithShape="1">
          <a:blip r:embed="rId4"/>
          <a:srcRect t="27213"/>
          <a:stretch/>
        </p:blipFill>
        <p:spPr>
          <a:xfrm>
            <a:off x="5039308" y="3946514"/>
            <a:ext cx="3670951" cy="2011580"/>
          </a:xfrm>
          <a:prstGeom prst="rect">
            <a:avLst/>
          </a:prstGeom>
        </p:spPr>
      </p:pic>
      <p:pic>
        <p:nvPicPr>
          <p:cNvPr id="12" name="Picture 11" descr="A highway with buildings in the background&#10;&#10;Description automatically generated">
            <a:extLst>
              <a:ext uri="{FF2B5EF4-FFF2-40B4-BE49-F238E27FC236}">
                <a16:creationId xmlns:a16="http://schemas.microsoft.com/office/drawing/2014/main" id="{AF2BA38F-8809-DF3B-9362-367C5804A5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255" y="3946564"/>
            <a:ext cx="4359380" cy="2352971"/>
          </a:xfrm>
          <a:prstGeom prst="rect">
            <a:avLst/>
          </a:prstGeom>
        </p:spPr>
      </p:pic>
      <p:sp>
        <p:nvSpPr>
          <p:cNvPr id="16" name="Slide Number Placeholder 2">
            <a:extLst>
              <a:ext uri="{FF2B5EF4-FFF2-40B4-BE49-F238E27FC236}">
                <a16:creationId xmlns:a16="http://schemas.microsoft.com/office/drawing/2014/main" id="{B4140953-D727-F4BE-6681-45EDF0225EAA}"/>
              </a:ext>
            </a:extLst>
          </p:cNvPr>
          <p:cNvSpPr txBox="1">
            <a:spLocks/>
          </p:cNvSpPr>
          <p:nvPr/>
        </p:nvSpPr>
        <p:spPr>
          <a:xfrm>
            <a:off x="2728035" y="3946514"/>
            <a:ext cx="2024009" cy="365125"/>
          </a:xfrm>
          <a:prstGeom prst="rect">
            <a:avLst/>
          </a:prstGeom>
          <a:solidFill>
            <a:schemeClr val="bg1"/>
          </a:solidFill>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lumMod val="50000"/>
                    <a:lumOff val="50000"/>
                  </a:schemeClr>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defRPr/>
            </a:pPr>
            <a:r>
              <a:rPr lang="en-US" b="1" dirty="0">
                <a:solidFill>
                  <a:srgbClr val="000000"/>
                </a:solidFill>
                <a:latin typeface="Arial" panose="020B0604020202020204" pitchFamily="34" charset="0"/>
                <a:cs typeface="Arial" panose="020B0604020202020204" pitchFamily="34" charset="0"/>
              </a:rPr>
              <a:t>NC 51 and Idlewild Road  Matthews, NC</a:t>
            </a:r>
          </a:p>
        </p:txBody>
      </p:sp>
      <p:sp>
        <p:nvSpPr>
          <p:cNvPr id="17" name="Rectangle 16">
            <a:extLst>
              <a:ext uri="{FF2B5EF4-FFF2-40B4-BE49-F238E27FC236}">
                <a16:creationId xmlns:a16="http://schemas.microsoft.com/office/drawing/2014/main" id="{9790F543-B537-1746-47AC-C1DC0B82652B}"/>
              </a:ext>
            </a:extLst>
          </p:cNvPr>
          <p:cNvSpPr/>
          <p:nvPr/>
        </p:nvSpPr>
        <p:spPr>
          <a:xfrm>
            <a:off x="5490132" y="5957911"/>
            <a:ext cx="2815291" cy="387798"/>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NC 904 and 1</a:t>
            </a:r>
            <a:r>
              <a:rPr lang="en-US" sz="1200" b="1" baseline="30000" dirty="0">
                <a:solidFill>
                  <a:srgbClr val="000000"/>
                </a:solidFill>
                <a:latin typeface="Arial" panose="020B0604020202020204" pitchFamily="34" charset="0"/>
                <a:cs typeface="Arial" panose="020B0604020202020204" pitchFamily="34" charset="0"/>
              </a:rPr>
              <a:t>st</a:t>
            </a:r>
            <a:r>
              <a:rPr lang="en-US" sz="1200" b="1" dirty="0">
                <a:solidFill>
                  <a:srgbClr val="000000"/>
                </a:solidFill>
                <a:latin typeface="Arial" panose="020B0604020202020204" pitchFamily="34" charset="0"/>
                <a:cs typeface="Arial" panose="020B0604020202020204" pitchFamily="34" charset="0"/>
              </a:rPr>
              <a:t> St </a:t>
            </a:r>
          </a:p>
          <a:p>
            <a:pPr algn="ctr"/>
            <a:r>
              <a:rPr lang="en-US" sz="1200" b="1" dirty="0">
                <a:solidFill>
                  <a:srgbClr val="000000"/>
                </a:solidFill>
                <a:latin typeface="Arial" panose="020B0604020202020204" pitchFamily="34" charset="0"/>
                <a:cs typeface="Arial" panose="020B0604020202020204" pitchFamily="34" charset="0"/>
              </a:rPr>
              <a:t>Ocean Isle Beach, NC</a:t>
            </a:r>
          </a:p>
        </p:txBody>
      </p:sp>
      <p:sp>
        <p:nvSpPr>
          <p:cNvPr id="22" name="Rectangle 21">
            <a:extLst>
              <a:ext uri="{FF2B5EF4-FFF2-40B4-BE49-F238E27FC236}">
                <a16:creationId xmlns:a16="http://schemas.microsoft.com/office/drawing/2014/main" id="{A158B8D8-D4C3-B685-A9DF-6F9D98B3949A}"/>
              </a:ext>
            </a:extLst>
          </p:cNvPr>
          <p:cNvSpPr/>
          <p:nvPr/>
        </p:nvSpPr>
        <p:spPr>
          <a:xfrm>
            <a:off x="7351249" y="1411369"/>
            <a:ext cx="1359010" cy="572464"/>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Griffith St at Jetton St</a:t>
            </a:r>
          </a:p>
          <a:p>
            <a:pPr algn="ctr"/>
            <a:r>
              <a:rPr lang="en-US" sz="1200" b="1" dirty="0">
                <a:solidFill>
                  <a:srgbClr val="000000"/>
                </a:solidFill>
                <a:latin typeface="Arial" panose="020B0604020202020204" pitchFamily="34" charset="0"/>
                <a:cs typeface="Arial" panose="020B0604020202020204" pitchFamily="34" charset="0"/>
              </a:rPr>
              <a:t>Davidson, NC</a:t>
            </a:r>
          </a:p>
        </p:txBody>
      </p:sp>
      <p:sp>
        <p:nvSpPr>
          <p:cNvPr id="11" name="Title 10">
            <a:extLst>
              <a:ext uri="{FF2B5EF4-FFF2-40B4-BE49-F238E27FC236}">
                <a16:creationId xmlns:a16="http://schemas.microsoft.com/office/drawing/2014/main" id="{E18F1BF8-8C27-B39E-6F40-21BE78E6181B}"/>
              </a:ext>
            </a:extLst>
          </p:cNvPr>
          <p:cNvSpPr>
            <a:spLocks noGrp="1"/>
          </p:cNvSpPr>
          <p:nvPr>
            <p:ph type="title"/>
          </p:nvPr>
        </p:nvSpPr>
        <p:spPr/>
        <p:txBody>
          <a:bodyPr/>
          <a:lstStyle/>
          <a:p>
            <a:r>
              <a:rPr lang="en-US" dirty="0"/>
              <a:t>Example North Carolina Roundabouts</a:t>
            </a:r>
          </a:p>
        </p:txBody>
      </p:sp>
      <p:sp>
        <p:nvSpPr>
          <p:cNvPr id="8" name="Text Placeholder 7">
            <a:extLst>
              <a:ext uri="{FF2B5EF4-FFF2-40B4-BE49-F238E27FC236}">
                <a16:creationId xmlns:a16="http://schemas.microsoft.com/office/drawing/2014/main" id="{41A6BC19-613D-4670-8328-C9F2A72EA942}"/>
              </a:ext>
            </a:extLst>
          </p:cNvPr>
          <p:cNvSpPr>
            <a:spLocks noGrp="1"/>
          </p:cNvSpPr>
          <p:nvPr>
            <p:ph type="body" sz="quarter" idx="11"/>
          </p:nvPr>
        </p:nvSpPr>
        <p:spPr/>
        <p:txBody>
          <a:bodyPr/>
          <a:lstStyle/>
          <a:p>
            <a:r>
              <a:rPr lang="en-US" dirty="0"/>
              <a:t>Roundabout and Intersection Selection-Safety &amp; Mobility</a:t>
            </a:r>
          </a:p>
        </p:txBody>
      </p:sp>
      <p:pic>
        <p:nvPicPr>
          <p:cNvPr id="3" name="Picture 2" descr="A group of cars driving on a road with a bridge in the background&#10;&#10;Description automatically generated with medium confidence">
            <a:extLst>
              <a:ext uri="{FF2B5EF4-FFF2-40B4-BE49-F238E27FC236}">
                <a16:creationId xmlns:a16="http://schemas.microsoft.com/office/drawing/2014/main" id="{188FF060-C78B-E20F-64B4-888378233749}"/>
              </a:ext>
            </a:extLst>
          </p:cNvPr>
          <p:cNvPicPr>
            <a:picLocks noChangeAspect="1"/>
          </p:cNvPicPr>
          <p:nvPr/>
        </p:nvPicPr>
        <p:blipFill>
          <a:blip r:embed="rId6"/>
          <a:stretch>
            <a:fillRect/>
          </a:stretch>
        </p:blipFill>
        <p:spPr>
          <a:xfrm>
            <a:off x="361255" y="1428903"/>
            <a:ext cx="3259490" cy="2437073"/>
          </a:xfrm>
          <a:prstGeom prst="rect">
            <a:avLst/>
          </a:prstGeom>
        </p:spPr>
      </p:pic>
      <p:sp>
        <p:nvSpPr>
          <p:cNvPr id="4" name="Rectangle 3">
            <a:extLst>
              <a:ext uri="{FF2B5EF4-FFF2-40B4-BE49-F238E27FC236}">
                <a16:creationId xmlns:a16="http://schemas.microsoft.com/office/drawing/2014/main" id="{13916E3D-C3B7-BD15-AE49-6E39243C7163}"/>
              </a:ext>
            </a:extLst>
          </p:cNvPr>
          <p:cNvSpPr/>
          <p:nvPr/>
        </p:nvSpPr>
        <p:spPr>
          <a:xfrm>
            <a:off x="361255" y="3321832"/>
            <a:ext cx="1349481" cy="572464"/>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US 74 and </a:t>
            </a:r>
          </a:p>
          <a:p>
            <a:pPr algn="ctr"/>
            <a:r>
              <a:rPr lang="en-US" sz="1200" b="1" dirty="0">
                <a:solidFill>
                  <a:srgbClr val="000000"/>
                </a:solidFill>
                <a:latin typeface="Arial" panose="020B0604020202020204" pitchFamily="34" charset="0"/>
                <a:cs typeface="Arial" panose="020B0604020202020204" pitchFamily="34" charset="0"/>
              </a:rPr>
              <a:t>Hyatt Creek Rd</a:t>
            </a:r>
          </a:p>
          <a:p>
            <a:pPr algn="ctr"/>
            <a:r>
              <a:rPr lang="en-US" sz="1200" b="1" dirty="0">
                <a:solidFill>
                  <a:srgbClr val="000000"/>
                </a:solidFill>
                <a:latin typeface="Arial" panose="020B0604020202020204" pitchFamily="34" charset="0"/>
                <a:cs typeface="Arial" panose="020B0604020202020204" pitchFamily="34" charset="0"/>
              </a:rPr>
              <a:t>Waynesville, NC</a:t>
            </a:r>
          </a:p>
        </p:txBody>
      </p:sp>
    </p:spTree>
    <p:extLst>
      <p:ext uri="{BB962C8B-B14F-4D97-AF65-F5344CB8AC3E}">
        <p14:creationId xmlns:p14="http://schemas.microsoft.com/office/powerpoint/2010/main" val="3080082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E4A942-48BA-44CB-556D-1488A35F4BF3}"/>
              </a:ext>
            </a:extLst>
          </p:cNvPr>
          <p:cNvPicPr>
            <a:picLocks noChangeAspect="1"/>
          </p:cNvPicPr>
          <p:nvPr/>
        </p:nvPicPr>
        <p:blipFill rotWithShape="1">
          <a:blip r:embed="rId2"/>
          <a:srcRect l="4292" r="6314"/>
          <a:stretch/>
        </p:blipFill>
        <p:spPr>
          <a:xfrm>
            <a:off x="300699" y="1910448"/>
            <a:ext cx="3763169" cy="4517998"/>
          </a:xfrm>
          <a:prstGeom prst="rect">
            <a:avLst/>
          </a:prstGeom>
        </p:spPr>
      </p:pic>
      <p:sp>
        <p:nvSpPr>
          <p:cNvPr id="6" name="Text Placeholder 3"/>
          <p:cNvSpPr txBox="1">
            <a:spLocks/>
          </p:cNvSpPr>
          <p:nvPr/>
        </p:nvSpPr>
        <p:spPr>
          <a:xfrm>
            <a:off x="5105400" y="76200"/>
            <a:ext cx="5334000" cy="228600"/>
          </a:xfrm>
          <a:prstGeom prst="rect">
            <a:avLst/>
          </a:prstGeom>
          <a:ln/>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lumMod val="50000"/>
                    <a:lumOff val="50000"/>
                  </a:schemeClr>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defRPr/>
            </a:pPr>
            <a:r>
              <a:rPr lang="en-US" sz="1400" dirty="0">
                <a:solidFill>
                  <a:prstClr val="white"/>
                </a:solidFill>
              </a:rPr>
              <a:t>Site Development and Highway for Practitioners     Module 1</a:t>
            </a:r>
          </a:p>
        </p:txBody>
      </p:sp>
      <p:sp>
        <p:nvSpPr>
          <p:cNvPr id="11" name="Title 10">
            <a:extLst>
              <a:ext uri="{FF2B5EF4-FFF2-40B4-BE49-F238E27FC236}">
                <a16:creationId xmlns:a16="http://schemas.microsoft.com/office/drawing/2014/main" id="{E18F1BF8-8C27-B39E-6F40-21BE78E6181B}"/>
              </a:ext>
            </a:extLst>
          </p:cNvPr>
          <p:cNvSpPr>
            <a:spLocks noGrp="1"/>
          </p:cNvSpPr>
          <p:nvPr>
            <p:ph type="title"/>
          </p:nvPr>
        </p:nvSpPr>
        <p:spPr/>
        <p:txBody>
          <a:bodyPr/>
          <a:lstStyle/>
          <a:p>
            <a:r>
              <a:rPr lang="en-US" dirty="0"/>
              <a:t>Example North Carolina Roundabouts</a:t>
            </a:r>
          </a:p>
        </p:txBody>
      </p:sp>
      <p:sp>
        <p:nvSpPr>
          <p:cNvPr id="8" name="Text Placeholder 7">
            <a:extLst>
              <a:ext uri="{FF2B5EF4-FFF2-40B4-BE49-F238E27FC236}">
                <a16:creationId xmlns:a16="http://schemas.microsoft.com/office/drawing/2014/main" id="{41A6BC19-613D-4670-8328-C9F2A72EA942}"/>
              </a:ext>
            </a:extLst>
          </p:cNvPr>
          <p:cNvSpPr>
            <a:spLocks noGrp="1"/>
          </p:cNvSpPr>
          <p:nvPr>
            <p:ph type="body" sz="quarter" idx="11"/>
          </p:nvPr>
        </p:nvSpPr>
        <p:spPr/>
        <p:txBody>
          <a:bodyPr/>
          <a:lstStyle/>
          <a:p>
            <a:r>
              <a:rPr lang="en-US" dirty="0"/>
              <a:t>Roundabout and Intersection Selection-Safety &amp; Mobility</a:t>
            </a:r>
          </a:p>
        </p:txBody>
      </p:sp>
      <p:sp>
        <p:nvSpPr>
          <p:cNvPr id="4" name="Rectangle 3">
            <a:extLst>
              <a:ext uri="{FF2B5EF4-FFF2-40B4-BE49-F238E27FC236}">
                <a16:creationId xmlns:a16="http://schemas.microsoft.com/office/drawing/2014/main" id="{13916E3D-C3B7-BD15-AE49-6E39243C7163}"/>
              </a:ext>
            </a:extLst>
          </p:cNvPr>
          <p:cNvSpPr/>
          <p:nvPr/>
        </p:nvSpPr>
        <p:spPr>
          <a:xfrm>
            <a:off x="1039755" y="5960008"/>
            <a:ext cx="2285055" cy="387798"/>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NC 116 and SW Comm College Sylva, NC</a:t>
            </a:r>
          </a:p>
        </p:txBody>
      </p:sp>
      <p:pic>
        <p:nvPicPr>
          <p:cNvPr id="2" name="Picture 1">
            <a:extLst>
              <a:ext uri="{FF2B5EF4-FFF2-40B4-BE49-F238E27FC236}">
                <a16:creationId xmlns:a16="http://schemas.microsoft.com/office/drawing/2014/main" id="{14D71AB3-16C9-71D3-850E-22E375167491}"/>
              </a:ext>
            </a:extLst>
          </p:cNvPr>
          <p:cNvPicPr>
            <a:picLocks noChangeAspect="1"/>
          </p:cNvPicPr>
          <p:nvPr/>
        </p:nvPicPr>
        <p:blipFill rotWithShape="1">
          <a:blip r:embed="rId3"/>
          <a:srcRect l="17153" t="37485"/>
          <a:stretch/>
        </p:blipFill>
        <p:spPr>
          <a:xfrm>
            <a:off x="4273060" y="3894297"/>
            <a:ext cx="3895468" cy="2534150"/>
          </a:xfrm>
          <a:prstGeom prst="rect">
            <a:avLst/>
          </a:prstGeom>
        </p:spPr>
      </p:pic>
      <p:pic>
        <p:nvPicPr>
          <p:cNvPr id="7" name="Picture 6" descr="A picture containing outdoor, tree, sky, ground&#10;&#10;Description automatically generated">
            <a:extLst>
              <a:ext uri="{FF2B5EF4-FFF2-40B4-BE49-F238E27FC236}">
                <a16:creationId xmlns:a16="http://schemas.microsoft.com/office/drawing/2014/main" id="{BA6F6FA0-258D-D34D-C496-FB9E7C2A1005}"/>
              </a:ext>
            </a:extLst>
          </p:cNvPr>
          <p:cNvPicPr>
            <a:picLocks noChangeAspect="1"/>
          </p:cNvPicPr>
          <p:nvPr/>
        </p:nvPicPr>
        <p:blipFill rotWithShape="1">
          <a:blip r:embed="rId4"/>
          <a:srcRect t="5154" b="31332"/>
          <a:stretch/>
        </p:blipFill>
        <p:spPr>
          <a:xfrm>
            <a:off x="4273060" y="1910448"/>
            <a:ext cx="3895468" cy="1855612"/>
          </a:xfrm>
          <a:prstGeom prst="rect">
            <a:avLst/>
          </a:prstGeom>
        </p:spPr>
      </p:pic>
      <p:pic>
        <p:nvPicPr>
          <p:cNvPr id="13" name="Picture 12">
            <a:extLst>
              <a:ext uri="{FF2B5EF4-FFF2-40B4-BE49-F238E27FC236}">
                <a16:creationId xmlns:a16="http://schemas.microsoft.com/office/drawing/2014/main" id="{07513CA4-F292-EC7E-04DB-F8DE8CA4A78B}"/>
              </a:ext>
            </a:extLst>
          </p:cNvPr>
          <p:cNvPicPr>
            <a:picLocks noChangeAspect="1"/>
          </p:cNvPicPr>
          <p:nvPr/>
        </p:nvPicPr>
        <p:blipFill rotWithShape="1">
          <a:blip r:embed="rId5"/>
          <a:srcRect l="9956" r="3715"/>
          <a:stretch/>
        </p:blipFill>
        <p:spPr>
          <a:xfrm>
            <a:off x="8377721" y="1910448"/>
            <a:ext cx="3513580" cy="4517999"/>
          </a:xfrm>
          <a:prstGeom prst="rect">
            <a:avLst/>
          </a:prstGeom>
        </p:spPr>
      </p:pic>
      <p:sp>
        <p:nvSpPr>
          <p:cNvPr id="14" name="Rectangle 13">
            <a:extLst>
              <a:ext uri="{FF2B5EF4-FFF2-40B4-BE49-F238E27FC236}">
                <a16:creationId xmlns:a16="http://schemas.microsoft.com/office/drawing/2014/main" id="{305CB370-50C0-DFB5-142D-F12747EDA39F}"/>
              </a:ext>
            </a:extLst>
          </p:cNvPr>
          <p:cNvSpPr/>
          <p:nvPr/>
        </p:nvSpPr>
        <p:spPr>
          <a:xfrm>
            <a:off x="4273060" y="3894297"/>
            <a:ext cx="2285055" cy="387798"/>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NC 84 and Weddington-Matthews Rd, Weddington, NC</a:t>
            </a:r>
          </a:p>
        </p:txBody>
      </p:sp>
      <p:sp>
        <p:nvSpPr>
          <p:cNvPr id="18" name="Rectangle 17">
            <a:extLst>
              <a:ext uri="{FF2B5EF4-FFF2-40B4-BE49-F238E27FC236}">
                <a16:creationId xmlns:a16="http://schemas.microsoft.com/office/drawing/2014/main" id="{826E540D-1C18-000C-B5E7-681AFDB31F70}"/>
              </a:ext>
            </a:extLst>
          </p:cNvPr>
          <p:cNvSpPr/>
          <p:nvPr/>
        </p:nvSpPr>
        <p:spPr>
          <a:xfrm>
            <a:off x="5988069" y="2050376"/>
            <a:ext cx="2285055" cy="387798"/>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Western Carolina University, Cullowhee, NC</a:t>
            </a:r>
          </a:p>
        </p:txBody>
      </p:sp>
      <p:sp>
        <p:nvSpPr>
          <p:cNvPr id="19" name="Rectangle 18">
            <a:extLst>
              <a:ext uri="{FF2B5EF4-FFF2-40B4-BE49-F238E27FC236}">
                <a16:creationId xmlns:a16="http://schemas.microsoft.com/office/drawing/2014/main" id="{BECD7C37-492A-9A6F-B70A-A8482BE084B3}"/>
              </a:ext>
            </a:extLst>
          </p:cNvPr>
          <p:cNvSpPr/>
          <p:nvPr/>
        </p:nvSpPr>
        <p:spPr>
          <a:xfrm>
            <a:off x="9883537" y="1910448"/>
            <a:ext cx="2007764" cy="572464"/>
          </a:xfrm>
          <a:prstGeom prst="rect">
            <a:avLst/>
          </a:prstGeom>
          <a:solidFill>
            <a:schemeClr val="bg1"/>
          </a:solidFill>
        </p:spPr>
        <p:txBody>
          <a:bodyPr wrap="square" lIns="9144" tIns="9144" rIns="9144" bIns="9144">
            <a:spAutoFit/>
          </a:bodyPr>
          <a:lstStyle/>
          <a:p>
            <a:pPr algn="ctr"/>
            <a:r>
              <a:rPr lang="en-US" sz="1200" b="1" dirty="0">
                <a:solidFill>
                  <a:srgbClr val="000000"/>
                </a:solidFill>
                <a:latin typeface="Arial" panose="020B0604020202020204" pitchFamily="34" charset="0"/>
                <a:cs typeface="Arial" panose="020B0604020202020204" pitchFamily="34" charset="0"/>
              </a:rPr>
              <a:t>Lakewood Rd at Stuart W Cramer High School, Cramerton, NC</a:t>
            </a:r>
          </a:p>
        </p:txBody>
      </p:sp>
    </p:spTree>
    <p:extLst>
      <p:ext uri="{BB962C8B-B14F-4D97-AF65-F5344CB8AC3E}">
        <p14:creationId xmlns:p14="http://schemas.microsoft.com/office/powerpoint/2010/main" val="1482688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580E4-1082-0AF7-4C8B-7C8F0DEF25B2}"/>
              </a:ext>
            </a:extLst>
          </p:cNvPr>
          <p:cNvPicPr>
            <a:picLocks noChangeAspect="1"/>
          </p:cNvPicPr>
          <p:nvPr/>
        </p:nvPicPr>
        <p:blipFill rotWithShape="1">
          <a:blip r:embed="rId2"/>
          <a:srcRect r="6771"/>
          <a:stretch/>
        </p:blipFill>
        <p:spPr>
          <a:xfrm>
            <a:off x="392923" y="1037378"/>
            <a:ext cx="11409224" cy="5222745"/>
          </a:xfrm>
          <a:prstGeom prst="rect">
            <a:avLst/>
          </a:prstGeom>
        </p:spPr>
      </p:pic>
      <p:sp>
        <p:nvSpPr>
          <p:cNvPr id="6" name="Text Placeholder 3"/>
          <p:cNvSpPr txBox="1">
            <a:spLocks/>
          </p:cNvSpPr>
          <p:nvPr/>
        </p:nvSpPr>
        <p:spPr>
          <a:xfrm>
            <a:off x="5105400" y="76200"/>
            <a:ext cx="5334000" cy="228600"/>
          </a:xfrm>
          <a:prstGeom prst="rect">
            <a:avLst/>
          </a:prstGeom>
          <a:ln/>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lumMod val="50000"/>
                    <a:lumOff val="50000"/>
                  </a:schemeClr>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defRPr/>
            </a:pPr>
            <a:r>
              <a:rPr lang="en-US" sz="1400" dirty="0">
                <a:solidFill>
                  <a:prstClr val="white"/>
                </a:solidFill>
              </a:rPr>
              <a:t>Site Development and Highway for Practitioners     Module 1</a:t>
            </a:r>
          </a:p>
        </p:txBody>
      </p:sp>
      <p:sp>
        <p:nvSpPr>
          <p:cNvPr id="16" name="Slide Number Placeholder 2">
            <a:extLst>
              <a:ext uri="{FF2B5EF4-FFF2-40B4-BE49-F238E27FC236}">
                <a16:creationId xmlns:a16="http://schemas.microsoft.com/office/drawing/2014/main" id="{B4140953-D727-F4BE-6681-45EDF0225EAA}"/>
              </a:ext>
            </a:extLst>
          </p:cNvPr>
          <p:cNvSpPr txBox="1">
            <a:spLocks/>
          </p:cNvSpPr>
          <p:nvPr/>
        </p:nvSpPr>
        <p:spPr>
          <a:xfrm>
            <a:off x="389853" y="5931711"/>
            <a:ext cx="3266149" cy="408257"/>
          </a:xfrm>
          <a:prstGeom prst="rect">
            <a:avLst/>
          </a:prstGeom>
          <a:solidFill>
            <a:schemeClr val="bg1"/>
          </a:solidFill>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lumMod val="50000"/>
                    <a:lumOff val="50000"/>
                  </a:schemeClr>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ctr">
              <a:defRPr/>
            </a:pPr>
            <a:r>
              <a:rPr lang="en-US" b="1" dirty="0">
                <a:solidFill>
                  <a:srgbClr val="000000"/>
                </a:solidFill>
                <a:latin typeface="Arial" panose="020B0604020202020204" pitchFamily="34" charset="0"/>
                <a:cs typeface="Arial" panose="020B0604020202020204" pitchFamily="34" charset="0"/>
              </a:rPr>
              <a:t>I-485 and Prosperity Village  Charlotte, NC</a:t>
            </a:r>
          </a:p>
        </p:txBody>
      </p:sp>
      <p:sp>
        <p:nvSpPr>
          <p:cNvPr id="7" name="Text Placeholder 6">
            <a:extLst>
              <a:ext uri="{FF2B5EF4-FFF2-40B4-BE49-F238E27FC236}">
                <a16:creationId xmlns:a16="http://schemas.microsoft.com/office/drawing/2014/main" id="{97A085CE-7B6F-1FAE-536C-7793F20E46BA}"/>
              </a:ext>
            </a:extLst>
          </p:cNvPr>
          <p:cNvSpPr>
            <a:spLocks noGrp="1"/>
          </p:cNvSpPr>
          <p:nvPr>
            <p:ph type="body" sz="quarter" idx="11"/>
          </p:nvPr>
        </p:nvSpPr>
        <p:spPr/>
        <p:txBody>
          <a:bodyPr/>
          <a:lstStyle/>
          <a:p>
            <a:r>
              <a:rPr lang="en-US" dirty="0"/>
              <a:t>Roundabout and Intersection Selection-Safety &amp; Mobility</a:t>
            </a:r>
          </a:p>
        </p:txBody>
      </p:sp>
    </p:spTree>
    <p:extLst>
      <p:ext uri="{BB962C8B-B14F-4D97-AF65-F5344CB8AC3E}">
        <p14:creationId xmlns:p14="http://schemas.microsoft.com/office/powerpoint/2010/main" val="784894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8B542CF-2CB2-0ADA-9D78-2C585A1E9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238" y="1135832"/>
            <a:ext cx="7407336" cy="5722168"/>
          </a:xfrm>
          <a:prstGeom prst="rect">
            <a:avLst/>
          </a:prstGeom>
          <a:noFill/>
        </p:spPr>
      </p:pic>
      <p:sp>
        <p:nvSpPr>
          <p:cNvPr id="9" name="Title 8">
            <a:extLst>
              <a:ext uri="{FF2B5EF4-FFF2-40B4-BE49-F238E27FC236}">
                <a16:creationId xmlns:a16="http://schemas.microsoft.com/office/drawing/2014/main" id="{EC5AEB6E-E72C-DF73-D6FC-FC117B1A2A53}"/>
              </a:ext>
            </a:extLst>
          </p:cNvPr>
          <p:cNvSpPr>
            <a:spLocks noGrp="1"/>
          </p:cNvSpPr>
          <p:nvPr>
            <p:ph type="title"/>
          </p:nvPr>
        </p:nvSpPr>
        <p:spPr/>
        <p:txBody>
          <a:bodyPr/>
          <a:lstStyle/>
          <a:p>
            <a:r>
              <a:rPr lang="en-US" b="1" i="0" kern="1200" dirty="0">
                <a:latin typeface="Montserrat" pitchFamily="2" charset="77"/>
                <a:ea typeface="+mj-ea"/>
                <a:cs typeface="+mj-cs"/>
              </a:rPr>
              <a:t>Over 30 Years of US Experience With Roundabouts</a:t>
            </a:r>
            <a:endParaRPr lang="en-US" dirty="0"/>
          </a:p>
        </p:txBody>
      </p:sp>
      <p:sp>
        <p:nvSpPr>
          <p:cNvPr id="5" name="Text Placeholder 4">
            <a:extLst>
              <a:ext uri="{FF2B5EF4-FFF2-40B4-BE49-F238E27FC236}">
                <a16:creationId xmlns:a16="http://schemas.microsoft.com/office/drawing/2014/main" id="{BAFC43EF-C5B9-D3B9-7A40-E2D21EDA244B}"/>
              </a:ext>
            </a:extLst>
          </p:cNvPr>
          <p:cNvSpPr>
            <a:spLocks noGrp="1"/>
          </p:cNvSpPr>
          <p:nvPr>
            <p:ph type="body" sz="quarter" idx="11"/>
          </p:nvPr>
        </p:nvSpPr>
        <p:spPr/>
        <p:txBody>
          <a:bodyPr/>
          <a:lstStyle/>
          <a:p>
            <a:r>
              <a:rPr lang="en-US" dirty="0"/>
              <a:t>Roundabout and Intersection Selection-Safety &amp; Mobility</a:t>
            </a:r>
          </a:p>
        </p:txBody>
      </p:sp>
      <p:sp>
        <p:nvSpPr>
          <p:cNvPr id="8" name="Slide Number Placeholder 3" hidden="1"/>
          <p:cNvSpPr>
            <a:spLocks noGrp="1"/>
          </p:cNvSpPr>
          <p:nvPr>
            <p:ph type="sldNum" sz="quarter" idx="4"/>
          </p:nvPr>
        </p:nvSpPr>
        <p:spPr>
          <a:prstGeom prst="rect">
            <a:avLst/>
          </a:prstGeom>
        </p:spPr>
        <p:txBody>
          <a:bodyPr/>
          <a:lstStyle/>
          <a:p>
            <a:pPr>
              <a:spcAft>
                <a:spcPts val="600"/>
              </a:spcAft>
            </a:pPr>
            <a:fld id="{91D64C03-ED86-4379-8C44-74E017CBA97E}" type="slidenum">
              <a:rPr lang="en-US" smtClean="0"/>
              <a:pPr>
                <a:spcAft>
                  <a:spcPts val="600"/>
                </a:spcAft>
              </a:pPr>
              <a:t>19</a:t>
            </a:fld>
            <a:endParaRPr lang="en-US" dirty="0"/>
          </a:p>
        </p:txBody>
      </p:sp>
      <p:sp>
        <p:nvSpPr>
          <p:cNvPr id="7" name="Text Box 8">
            <a:extLst>
              <a:ext uri="{FF2B5EF4-FFF2-40B4-BE49-F238E27FC236}">
                <a16:creationId xmlns:a16="http://schemas.microsoft.com/office/drawing/2014/main" id="{5C43B0F4-2A7B-C446-7358-98EE22B1F2D2}"/>
              </a:ext>
            </a:extLst>
          </p:cNvPr>
          <p:cNvSpPr txBox="1">
            <a:spLocks noChangeArrowheads="1"/>
          </p:cNvSpPr>
          <p:nvPr/>
        </p:nvSpPr>
        <p:spPr bwMode="auto">
          <a:xfrm>
            <a:off x="7467655" y="6193047"/>
            <a:ext cx="4773487" cy="49608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fontScale="92500" lnSpcReduction="20000"/>
          </a:bodyPr>
          <a:lstStyle/>
          <a:p>
            <a:pPr defTabSz="685800">
              <a:lnSpc>
                <a:spcPct val="90000"/>
              </a:lnSpc>
              <a:spcBef>
                <a:spcPts val="750"/>
              </a:spcBef>
              <a:buClrTx/>
            </a:pPr>
            <a:r>
              <a:rPr lang="en-US" sz="1300" b="1" i="0" kern="1200" dirty="0">
                <a:solidFill>
                  <a:schemeClr val="tx2"/>
                </a:solidFill>
                <a:latin typeface="Montserrat Light" pitchFamily="2" charset="77"/>
                <a:ea typeface="+mn-ea"/>
                <a:cs typeface="+mn-cs"/>
              </a:rPr>
              <a:t>Source: Rodegerdts, L. A. “Status of Roundabouts in North America: Analysis of roundabouts.kittelson.com.” Unpublished, 2020.</a:t>
            </a:r>
          </a:p>
        </p:txBody>
      </p:sp>
      <p:sp>
        <p:nvSpPr>
          <p:cNvPr id="4" name="Title 1">
            <a:extLst>
              <a:ext uri="{FF2B5EF4-FFF2-40B4-BE49-F238E27FC236}">
                <a16:creationId xmlns:a16="http://schemas.microsoft.com/office/drawing/2014/main" id="{50FE9D6B-D1E4-0015-25B5-8928EE0C5363}"/>
              </a:ext>
            </a:extLst>
          </p:cNvPr>
          <p:cNvSpPr txBox="1">
            <a:spLocks/>
          </p:cNvSpPr>
          <p:nvPr/>
        </p:nvSpPr>
        <p:spPr>
          <a:xfrm>
            <a:off x="8040235" y="1852706"/>
            <a:ext cx="3935436" cy="307889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2730" b="1" i="1" kern="1200">
                <a:solidFill>
                  <a:srgbClr val="288DC2"/>
                </a:solidFill>
                <a:latin typeface="Times New Roman" panose="02020603050405020304" pitchFamily="18" charset="0"/>
                <a:ea typeface="+mj-ea"/>
                <a:cs typeface="Times New Roman" panose="02020603050405020304" pitchFamily="18" charset="0"/>
              </a:defRPr>
            </a:lvl1pPr>
          </a:lstStyle>
          <a:p>
            <a:pPr algn="l">
              <a:spcBef>
                <a:spcPts val="750"/>
              </a:spcBef>
            </a:pPr>
            <a:r>
              <a:rPr lang="en-US" sz="2400" b="1" i="0" kern="1200" dirty="0">
                <a:solidFill>
                  <a:schemeClr val="tx2"/>
                </a:solidFill>
                <a:latin typeface="Montserrat Light" pitchFamily="2" charset="77"/>
                <a:ea typeface="+mn-ea"/>
                <a:cs typeface="+mn-cs"/>
              </a:rPr>
              <a:t>U.S. sites by state: 2020</a:t>
            </a:r>
          </a:p>
          <a:p>
            <a:pPr marL="342900" indent="-342900" algn="l">
              <a:spcBef>
                <a:spcPts val="750"/>
              </a:spcBef>
              <a:buFont typeface="Arial" panose="020B0604020202020204" pitchFamily="34" charset="0"/>
              <a:buChar char="•"/>
            </a:pPr>
            <a:endParaRPr lang="en-US" sz="2400" i="0" dirty="0">
              <a:solidFill>
                <a:schemeClr val="tx2"/>
              </a:solidFill>
              <a:latin typeface="Montserrat Light" pitchFamily="2" charset="77"/>
              <a:ea typeface="+mn-ea"/>
              <a:cs typeface="+mn-cs"/>
            </a:endParaRPr>
          </a:p>
          <a:p>
            <a:pPr marL="342900" indent="-342900" algn="l">
              <a:spcBef>
                <a:spcPts val="750"/>
              </a:spcBef>
              <a:buFont typeface="Arial" panose="020B0604020202020204" pitchFamily="34" charset="0"/>
              <a:buChar char="•"/>
            </a:pPr>
            <a:endParaRPr lang="en-US" sz="2400" i="0" dirty="0">
              <a:solidFill>
                <a:schemeClr val="tx2"/>
              </a:solidFill>
              <a:latin typeface="Montserrat Light" pitchFamily="2" charset="77"/>
              <a:ea typeface="+mn-ea"/>
              <a:cs typeface="+mn-cs"/>
            </a:endParaRPr>
          </a:p>
          <a:p>
            <a:pPr marL="342900" indent="-342900" algn="l">
              <a:spcBef>
                <a:spcPts val="750"/>
              </a:spcBef>
              <a:buFont typeface="Arial" panose="020B0604020202020204" pitchFamily="34" charset="0"/>
              <a:buChar char="•"/>
            </a:pPr>
            <a:endParaRPr lang="en-US" sz="2400" i="0" dirty="0">
              <a:solidFill>
                <a:schemeClr val="tx2"/>
              </a:solidFill>
              <a:latin typeface="Montserrat Light" pitchFamily="2" charset="77"/>
              <a:ea typeface="+mn-ea"/>
              <a:cs typeface="+mn-cs"/>
            </a:endParaRPr>
          </a:p>
          <a:p>
            <a:pPr algn="l">
              <a:spcBef>
                <a:spcPts val="750"/>
              </a:spcBef>
            </a:pPr>
            <a:r>
              <a:rPr lang="en-US" sz="2400" i="0" dirty="0">
                <a:solidFill>
                  <a:schemeClr val="tx2"/>
                </a:solidFill>
                <a:latin typeface="Montserrat Light" pitchFamily="2" charset="77"/>
                <a:ea typeface="+mn-ea"/>
                <a:cs typeface="+mn-cs"/>
              </a:rPr>
              <a:t>Estimated Total Roundabouts: &gt;8,000</a:t>
            </a:r>
          </a:p>
          <a:p>
            <a:pPr algn="l">
              <a:spcBef>
                <a:spcPts val="750"/>
              </a:spcBef>
            </a:pPr>
            <a:endParaRPr lang="en-US" sz="2400" b="1" i="0" kern="1200" dirty="0">
              <a:solidFill>
                <a:schemeClr val="tx2"/>
              </a:solidFill>
              <a:latin typeface="Montserrat Light" pitchFamily="2" charset="77"/>
              <a:ea typeface="+mn-ea"/>
              <a:cs typeface="+mn-cs"/>
            </a:endParaRPr>
          </a:p>
        </p:txBody>
      </p:sp>
    </p:spTree>
    <p:extLst>
      <p:ext uri="{BB962C8B-B14F-4D97-AF65-F5344CB8AC3E}">
        <p14:creationId xmlns:p14="http://schemas.microsoft.com/office/powerpoint/2010/main" val="1359070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03FFF59-6B45-8162-6C36-127DA20156AB}"/>
              </a:ext>
            </a:extLst>
          </p:cNvPr>
          <p:cNvSpPr txBox="1">
            <a:spLocks/>
          </p:cNvSpPr>
          <p:nvPr/>
        </p:nvSpPr>
        <p:spPr>
          <a:xfrm>
            <a:off x="322996" y="216782"/>
            <a:ext cx="11315569" cy="415564"/>
          </a:xfrm>
          <a:prstGeom prst="rect">
            <a:avLst/>
          </a:prstGeom>
        </p:spPr>
        <p:txBody>
          <a:bodyPr/>
          <a:lst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b="1" dirty="0">
                <a:latin typeface="Montserrat" panose="00000500000000000000" pitchFamily="2" charset="0"/>
              </a:rPr>
              <a:t>ncdot.gov</a:t>
            </a:r>
            <a:r>
              <a:rPr lang="en-US" dirty="0"/>
              <a:t>															</a:t>
            </a:r>
          </a:p>
        </p:txBody>
      </p:sp>
    </p:spTree>
    <p:extLst>
      <p:ext uri="{BB962C8B-B14F-4D97-AF65-F5344CB8AC3E}">
        <p14:creationId xmlns:p14="http://schemas.microsoft.com/office/powerpoint/2010/main" val="1216905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58BE8-4A98-74E3-F4E7-9C325338E38D}"/>
              </a:ext>
            </a:extLst>
          </p:cNvPr>
          <p:cNvPicPr>
            <a:picLocks noChangeAspect="1"/>
          </p:cNvPicPr>
          <p:nvPr/>
        </p:nvPicPr>
        <p:blipFill>
          <a:blip r:embed="rId3"/>
          <a:stretch>
            <a:fillRect/>
          </a:stretch>
        </p:blipFill>
        <p:spPr>
          <a:xfrm>
            <a:off x="1012244" y="914896"/>
            <a:ext cx="10148008" cy="5666603"/>
          </a:xfrm>
          <a:prstGeom prst="rect">
            <a:avLst/>
          </a:prstGeom>
        </p:spPr>
      </p:pic>
      <p:sp>
        <p:nvSpPr>
          <p:cNvPr id="5" name="Text Placeholder 4">
            <a:extLst>
              <a:ext uri="{FF2B5EF4-FFF2-40B4-BE49-F238E27FC236}">
                <a16:creationId xmlns:a16="http://schemas.microsoft.com/office/drawing/2014/main" id="{CE2B3FA3-264E-A2B5-A419-EA9EAC5C2E1F}"/>
              </a:ext>
            </a:extLst>
          </p:cNvPr>
          <p:cNvSpPr>
            <a:spLocks noGrp="1"/>
          </p:cNvSpPr>
          <p:nvPr>
            <p:ph type="body" sz="quarter" idx="11"/>
          </p:nvPr>
        </p:nvSpPr>
        <p:spPr/>
        <p:txBody>
          <a:bodyPr/>
          <a:lstStyle/>
          <a:p>
            <a:r>
              <a:rPr lang="en-US" dirty="0"/>
              <a:t>Roundabout and Intersection Selection-Safety &amp; Mobility</a:t>
            </a:r>
          </a:p>
        </p:txBody>
      </p:sp>
      <p:sp>
        <p:nvSpPr>
          <p:cNvPr id="3" name="Text Placeholder 2"/>
          <p:cNvSpPr>
            <a:spLocks noGrp="1"/>
          </p:cNvSpPr>
          <p:nvPr>
            <p:ph type="body" sz="quarter" idx="10"/>
          </p:nvPr>
        </p:nvSpPr>
        <p:spPr>
          <a:xfrm>
            <a:off x="409876" y="609339"/>
            <a:ext cx="6939167" cy="365125"/>
          </a:xfrm>
          <a:solidFill>
            <a:schemeClr val="bg1"/>
          </a:solidFill>
          <a:ln>
            <a:noFill/>
          </a:ln>
        </p:spPr>
        <p:txBody>
          <a:bodyPr vert="horz" wrap="square" lIns="91440" tIns="45720" rIns="91440" bIns="45720" numCol="1" rtlCol="0" anchor="ctr" anchorCtr="0" compatLnSpc="1">
            <a:prstTxWarp prst="textNoShape">
              <a:avLst/>
            </a:prstTxWarp>
            <a:noAutofit/>
          </a:bodyPr>
          <a:lstStyle/>
          <a:p>
            <a:pPr algn="ctr" eaLnBrk="1" hangingPunct="1">
              <a:spcBef>
                <a:spcPct val="0"/>
              </a:spcBef>
            </a:pPr>
            <a:r>
              <a:rPr lang="en-US" sz="2400" b="1" dirty="0">
                <a:solidFill>
                  <a:srgbClr val="000000"/>
                </a:solidFill>
                <a:latin typeface="Arial" panose="020B0604020202020204" pitchFamily="34" charset="0"/>
                <a:cs typeface="Arial" panose="020B0604020202020204" pitchFamily="34" charset="0"/>
              </a:rPr>
              <a:t>Roundabouts in North Carolina</a:t>
            </a:r>
          </a:p>
        </p:txBody>
      </p:sp>
      <p:sp>
        <p:nvSpPr>
          <p:cNvPr id="6" name="Rectangle 5"/>
          <p:cNvSpPr/>
          <p:nvPr/>
        </p:nvSpPr>
        <p:spPr>
          <a:xfrm>
            <a:off x="3833168" y="6534464"/>
            <a:ext cx="8186620" cy="307777"/>
          </a:xfrm>
          <a:prstGeom prst="rect">
            <a:avLst/>
          </a:prstGeom>
          <a:solidFill>
            <a:schemeClr val="bg2"/>
          </a:solidFill>
        </p:spPr>
        <p:txBody>
          <a:bodyPr wrap="square">
            <a:spAutoFit/>
          </a:bodyPr>
          <a:lstStyle/>
          <a:p>
            <a:pPr algn="ctr"/>
            <a:r>
              <a:rPr lang="en-US" sz="1400" b="1" u="sng" dirty="0">
                <a:solidFill>
                  <a:srgbClr val="000000"/>
                </a:solidFill>
                <a:latin typeface="Arial" panose="020B0604020202020204" pitchFamily="34" charset="0"/>
                <a:cs typeface="Arial" panose="020B0604020202020204" pitchFamily="34" charset="0"/>
              </a:rPr>
              <a:t>https://ncdot.maps.arcgis.com/apps/dashboards/be4ec3f875d24804a7d069b1b6e4adb6</a:t>
            </a:r>
          </a:p>
        </p:txBody>
      </p:sp>
    </p:spTree>
    <p:extLst>
      <p:ext uri="{BB962C8B-B14F-4D97-AF65-F5344CB8AC3E}">
        <p14:creationId xmlns:p14="http://schemas.microsoft.com/office/powerpoint/2010/main" val="4009430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434566" y="1715272"/>
            <a:ext cx="6619377" cy="4188332"/>
          </a:xfrm>
        </p:spPr>
        <p:txBody>
          <a:bodyPr/>
          <a:lstStyle/>
          <a:p>
            <a:pPr marL="342900" indent="-342900">
              <a:buFont typeface="Arial" panose="020B0604020202020204" pitchFamily="34" charset="0"/>
              <a:buChar char="•"/>
            </a:pPr>
            <a:r>
              <a:rPr lang="en-US" sz="2000" dirty="0">
                <a:latin typeface="+mn-lt"/>
              </a:rPr>
              <a:t>Safer than Signalized or </a:t>
            </a:r>
            <a:br>
              <a:rPr lang="en-US" sz="2000" dirty="0">
                <a:latin typeface="+mn-lt"/>
              </a:rPr>
            </a:br>
            <a:r>
              <a:rPr lang="en-US" sz="2000" dirty="0">
                <a:latin typeface="+mn-lt"/>
              </a:rPr>
              <a:t>Stop-Controlled Intersections </a:t>
            </a:r>
          </a:p>
          <a:p>
            <a:pPr marL="342900" indent="-342900">
              <a:buFont typeface="Arial" panose="020B0604020202020204" pitchFamily="34" charset="0"/>
              <a:buChar char="•"/>
            </a:pPr>
            <a:r>
              <a:rPr lang="en-US" sz="2000" dirty="0">
                <a:latin typeface="+mn-lt"/>
              </a:rPr>
              <a:t>Reduces Delay, Improves Traffic Flow</a:t>
            </a:r>
          </a:p>
          <a:p>
            <a:pPr marL="342900" indent="-342900">
              <a:buFont typeface="Arial" panose="020B0604020202020204" pitchFamily="34" charset="0"/>
              <a:buChar char="•"/>
            </a:pPr>
            <a:r>
              <a:rPr lang="en-US" sz="2000" dirty="0">
                <a:latin typeface="+mn-lt"/>
              </a:rPr>
              <a:t>May reduce need for widening a road </a:t>
            </a:r>
            <a:br>
              <a:rPr lang="en-US" sz="2000" dirty="0">
                <a:latin typeface="+mn-lt"/>
              </a:rPr>
            </a:br>
            <a:r>
              <a:rPr lang="en-US" sz="2000" dirty="0">
                <a:latin typeface="+mn-lt"/>
              </a:rPr>
              <a:t>or adding turn lanes</a:t>
            </a:r>
          </a:p>
          <a:p>
            <a:pPr marL="342900" indent="-342900">
              <a:buFont typeface="Arial" panose="020B0604020202020204" pitchFamily="34" charset="0"/>
              <a:buChar char="•"/>
            </a:pPr>
            <a:r>
              <a:rPr lang="en-US" sz="2000" dirty="0">
                <a:latin typeface="+mn-lt"/>
              </a:rPr>
              <a:t>Reduced Emissions and Wasted Fuel</a:t>
            </a:r>
          </a:p>
          <a:p>
            <a:pPr marL="342900" indent="-342900">
              <a:buFont typeface="Arial" panose="020B0604020202020204" pitchFamily="34" charset="0"/>
              <a:buChar char="•"/>
            </a:pPr>
            <a:r>
              <a:rPr lang="en-US" sz="2000" dirty="0">
                <a:latin typeface="+mn-lt"/>
              </a:rPr>
              <a:t>Better Aesthetics/Landscaping Options</a:t>
            </a:r>
          </a:p>
          <a:p>
            <a:pPr marL="342900" indent="-342900">
              <a:buFont typeface="Arial" panose="020B0604020202020204" pitchFamily="34" charset="0"/>
              <a:buChar char="•"/>
            </a:pPr>
            <a:r>
              <a:rPr lang="en-US" sz="2000" dirty="0">
                <a:latin typeface="+mn-lt"/>
              </a:rPr>
              <a:t>Supports Access Management </a:t>
            </a:r>
          </a:p>
          <a:p>
            <a:pPr marL="342900" indent="-342900">
              <a:buFont typeface="Arial" panose="020B0604020202020204" pitchFamily="34" charset="0"/>
              <a:buChar char="•"/>
            </a:pPr>
            <a:r>
              <a:rPr lang="en-US" sz="2000" dirty="0">
                <a:latin typeface="+mn-lt"/>
              </a:rPr>
              <a:t>Traffic Calming</a:t>
            </a:r>
          </a:p>
          <a:p>
            <a:endParaRPr lang="en-US" dirty="0"/>
          </a:p>
          <a:p>
            <a:endParaRPr lang="en-US" dirty="0"/>
          </a:p>
        </p:txBody>
      </p:sp>
      <p:sp>
        <p:nvSpPr>
          <p:cNvPr id="5" name="Title 4"/>
          <p:cNvSpPr>
            <a:spLocks noGrp="1"/>
          </p:cNvSpPr>
          <p:nvPr>
            <p:ph type="title"/>
          </p:nvPr>
        </p:nvSpPr>
        <p:spPr/>
        <p:txBody>
          <a:bodyPr/>
          <a:lstStyle/>
          <a:p>
            <a:r>
              <a:rPr lang="en-US" dirty="0"/>
              <a:t>Why Roundabouts?</a:t>
            </a:r>
          </a:p>
        </p:txBody>
      </p:sp>
      <p:sp>
        <p:nvSpPr>
          <p:cNvPr id="3" name="Text Placeholder 2">
            <a:extLst>
              <a:ext uri="{FF2B5EF4-FFF2-40B4-BE49-F238E27FC236}">
                <a16:creationId xmlns:a16="http://schemas.microsoft.com/office/drawing/2014/main" id="{A2503C29-8CED-9486-810A-16607E69119E}"/>
              </a:ext>
            </a:extLst>
          </p:cNvPr>
          <p:cNvSpPr>
            <a:spLocks noGrp="1"/>
          </p:cNvSpPr>
          <p:nvPr>
            <p:ph type="body" sz="quarter" idx="11"/>
          </p:nvPr>
        </p:nvSpPr>
        <p:spPr/>
        <p:txBody>
          <a:bodyPr/>
          <a:lstStyle/>
          <a:p>
            <a:r>
              <a:rPr lang="en-US" dirty="0"/>
              <a:t>Roundabout and Intersection Selection-Safety &amp; Mobility</a:t>
            </a:r>
          </a:p>
        </p:txBody>
      </p:sp>
      <p:pic>
        <p:nvPicPr>
          <p:cNvPr id="2" name="Picture 1">
            <a:extLst>
              <a:ext uri="{FF2B5EF4-FFF2-40B4-BE49-F238E27FC236}">
                <a16:creationId xmlns:a16="http://schemas.microsoft.com/office/drawing/2014/main" id="{5F5F18EF-0DED-416E-C5F0-C3DFCBADAF5F}"/>
              </a:ext>
            </a:extLst>
          </p:cNvPr>
          <p:cNvPicPr>
            <a:picLocks noChangeAspect="1"/>
          </p:cNvPicPr>
          <p:nvPr/>
        </p:nvPicPr>
        <p:blipFill>
          <a:blip r:embed="rId3"/>
          <a:stretch>
            <a:fillRect/>
          </a:stretch>
        </p:blipFill>
        <p:spPr>
          <a:xfrm>
            <a:off x="6024874" y="1592009"/>
            <a:ext cx="5663543" cy="3197856"/>
          </a:xfrm>
          <a:prstGeom prst="rect">
            <a:avLst/>
          </a:prstGeom>
        </p:spPr>
      </p:pic>
      <p:sp>
        <p:nvSpPr>
          <p:cNvPr id="4" name="Text Box 6">
            <a:extLst>
              <a:ext uri="{FF2B5EF4-FFF2-40B4-BE49-F238E27FC236}">
                <a16:creationId xmlns:a16="http://schemas.microsoft.com/office/drawing/2014/main" id="{944B733B-DB49-404E-A3AE-0CA003ADFF29}"/>
              </a:ext>
            </a:extLst>
          </p:cNvPr>
          <p:cNvSpPr txBox="1">
            <a:spLocks noChangeArrowheads="1"/>
          </p:cNvSpPr>
          <p:nvPr/>
        </p:nvSpPr>
        <p:spPr bwMode="auto">
          <a:xfrm>
            <a:off x="9564205" y="4878122"/>
            <a:ext cx="2193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buClrTx/>
              <a:buFontTx/>
              <a:buNone/>
            </a:pPr>
            <a:r>
              <a:rPr lang="en-US" sz="1400" b="0" i="1" dirty="0">
                <a:solidFill>
                  <a:schemeClr val="tx1"/>
                </a:solidFill>
              </a:rPr>
              <a:t>Matthews, NC</a:t>
            </a:r>
          </a:p>
          <a:p>
            <a:pPr algn="r" eaLnBrk="0" hangingPunct="0">
              <a:lnSpc>
                <a:spcPct val="100000"/>
              </a:lnSpc>
              <a:buClrTx/>
              <a:buFontTx/>
              <a:buNone/>
            </a:pPr>
            <a:r>
              <a:rPr lang="en-US" sz="1400" b="0" i="1" dirty="0">
                <a:solidFill>
                  <a:schemeClr val="tx1"/>
                </a:solidFill>
              </a:rPr>
              <a:t>Source: James Dunlop</a:t>
            </a:r>
          </a:p>
        </p:txBody>
      </p:sp>
    </p:spTree>
    <p:extLst>
      <p:ext uri="{BB962C8B-B14F-4D97-AF65-F5344CB8AC3E}">
        <p14:creationId xmlns:p14="http://schemas.microsoft.com/office/powerpoint/2010/main" val="327317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7" name="Rectangle 3"/>
          <p:cNvSpPr>
            <a:spLocks noGrp="1" noChangeArrowheads="1"/>
          </p:cNvSpPr>
          <p:nvPr>
            <p:ph idx="1"/>
          </p:nvPr>
        </p:nvSpPr>
        <p:spPr>
          <a:xfrm>
            <a:off x="434567" y="1869928"/>
            <a:ext cx="11235348" cy="4033676"/>
          </a:xfrm>
        </p:spPr>
        <p:txBody>
          <a:bodyPr/>
          <a:lstStyle/>
          <a:p>
            <a:pPr marL="285750" indent="-285750">
              <a:buFont typeface="Arial" panose="020B0604020202020204" pitchFamily="34" charset="0"/>
              <a:buChar char="•"/>
            </a:pPr>
            <a:r>
              <a:rPr lang="en-US" dirty="0"/>
              <a:t>Roundabouts have a proven safety record for reducing motor vehicle crashes, </a:t>
            </a:r>
            <a:br>
              <a:rPr lang="en-US" dirty="0"/>
            </a:br>
            <a:r>
              <a:rPr lang="en-US" dirty="0"/>
              <a:t>particularly fatal and injury crashes</a:t>
            </a:r>
          </a:p>
          <a:p>
            <a:pPr marL="285750" indent="-285750">
              <a:buFont typeface="Arial" panose="020B0604020202020204" pitchFamily="34" charset="0"/>
              <a:buChar char="•"/>
            </a:pPr>
            <a:r>
              <a:rPr lang="en-US" dirty="0"/>
              <a:t>Experience is due to basic contributing factors:</a:t>
            </a:r>
          </a:p>
          <a:p>
            <a:pPr lvl="1"/>
            <a:r>
              <a:rPr lang="en-US" dirty="0"/>
              <a:t>Reduced vehicle speeds</a:t>
            </a:r>
          </a:p>
          <a:p>
            <a:pPr lvl="1"/>
            <a:r>
              <a:rPr lang="en-US" dirty="0"/>
              <a:t>Reduced conflict severity</a:t>
            </a:r>
          </a:p>
          <a:p>
            <a:pPr lvl="1"/>
            <a:r>
              <a:rPr lang="en-US" dirty="0"/>
              <a:t>Reduced driver decisions</a:t>
            </a:r>
          </a:p>
          <a:p>
            <a:pPr lvl="1"/>
            <a:r>
              <a:rPr lang="en-US" dirty="0"/>
              <a:t>Reduced conflict points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Converting to Roundabouts:</a:t>
            </a:r>
          </a:p>
          <a:p>
            <a:pPr lvl="1"/>
            <a:r>
              <a:rPr lang="en-US" sz="1600" b="1" dirty="0">
                <a:latin typeface="Calibri" panose="020F0502020204030204" pitchFamily="34" charset="0"/>
              </a:rPr>
              <a:t>35% reduction in ALL crashes</a:t>
            </a:r>
          </a:p>
          <a:p>
            <a:pPr lvl="1"/>
            <a:r>
              <a:rPr lang="en-US" sz="1600" b="1" dirty="0">
                <a:latin typeface="Calibri" panose="020F0502020204030204" pitchFamily="34" charset="0"/>
              </a:rPr>
              <a:t>76% reduction in INJURY crashes</a:t>
            </a:r>
          </a:p>
          <a:p>
            <a:pPr lvl="1"/>
            <a:endParaRPr lang="en-US" dirty="0"/>
          </a:p>
          <a:p>
            <a:endParaRPr lang="en-US" dirty="0"/>
          </a:p>
        </p:txBody>
      </p:sp>
      <p:sp>
        <p:nvSpPr>
          <p:cNvPr id="886786" name="Rectangle 2"/>
          <p:cNvSpPr>
            <a:spLocks noGrp="1" noChangeArrowheads="1"/>
          </p:cNvSpPr>
          <p:nvPr>
            <p:ph type="title"/>
          </p:nvPr>
        </p:nvSpPr>
        <p:spPr/>
        <p:txBody>
          <a:bodyPr/>
          <a:lstStyle/>
          <a:p>
            <a:r>
              <a:rPr lang="en-US" dirty="0"/>
              <a:t>Safety Performance</a:t>
            </a:r>
          </a:p>
        </p:txBody>
      </p:sp>
      <p:sp>
        <p:nvSpPr>
          <p:cNvPr id="5" name="Text Placeholder 4">
            <a:extLst>
              <a:ext uri="{FF2B5EF4-FFF2-40B4-BE49-F238E27FC236}">
                <a16:creationId xmlns:a16="http://schemas.microsoft.com/office/drawing/2014/main" id="{27722218-512D-FC41-A55D-B58ED960E904}"/>
              </a:ext>
            </a:extLst>
          </p:cNvPr>
          <p:cNvSpPr>
            <a:spLocks noGrp="1"/>
          </p:cNvSpPr>
          <p:nvPr>
            <p:ph type="body" sz="quarter" idx="11"/>
          </p:nvPr>
        </p:nvSpPr>
        <p:spPr/>
        <p:txBody>
          <a:bodyPr/>
          <a:lstStyle/>
          <a:p>
            <a:r>
              <a:rPr lang="en-US" dirty="0"/>
              <a:t>Roundabout and Intersection Selection-Safety &amp; Mobility</a:t>
            </a:r>
          </a:p>
        </p:txBody>
      </p:sp>
      <p:pic>
        <p:nvPicPr>
          <p:cNvPr id="9" name="Picture 8">
            <a:extLst>
              <a:ext uri="{FF2B5EF4-FFF2-40B4-BE49-F238E27FC236}">
                <a16:creationId xmlns:a16="http://schemas.microsoft.com/office/drawing/2014/main" id="{679510A2-2496-EF6C-2FEE-E5AFE74D91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2478" y="2938642"/>
            <a:ext cx="6854402" cy="3456002"/>
          </a:xfrm>
          <a:prstGeom prst="rect">
            <a:avLst/>
          </a:prstGeom>
          <a:ln>
            <a:solidFill>
              <a:schemeClr val="tx1"/>
            </a:solidFill>
          </a:ln>
        </p:spPr>
      </p:pic>
    </p:spTree>
    <p:extLst>
      <p:ext uri="{BB962C8B-B14F-4D97-AF65-F5344CB8AC3E}">
        <p14:creationId xmlns:p14="http://schemas.microsoft.com/office/powerpoint/2010/main" val="3513372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“Fastest Path” speed control through roundabouts</a:t>
            </a:r>
          </a:p>
          <a:p>
            <a:pPr lvl="1"/>
            <a:r>
              <a:rPr lang="en-US" dirty="0"/>
              <a:t>25 mph for single-lane</a:t>
            </a:r>
          </a:p>
          <a:p>
            <a:pPr lvl="1"/>
            <a:r>
              <a:rPr lang="en-US" dirty="0"/>
              <a:t>30 mph for two-lane </a:t>
            </a:r>
          </a:p>
          <a:p>
            <a:pPr lvl="1"/>
            <a:endParaRPr lang="en-US" dirty="0"/>
          </a:p>
          <a:p>
            <a:r>
              <a:rPr lang="en-US" dirty="0"/>
              <a:t>Slow intersection speeds =</a:t>
            </a:r>
          </a:p>
          <a:p>
            <a:pPr lvl="1"/>
            <a:r>
              <a:rPr lang="en-US" dirty="0"/>
              <a:t>Increased time for driver reaction </a:t>
            </a:r>
          </a:p>
          <a:p>
            <a:pPr lvl="1"/>
            <a:r>
              <a:rPr lang="en-US" dirty="0"/>
              <a:t>Decreased chance for injury or fatality</a:t>
            </a:r>
          </a:p>
        </p:txBody>
      </p:sp>
      <p:sp>
        <p:nvSpPr>
          <p:cNvPr id="2" name="Title 1"/>
          <p:cNvSpPr>
            <a:spLocks noGrp="1"/>
          </p:cNvSpPr>
          <p:nvPr>
            <p:ph type="title"/>
          </p:nvPr>
        </p:nvSpPr>
        <p:spPr/>
        <p:txBody>
          <a:bodyPr/>
          <a:lstStyle/>
          <a:p>
            <a:r>
              <a:rPr lang="en-US" dirty="0"/>
              <a:t>Speeds: REDUCED</a:t>
            </a:r>
          </a:p>
        </p:txBody>
      </p:sp>
      <p:sp>
        <p:nvSpPr>
          <p:cNvPr id="5" name="Text Placeholder 4">
            <a:extLst>
              <a:ext uri="{FF2B5EF4-FFF2-40B4-BE49-F238E27FC236}">
                <a16:creationId xmlns:a16="http://schemas.microsoft.com/office/drawing/2014/main" id="{C67B1CCC-F532-DA9D-7DEE-7CECEED26042}"/>
              </a:ext>
            </a:extLst>
          </p:cNvPr>
          <p:cNvSpPr>
            <a:spLocks noGrp="1"/>
          </p:cNvSpPr>
          <p:nvPr>
            <p:ph type="body" sz="quarter" idx="11"/>
          </p:nvPr>
        </p:nvSpPr>
        <p:spPr/>
        <p:txBody>
          <a:bodyPr/>
          <a:lstStyle/>
          <a:p>
            <a:r>
              <a:rPr lang="en-US" dirty="0"/>
              <a:t>Roundabout and Intersection Selection-Safety &amp; Mobility</a:t>
            </a:r>
          </a:p>
        </p:txBody>
      </p:sp>
      <p:pic>
        <p:nvPicPr>
          <p:cNvPr id="6" name="Picture 5">
            <a:extLst>
              <a:ext uri="{FF2B5EF4-FFF2-40B4-BE49-F238E27FC236}">
                <a16:creationId xmlns:a16="http://schemas.microsoft.com/office/drawing/2014/main" id="{9A47249F-5202-42CF-8BEB-B35CB72B2A7A}"/>
              </a:ext>
            </a:extLst>
          </p:cNvPr>
          <p:cNvPicPr>
            <a:picLocks noChangeAspect="1"/>
          </p:cNvPicPr>
          <p:nvPr/>
        </p:nvPicPr>
        <p:blipFill rotWithShape="1">
          <a:blip r:embed="rId2"/>
          <a:srcRect l="12836" r="15824"/>
          <a:stretch/>
        </p:blipFill>
        <p:spPr>
          <a:xfrm>
            <a:off x="5997864" y="1401714"/>
            <a:ext cx="4670136" cy="4336773"/>
          </a:xfrm>
          <a:prstGeom prst="rect">
            <a:avLst/>
          </a:prstGeom>
        </p:spPr>
      </p:pic>
    </p:spTree>
    <p:extLst>
      <p:ext uri="{BB962C8B-B14F-4D97-AF65-F5344CB8AC3E}">
        <p14:creationId xmlns:p14="http://schemas.microsoft.com/office/powerpoint/2010/main" val="1717999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p:txBody>
          <a:bodyPr/>
          <a:lstStyle/>
          <a:p>
            <a:r>
              <a:rPr lang="en-US" dirty="0"/>
              <a:t>Severity of Conflicts: REDUCED</a:t>
            </a:r>
          </a:p>
        </p:txBody>
      </p:sp>
      <p:sp>
        <p:nvSpPr>
          <p:cNvPr id="905219" name="Rectangle 3"/>
          <p:cNvSpPr>
            <a:spLocks noGrp="1" noChangeArrowheads="1"/>
          </p:cNvSpPr>
          <p:nvPr>
            <p:ph type="body" sz="quarter" idx="10"/>
          </p:nvPr>
        </p:nvSpPr>
        <p:spPr/>
        <p:txBody>
          <a:bodyPr/>
          <a:lstStyle/>
          <a:p>
            <a:r>
              <a:rPr lang="en-US" dirty="0"/>
              <a:t>Source: Kansas Roundabout Guide, Second Edition</a:t>
            </a:r>
          </a:p>
          <a:p>
            <a:endParaRPr lang="en-US" dirty="0"/>
          </a:p>
        </p:txBody>
      </p:sp>
      <p:sp>
        <p:nvSpPr>
          <p:cNvPr id="5" name="Text Placeholder 4">
            <a:extLst>
              <a:ext uri="{FF2B5EF4-FFF2-40B4-BE49-F238E27FC236}">
                <a16:creationId xmlns:a16="http://schemas.microsoft.com/office/drawing/2014/main" id="{1EE99B03-6CD4-BFE8-48A6-05811E916189}"/>
              </a:ext>
            </a:extLst>
          </p:cNvPr>
          <p:cNvSpPr>
            <a:spLocks noGrp="1"/>
          </p:cNvSpPr>
          <p:nvPr>
            <p:ph type="body" sz="quarter" idx="11"/>
          </p:nvPr>
        </p:nvSpPr>
        <p:spPr/>
        <p:txBody>
          <a:bodyPr/>
          <a:lstStyle/>
          <a:p>
            <a:r>
              <a:rPr lang="en-US" dirty="0"/>
              <a:t>Roundabout and Intersection Selection-Safety &amp; Mobility</a:t>
            </a:r>
          </a:p>
          <a:p>
            <a:endParaRPr lang="en-US" dirty="0"/>
          </a:p>
        </p:txBody>
      </p:sp>
      <p:sp>
        <p:nvSpPr>
          <p:cNvPr id="9" name="Text Placeholder 8">
            <a:extLst>
              <a:ext uri="{FF2B5EF4-FFF2-40B4-BE49-F238E27FC236}">
                <a16:creationId xmlns:a16="http://schemas.microsoft.com/office/drawing/2014/main" id="{54C61758-3B5E-00DF-85A9-AC128EB12AED}"/>
              </a:ext>
            </a:extLst>
          </p:cNvPr>
          <p:cNvSpPr>
            <a:spLocks noGrp="1"/>
          </p:cNvSpPr>
          <p:nvPr>
            <p:ph type="body" sz="quarter" idx="13"/>
          </p:nvPr>
        </p:nvSpPr>
        <p:spPr/>
        <p:txBody>
          <a:bodyPr/>
          <a:lstStyle/>
          <a:p>
            <a:r>
              <a:rPr lang="en-US" dirty="0"/>
              <a:t>Roundabouts remove the most severe head-on and right-angle crashes</a:t>
            </a:r>
          </a:p>
        </p:txBody>
      </p:sp>
      <p:pic>
        <p:nvPicPr>
          <p:cNvPr id="2" name="Picture 1" descr="Kansas Roundabout Guide, Second Edition 2014 A companion to NCHRP Report 672: Roundabouts an Informational Guide, Second Edition - Google Chrome"/>
          <p:cNvPicPr>
            <a:picLocks noChangeAspect="1"/>
          </p:cNvPicPr>
          <p:nvPr/>
        </p:nvPicPr>
        <p:blipFill rotWithShape="1">
          <a:blip r:embed="rId3">
            <a:extLst>
              <a:ext uri="{28A0092B-C50C-407E-A947-70E740481C1C}">
                <a14:useLocalDpi xmlns:a14="http://schemas.microsoft.com/office/drawing/2010/main" val="0"/>
              </a:ext>
            </a:extLst>
          </a:blip>
          <a:srcRect l="17409" t="22674" r="49788" b="47231"/>
          <a:stretch/>
        </p:blipFill>
        <p:spPr>
          <a:xfrm>
            <a:off x="998684" y="3291327"/>
            <a:ext cx="5259074" cy="2613954"/>
          </a:xfrm>
          <a:prstGeom prst="rect">
            <a:avLst/>
          </a:prstGeom>
        </p:spPr>
      </p:pic>
      <p:pic>
        <p:nvPicPr>
          <p:cNvPr id="8" name="Picture 7" descr="Kansas Roundabout Guide, Second Edition 2014 A companion to NCHRP Report 672: Roundabouts an Informational Guide, Second Edition - Google Chrome">
            <a:extLst>
              <a:ext uri="{FF2B5EF4-FFF2-40B4-BE49-F238E27FC236}">
                <a16:creationId xmlns:a16="http://schemas.microsoft.com/office/drawing/2014/main" id="{454886FC-1F37-4007-95EB-D7646ED52EA8}"/>
              </a:ext>
            </a:extLst>
          </p:cNvPr>
          <p:cNvPicPr>
            <a:picLocks noChangeAspect="1"/>
          </p:cNvPicPr>
          <p:nvPr/>
        </p:nvPicPr>
        <p:blipFill rotWithShape="1">
          <a:blip r:embed="rId3">
            <a:extLst>
              <a:ext uri="{28A0092B-C50C-407E-A947-70E740481C1C}">
                <a14:useLocalDpi xmlns:a14="http://schemas.microsoft.com/office/drawing/2010/main" val="0"/>
              </a:ext>
            </a:extLst>
          </a:blip>
          <a:srcRect l="50578" t="22674" r="33136" b="47231"/>
          <a:stretch/>
        </p:blipFill>
        <p:spPr>
          <a:xfrm>
            <a:off x="7890940" y="3317552"/>
            <a:ext cx="2610966" cy="2613954"/>
          </a:xfrm>
          <a:prstGeom prst="rect">
            <a:avLst/>
          </a:prstGeom>
        </p:spPr>
      </p:pic>
      <p:cxnSp>
        <p:nvCxnSpPr>
          <p:cNvPr id="4" name="Straight Connector 3">
            <a:extLst>
              <a:ext uri="{FF2B5EF4-FFF2-40B4-BE49-F238E27FC236}">
                <a16:creationId xmlns:a16="http://schemas.microsoft.com/office/drawing/2014/main" id="{243CED02-CB6E-49A0-A2C5-3CFA0081225E}"/>
              </a:ext>
            </a:extLst>
          </p:cNvPr>
          <p:cNvCxnSpPr>
            <a:cxnSpLocks/>
          </p:cNvCxnSpPr>
          <p:nvPr/>
        </p:nvCxnSpPr>
        <p:spPr>
          <a:xfrm>
            <a:off x="7020448" y="2323818"/>
            <a:ext cx="0" cy="3704320"/>
          </a:xfrm>
          <a:prstGeom prst="line">
            <a:avLst/>
          </a:prstGeom>
          <a:ln w="8572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6577BB-7A0A-4340-AD1E-88020A725A90}"/>
              </a:ext>
            </a:extLst>
          </p:cNvPr>
          <p:cNvSpPr txBox="1"/>
          <p:nvPr/>
        </p:nvSpPr>
        <p:spPr>
          <a:xfrm>
            <a:off x="1784441" y="2099648"/>
            <a:ext cx="3443288" cy="400050"/>
          </a:xfrm>
          <a:prstGeom prst="rect">
            <a:avLst/>
          </a:prstGeom>
          <a:noFill/>
        </p:spPr>
        <p:txBody>
          <a:bodyPr wrap="none">
            <a:spAutoFit/>
          </a:bodyPr>
          <a:lstStyle/>
          <a:p>
            <a:pPr eaLnBrk="1" hangingPunct="1">
              <a:defRPr/>
            </a:pPr>
            <a:r>
              <a:rPr lang="en-US" sz="2000" b="1" u="sng" dirty="0"/>
              <a:t>Typical 4-leg intersection</a:t>
            </a:r>
          </a:p>
        </p:txBody>
      </p:sp>
      <p:sp>
        <p:nvSpPr>
          <p:cNvPr id="11" name="TextBox 10">
            <a:extLst>
              <a:ext uri="{FF2B5EF4-FFF2-40B4-BE49-F238E27FC236}">
                <a16:creationId xmlns:a16="http://schemas.microsoft.com/office/drawing/2014/main" id="{3005B18D-F0C9-4321-AFF7-075F302D8A6E}"/>
              </a:ext>
            </a:extLst>
          </p:cNvPr>
          <p:cNvSpPr txBox="1"/>
          <p:nvPr/>
        </p:nvSpPr>
        <p:spPr>
          <a:xfrm>
            <a:off x="1352473" y="2863871"/>
            <a:ext cx="1705916" cy="400110"/>
          </a:xfrm>
          <a:prstGeom prst="rect">
            <a:avLst/>
          </a:prstGeom>
          <a:noFill/>
        </p:spPr>
        <p:txBody>
          <a:bodyPr wrap="none">
            <a:spAutoFit/>
          </a:bodyPr>
          <a:lstStyle/>
          <a:p>
            <a:pPr eaLnBrk="1" hangingPunct="1">
              <a:defRPr/>
            </a:pPr>
            <a:r>
              <a:rPr lang="en-US" sz="2000" b="1" dirty="0"/>
              <a:t>Right-Angle</a:t>
            </a:r>
          </a:p>
        </p:txBody>
      </p:sp>
      <p:sp>
        <p:nvSpPr>
          <p:cNvPr id="12" name="TextBox 11">
            <a:extLst>
              <a:ext uri="{FF2B5EF4-FFF2-40B4-BE49-F238E27FC236}">
                <a16:creationId xmlns:a16="http://schemas.microsoft.com/office/drawing/2014/main" id="{DE5ECC5F-7897-4492-A153-852E509C16D3}"/>
              </a:ext>
            </a:extLst>
          </p:cNvPr>
          <p:cNvSpPr txBox="1"/>
          <p:nvPr/>
        </p:nvSpPr>
        <p:spPr>
          <a:xfrm>
            <a:off x="4221571" y="2863871"/>
            <a:ext cx="1309974" cy="400110"/>
          </a:xfrm>
          <a:prstGeom prst="rect">
            <a:avLst/>
          </a:prstGeom>
          <a:noFill/>
        </p:spPr>
        <p:txBody>
          <a:bodyPr wrap="none">
            <a:spAutoFit/>
          </a:bodyPr>
          <a:lstStyle/>
          <a:p>
            <a:pPr eaLnBrk="1" hangingPunct="1">
              <a:defRPr/>
            </a:pPr>
            <a:r>
              <a:rPr lang="en-US" sz="2000" b="1" dirty="0"/>
              <a:t>Left Turn</a:t>
            </a:r>
          </a:p>
        </p:txBody>
      </p:sp>
      <p:sp>
        <p:nvSpPr>
          <p:cNvPr id="13" name="TextBox 12">
            <a:extLst>
              <a:ext uri="{FF2B5EF4-FFF2-40B4-BE49-F238E27FC236}">
                <a16:creationId xmlns:a16="http://schemas.microsoft.com/office/drawing/2014/main" id="{09B85C1E-2753-4138-934F-7B7ED666E660}"/>
              </a:ext>
            </a:extLst>
          </p:cNvPr>
          <p:cNvSpPr txBox="1"/>
          <p:nvPr/>
        </p:nvSpPr>
        <p:spPr>
          <a:xfrm>
            <a:off x="8314494" y="2170329"/>
            <a:ext cx="1760537" cy="400050"/>
          </a:xfrm>
          <a:prstGeom prst="rect">
            <a:avLst/>
          </a:prstGeom>
          <a:noFill/>
        </p:spPr>
        <p:txBody>
          <a:bodyPr wrap="none">
            <a:spAutoFit/>
          </a:bodyPr>
          <a:lstStyle/>
          <a:p>
            <a:pPr eaLnBrk="1" hangingPunct="1">
              <a:defRPr/>
            </a:pPr>
            <a:r>
              <a:rPr lang="en-US" sz="2000" b="1" u="sng" dirty="0"/>
              <a:t>Roundabout</a:t>
            </a:r>
          </a:p>
        </p:txBody>
      </p:sp>
      <p:sp>
        <p:nvSpPr>
          <p:cNvPr id="14" name="TextBox 13">
            <a:extLst>
              <a:ext uri="{FF2B5EF4-FFF2-40B4-BE49-F238E27FC236}">
                <a16:creationId xmlns:a16="http://schemas.microsoft.com/office/drawing/2014/main" id="{0B048E23-C6A9-442B-8451-65185E004FFA}"/>
              </a:ext>
            </a:extLst>
          </p:cNvPr>
          <p:cNvSpPr txBox="1"/>
          <p:nvPr/>
        </p:nvSpPr>
        <p:spPr>
          <a:xfrm>
            <a:off x="8211761" y="2638959"/>
            <a:ext cx="1992853" cy="707886"/>
          </a:xfrm>
          <a:prstGeom prst="rect">
            <a:avLst/>
          </a:prstGeom>
          <a:noFill/>
        </p:spPr>
        <p:txBody>
          <a:bodyPr wrap="none">
            <a:spAutoFit/>
          </a:bodyPr>
          <a:lstStyle/>
          <a:p>
            <a:pPr algn="ctr" eaLnBrk="1" hangingPunct="1">
              <a:defRPr/>
            </a:pPr>
            <a:r>
              <a:rPr lang="en-US" sz="2000" b="1" dirty="0"/>
              <a:t>Sideswipe /</a:t>
            </a:r>
            <a:br>
              <a:rPr lang="en-US" sz="2000" b="1" dirty="0"/>
            </a:br>
            <a:r>
              <a:rPr lang="en-US" sz="2000" b="1" dirty="0"/>
              <a:t>Shallow-Angle</a:t>
            </a:r>
          </a:p>
        </p:txBody>
      </p:sp>
    </p:spTree>
    <p:extLst>
      <p:ext uri="{BB962C8B-B14F-4D97-AF65-F5344CB8AC3E}">
        <p14:creationId xmlns:p14="http://schemas.microsoft.com/office/powerpoint/2010/main" val="22493206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p:txBody>
          <a:bodyPr/>
          <a:lstStyle/>
          <a:p>
            <a:r>
              <a:rPr lang="en-US" dirty="0"/>
              <a:t>Vehicle Conflict Points: REDUCED</a:t>
            </a:r>
          </a:p>
        </p:txBody>
      </p:sp>
      <p:sp>
        <p:nvSpPr>
          <p:cNvPr id="5" name="Text Placeholder 4">
            <a:extLst>
              <a:ext uri="{FF2B5EF4-FFF2-40B4-BE49-F238E27FC236}">
                <a16:creationId xmlns:a16="http://schemas.microsoft.com/office/drawing/2014/main" id="{3F7C1351-5EAF-7724-200C-F321E51E8C9E}"/>
              </a:ext>
            </a:extLst>
          </p:cNvPr>
          <p:cNvSpPr>
            <a:spLocks noGrp="1"/>
          </p:cNvSpPr>
          <p:nvPr>
            <p:ph type="body" sz="quarter" idx="11"/>
          </p:nvPr>
        </p:nvSpPr>
        <p:spPr/>
        <p:txBody>
          <a:bodyPr/>
          <a:lstStyle/>
          <a:p>
            <a:r>
              <a:rPr lang="en-US" dirty="0"/>
              <a:t>Roundabout and Intersection Selection-Safety &amp; Mobility</a:t>
            </a:r>
          </a:p>
        </p:txBody>
      </p:sp>
      <p:sp>
        <p:nvSpPr>
          <p:cNvPr id="7" name="Text Placeholder 6">
            <a:extLst>
              <a:ext uri="{FF2B5EF4-FFF2-40B4-BE49-F238E27FC236}">
                <a16:creationId xmlns:a16="http://schemas.microsoft.com/office/drawing/2014/main" id="{352E8071-4EB1-C64D-2FAB-BC4A3FCA9234}"/>
              </a:ext>
            </a:extLst>
          </p:cNvPr>
          <p:cNvSpPr>
            <a:spLocks noGrp="1"/>
          </p:cNvSpPr>
          <p:nvPr>
            <p:ph type="body" sz="quarter" idx="13"/>
          </p:nvPr>
        </p:nvSpPr>
        <p:spPr>
          <a:xfrm>
            <a:off x="1010375" y="2012691"/>
            <a:ext cx="4864690" cy="367451"/>
          </a:xfrm>
        </p:spPr>
        <p:txBody>
          <a:bodyPr/>
          <a:lstStyle/>
          <a:p>
            <a:pPr algn="ctr"/>
            <a:r>
              <a:rPr lang="en-US" sz="1400" i="1" dirty="0">
                <a:solidFill>
                  <a:srgbClr val="FF0000"/>
                </a:solidFill>
              </a:rPr>
              <a:t>Up to 32 conflict points</a:t>
            </a:r>
          </a:p>
          <a:p>
            <a:endParaRPr lang="en-US" dirty="0"/>
          </a:p>
        </p:txBody>
      </p:sp>
      <p:grpSp>
        <p:nvGrpSpPr>
          <p:cNvPr id="899075" name="Group 3"/>
          <p:cNvGrpSpPr>
            <a:grpSpLocks/>
          </p:cNvGrpSpPr>
          <p:nvPr/>
        </p:nvGrpSpPr>
        <p:grpSpPr bwMode="auto">
          <a:xfrm>
            <a:off x="5571380" y="4898501"/>
            <a:ext cx="1528761" cy="1236663"/>
            <a:chOff x="3347" y="1571"/>
            <a:chExt cx="963" cy="779"/>
          </a:xfrm>
        </p:grpSpPr>
        <p:grpSp>
          <p:nvGrpSpPr>
            <p:cNvPr id="899076" name="Group 4"/>
            <p:cNvGrpSpPr>
              <a:grpSpLocks noChangeAspect="1"/>
            </p:cNvGrpSpPr>
            <p:nvPr/>
          </p:nvGrpSpPr>
          <p:grpSpPr bwMode="auto">
            <a:xfrm>
              <a:off x="3347" y="1571"/>
              <a:ext cx="171" cy="172"/>
              <a:chOff x="4376" y="2084"/>
              <a:chExt cx="221" cy="222"/>
            </a:xfrm>
          </p:grpSpPr>
          <p:sp>
            <p:nvSpPr>
              <p:cNvPr id="899077" name="Freeform 5"/>
              <p:cNvSpPr>
                <a:spLocks noChangeAspect="1"/>
              </p:cNvSpPr>
              <p:nvPr/>
            </p:nvSpPr>
            <p:spPr bwMode="auto">
              <a:xfrm>
                <a:off x="4389" y="2098"/>
                <a:ext cx="195" cy="198"/>
              </a:xfrm>
              <a:custGeom>
                <a:avLst/>
                <a:gdLst>
                  <a:gd name="T0" fmla="*/ 28 w 59"/>
                  <a:gd name="T1" fmla="*/ 60 h 60"/>
                  <a:gd name="T2" fmla="*/ 23 w 59"/>
                  <a:gd name="T3" fmla="*/ 58 h 60"/>
                  <a:gd name="T4" fmla="*/ 17 w 59"/>
                  <a:gd name="T5" fmla="*/ 56 h 60"/>
                  <a:gd name="T6" fmla="*/ 13 w 59"/>
                  <a:gd name="T7" fmla="*/ 54 h 60"/>
                  <a:gd name="T8" fmla="*/ 7 w 59"/>
                  <a:gd name="T9" fmla="*/ 50 h 60"/>
                  <a:gd name="T10" fmla="*/ 3 w 59"/>
                  <a:gd name="T11" fmla="*/ 46 h 60"/>
                  <a:gd name="T12" fmla="*/ 1 w 59"/>
                  <a:gd name="T13" fmla="*/ 40 h 60"/>
                  <a:gd name="T14" fmla="*/ 0 w 59"/>
                  <a:gd name="T15" fmla="*/ 35 h 60"/>
                  <a:gd name="T16" fmla="*/ 0 w 59"/>
                  <a:gd name="T17" fmla="*/ 29 h 60"/>
                  <a:gd name="T18" fmla="*/ 0 w 59"/>
                  <a:gd name="T19" fmla="*/ 23 h 60"/>
                  <a:gd name="T20" fmla="*/ 1 w 59"/>
                  <a:gd name="T21" fmla="*/ 17 h 60"/>
                  <a:gd name="T22" fmla="*/ 3 w 59"/>
                  <a:gd name="T23" fmla="*/ 14 h 60"/>
                  <a:gd name="T24" fmla="*/ 7 w 59"/>
                  <a:gd name="T25" fmla="*/ 8 h 60"/>
                  <a:gd name="T26" fmla="*/ 13 w 59"/>
                  <a:gd name="T27" fmla="*/ 4 h 60"/>
                  <a:gd name="T28" fmla="*/ 17 w 59"/>
                  <a:gd name="T29" fmla="*/ 2 h 60"/>
                  <a:gd name="T30" fmla="*/ 23 w 59"/>
                  <a:gd name="T31" fmla="*/ 0 h 60"/>
                  <a:gd name="T32" fmla="*/ 28 w 59"/>
                  <a:gd name="T33" fmla="*/ 0 h 60"/>
                  <a:gd name="T34" fmla="*/ 34 w 59"/>
                  <a:gd name="T35" fmla="*/ 0 h 60"/>
                  <a:gd name="T36" fmla="*/ 40 w 59"/>
                  <a:gd name="T37" fmla="*/ 2 h 60"/>
                  <a:gd name="T38" fmla="*/ 46 w 59"/>
                  <a:gd name="T39" fmla="*/ 4 h 60"/>
                  <a:gd name="T40" fmla="*/ 49 w 59"/>
                  <a:gd name="T41" fmla="*/ 8 h 60"/>
                  <a:gd name="T42" fmla="*/ 53 w 59"/>
                  <a:gd name="T43" fmla="*/ 14 h 60"/>
                  <a:gd name="T44" fmla="*/ 55 w 59"/>
                  <a:gd name="T45" fmla="*/ 17 h 60"/>
                  <a:gd name="T46" fmla="*/ 57 w 59"/>
                  <a:gd name="T47" fmla="*/ 23 h 60"/>
                  <a:gd name="T48" fmla="*/ 59 w 59"/>
                  <a:gd name="T49" fmla="*/ 29 h 60"/>
                  <a:gd name="T50" fmla="*/ 57 w 59"/>
                  <a:gd name="T51" fmla="*/ 35 h 60"/>
                  <a:gd name="T52" fmla="*/ 55 w 59"/>
                  <a:gd name="T53" fmla="*/ 40 h 60"/>
                  <a:gd name="T54" fmla="*/ 53 w 59"/>
                  <a:gd name="T55" fmla="*/ 46 h 60"/>
                  <a:gd name="T56" fmla="*/ 49 w 59"/>
                  <a:gd name="T57" fmla="*/ 50 h 60"/>
                  <a:gd name="T58" fmla="*/ 46 w 59"/>
                  <a:gd name="T59" fmla="*/ 54 h 60"/>
                  <a:gd name="T60" fmla="*/ 40 w 59"/>
                  <a:gd name="T61" fmla="*/ 56 h 60"/>
                  <a:gd name="T62" fmla="*/ 34 w 59"/>
                  <a:gd name="T63" fmla="*/ 58 h 60"/>
                  <a:gd name="T64" fmla="*/ 28 w 59"/>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0">
                    <a:moveTo>
                      <a:pt x="28" y="60"/>
                    </a:moveTo>
                    <a:lnTo>
                      <a:pt x="23" y="58"/>
                    </a:lnTo>
                    <a:lnTo>
                      <a:pt x="17" y="56"/>
                    </a:lnTo>
                    <a:lnTo>
                      <a:pt x="13" y="54"/>
                    </a:lnTo>
                    <a:lnTo>
                      <a:pt x="7" y="50"/>
                    </a:lnTo>
                    <a:lnTo>
                      <a:pt x="3" y="46"/>
                    </a:lnTo>
                    <a:lnTo>
                      <a:pt x="1" y="40"/>
                    </a:lnTo>
                    <a:lnTo>
                      <a:pt x="0" y="35"/>
                    </a:lnTo>
                    <a:lnTo>
                      <a:pt x="0" y="29"/>
                    </a:lnTo>
                    <a:lnTo>
                      <a:pt x="0" y="23"/>
                    </a:lnTo>
                    <a:lnTo>
                      <a:pt x="1" y="17"/>
                    </a:lnTo>
                    <a:lnTo>
                      <a:pt x="3" y="14"/>
                    </a:lnTo>
                    <a:lnTo>
                      <a:pt x="7" y="8"/>
                    </a:lnTo>
                    <a:lnTo>
                      <a:pt x="13" y="4"/>
                    </a:lnTo>
                    <a:lnTo>
                      <a:pt x="17" y="2"/>
                    </a:lnTo>
                    <a:lnTo>
                      <a:pt x="23" y="0"/>
                    </a:lnTo>
                    <a:lnTo>
                      <a:pt x="28" y="0"/>
                    </a:lnTo>
                    <a:lnTo>
                      <a:pt x="34" y="0"/>
                    </a:lnTo>
                    <a:lnTo>
                      <a:pt x="40" y="2"/>
                    </a:lnTo>
                    <a:lnTo>
                      <a:pt x="46" y="4"/>
                    </a:lnTo>
                    <a:lnTo>
                      <a:pt x="49" y="8"/>
                    </a:lnTo>
                    <a:lnTo>
                      <a:pt x="53" y="14"/>
                    </a:lnTo>
                    <a:lnTo>
                      <a:pt x="55" y="17"/>
                    </a:lnTo>
                    <a:lnTo>
                      <a:pt x="57" y="23"/>
                    </a:lnTo>
                    <a:lnTo>
                      <a:pt x="59" y="29"/>
                    </a:lnTo>
                    <a:lnTo>
                      <a:pt x="57" y="35"/>
                    </a:lnTo>
                    <a:lnTo>
                      <a:pt x="55" y="40"/>
                    </a:lnTo>
                    <a:lnTo>
                      <a:pt x="53" y="46"/>
                    </a:lnTo>
                    <a:lnTo>
                      <a:pt x="49" y="50"/>
                    </a:lnTo>
                    <a:lnTo>
                      <a:pt x="46" y="54"/>
                    </a:lnTo>
                    <a:lnTo>
                      <a:pt x="40" y="56"/>
                    </a:lnTo>
                    <a:lnTo>
                      <a:pt x="34" y="58"/>
                    </a:lnTo>
                    <a:lnTo>
                      <a:pt x="28"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78" name="Freeform 6"/>
              <p:cNvSpPr>
                <a:spLocks noChangeAspect="1"/>
              </p:cNvSpPr>
              <p:nvPr/>
            </p:nvSpPr>
            <p:spPr bwMode="auto">
              <a:xfrm>
                <a:off x="4376" y="2193"/>
                <a:ext cx="106" cy="113"/>
              </a:xfrm>
              <a:custGeom>
                <a:avLst/>
                <a:gdLst>
                  <a:gd name="T0" fmla="*/ 0 w 32"/>
                  <a:gd name="T1" fmla="*/ 0 h 34"/>
                  <a:gd name="T2" fmla="*/ 0 w 32"/>
                  <a:gd name="T3" fmla="*/ 0 h 34"/>
                  <a:gd name="T4" fmla="*/ 0 w 32"/>
                  <a:gd name="T5" fmla="*/ 8 h 34"/>
                  <a:gd name="T6" fmla="*/ 2 w 32"/>
                  <a:gd name="T7" fmla="*/ 13 h 34"/>
                  <a:gd name="T8" fmla="*/ 5 w 32"/>
                  <a:gd name="T9" fmla="*/ 19 h 34"/>
                  <a:gd name="T10" fmla="*/ 9 w 32"/>
                  <a:gd name="T11" fmla="*/ 25 h 34"/>
                  <a:gd name="T12" fmla="*/ 13 w 32"/>
                  <a:gd name="T13" fmla="*/ 29 h 34"/>
                  <a:gd name="T14" fmla="*/ 19 w 32"/>
                  <a:gd name="T15" fmla="*/ 31 h 34"/>
                  <a:gd name="T16" fmla="*/ 27 w 32"/>
                  <a:gd name="T17" fmla="*/ 33 h 34"/>
                  <a:gd name="T18" fmla="*/ 32 w 32"/>
                  <a:gd name="T19" fmla="*/ 34 h 34"/>
                  <a:gd name="T20" fmla="*/ 32 w 32"/>
                  <a:gd name="T21" fmla="*/ 25 h 34"/>
                  <a:gd name="T22" fmla="*/ 27 w 32"/>
                  <a:gd name="T23" fmla="*/ 25 h 34"/>
                  <a:gd name="T24" fmla="*/ 23 w 32"/>
                  <a:gd name="T25" fmla="*/ 23 h 34"/>
                  <a:gd name="T26" fmla="*/ 19 w 32"/>
                  <a:gd name="T27" fmla="*/ 21 h 34"/>
                  <a:gd name="T28" fmla="*/ 15 w 32"/>
                  <a:gd name="T29" fmla="*/ 19 h 34"/>
                  <a:gd name="T30" fmla="*/ 11 w 32"/>
                  <a:gd name="T31" fmla="*/ 15 h 34"/>
                  <a:gd name="T32" fmla="*/ 9 w 32"/>
                  <a:gd name="T33" fmla="*/ 10 h 34"/>
                  <a:gd name="T34" fmla="*/ 7 w 32"/>
                  <a:gd name="T35" fmla="*/ 6 h 34"/>
                  <a:gd name="T36" fmla="*/ 7 w 32"/>
                  <a:gd name="T37" fmla="*/ 0 h 34"/>
                  <a:gd name="T38" fmla="*/ 7 w 32"/>
                  <a:gd name="T39" fmla="*/ 0 h 34"/>
                  <a:gd name="T40" fmla="*/ 0 w 32"/>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0" y="0"/>
                    </a:moveTo>
                    <a:lnTo>
                      <a:pt x="0" y="0"/>
                    </a:lnTo>
                    <a:lnTo>
                      <a:pt x="0" y="8"/>
                    </a:lnTo>
                    <a:lnTo>
                      <a:pt x="2" y="13"/>
                    </a:lnTo>
                    <a:lnTo>
                      <a:pt x="5" y="19"/>
                    </a:lnTo>
                    <a:lnTo>
                      <a:pt x="9" y="25"/>
                    </a:lnTo>
                    <a:lnTo>
                      <a:pt x="13" y="29"/>
                    </a:lnTo>
                    <a:lnTo>
                      <a:pt x="19" y="31"/>
                    </a:lnTo>
                    <a:lnTo>
                      <a:pt x="27" y="33"/>
                    </a:lnTo>
                    <a:lnTo>
                      <a:pt x="32" y="34"/>
                    </a:lnTo>
                    <a:lnTo>
                      <a:pt x="32" y="25"/>
                    </a:lnTo>
                    <a:lnTo>
                      <a:pt x="27" y="25"/>
                    </a:lnTo>
                    <a:lnTo>
                      <a:pt x="23" y="23"/>
                    </a:lnTo>
                    <a:lnTo>
                      <a:pt x="19" y="21"/>
                    </a:lnTo>
                    <a:lnTo>
                      <a:pt x="15" y="19"/>
                    </a:lnTo>
                    <a:lnTo>
                      <a:pt x="11" y="15"/>
                    </a:lnTo>
                    <a:lnTo>
                      <a:pt x="9" y="10"/>
                    </a:lnTo>
                    <a:lnTo>
                      <a:pt x="7" y="6"/>
                    </a:lnTo>
                    <a:lnTo>
                      <a:pt x="7" y="0"/>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79" name="Freeform 7"/>
              <p:cNvSpPr>
                <a:spLocks noChangeAspect="1"/>
              </p:cNvSpPr>
              <p:nvPr/>
            </p:nvSpPr>
            <p:spPr bwMode="auto">
              <a:xfrm>
                <a:off x="4376" y="2084"/>
                <a:ext cx="106" cy="109"/>
              </a:xfrm>
              <a:custGeom>
                <a:avLst/>
                <a:gdLst>
                  <a:gd name="T0" fmla="*/ 32 w 32"/>
                  <a:gd name="T1" fmla="*/ 0 h 33"/>
                  <a:gd name="T2" fmla="*/ 32 w 32"/>
                  <a:gd name="T3" fmla="*/ 0 h 33"/>
                  <a:gd name="T4" fmla="*/ 27 w 32"/>
                  <a:gd name="T5" fmla="*/ 0 h 33"/>
                  <a:gd name="T6" fmla="*/ 19 w 32"/>
                  <a:gd name="T7" fmla="*/ 2 h 33"/>
                  <a:gd name="T8" fmla="*/ 13 w 32"/>
                  <a:gd name="T9" fmla="*/ 6 h 33"/>
                  <a:gd name="T10" fmla="*/ 9 w 32"/>
                  <a:gd name="T11" fmla="*/ 10 h 33"/>
                  <a:gd name="T12" fmla="*/ 5 w 32"/>
                  <a:gd name="T13" fmla="*/ 14 h 33"/>
                  <a:gd name="T14" fmla="*/ 2 w 32"/>
                  <a:gd name="T15" fmla="*/ 20 h 33"/>
                  <a:gd name="T16" fmla="*/ 0 w 32"/>
                  <a:gd name="T17" fmla="*/ 27 h 33"/>
                  <a:gd name="T18" fmla="*/ 0 w 32"/>
                  <a:gd name="T19" fmla="*/ 33 h 33"/>
                  <a:gd name="T20" fmla="*/ 7 w 32"/>
                  <a:gd name="T21" fmla="*/ 33 h 33"/>
                  <a:gd name="T22" fmla="*/ 7 w 32"/>
                  <a:gd name="T23" fmla="*/ 27 h 33"/>
                  <a:gd name="T24" fmla="*/ 9 w 32"/>
                  <a:gd name="T25" fmla="*/ 23 h 33"/>
                  <a:gd name="T26" fmla="*/ 11 w 32"/>
                  <a:gd name="T27" fmla="*/ 20 h 33"/>
                  <a:gd name="T28" fmla="*/ 15 w 32"/>
                  <a:gd name="T29" fmla="*/ 16 h 33"/>
                  <a:gd name="T30" fmla="*/ 19 w 32"/>
                  <a:gd name="T31" fmla="*/ 12 h 33"/>
                  <a:gd name="T32" fmla="*/ 23 w 32"/>
                  <a:gd name="T33" fmla="*/ 10 h 33"/>
                  <a:gd name="T34" fmla="*/ 27 w 32"/>
                  <a:gd name="T35" fmla="*/ 8 h 33"/>
                  <a:gd name="T36" fmla="*/ 32 w 32"/>
                  <a:gd name="T37" fmla="*/ 8 h 33"/>
                  <a:gd name="T38" fmla="*/ 32 w 32"/>
                  <a:gd name="T39" fmla="*/ 8 h 33"/>
                  <a:gd name="T40" fmla="*/ 32 w 32"/>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3">
                    <a:moveTo>
                      <a:pt x="32" y="0"/>
                    </a:moveTo>
                    <a:lnTo>
                      <a:pt x="32" y="0"/>
                    </a:lnTo>
                    <a:lnTo>
                      <a:pt x="27" y="0"/>
                    </a:lnTo>
                    <a:lnTo>
                      <a:pt x="19" y="2"/>
                    </a:lnTo>
                    <a:lnTo>
                      <a:pt x="13" y="6"/>
                    </a:lnTo>
                    <a:lnTo>
                      <a:pt x="9" y="10"/>
                    </a:lnTo>
                    <a:lnTo>
                      <a:pt x="5" y="14"/>
                    </a:lnTo>
                    <a:lnTo>
                      <a:pt x="2" y="20"/>
                    </a:lnTo>
                    <a:lnTo>
                      <a:pt x="0" y="27"/>
                    </a:lnTo>
                    <a:lnTo>
                      <a:pt x="0" y="33"/>
                    </a:lnTo>
                    <a:lnTo>
                      <a:pt x="7" y="33"/>
                    </a:lnTo>
                    <a:lnTo>
                      <a:pt x="7" y="27"/>
                    </a:lnTo>
                    <a:lnTo>
                      <a:pt x="9" y="23"/>
                    </a:lnTo>
                    <a:lnTo>
                      <a:pt x="11" y="20"/>
                    </a:lnTo>
                    <a:lnTo>
                      <a:pt x="15" y="16"/>
                    </a:lnTo>
                    <a:lnTo>
                      <a:pt x="19" y="12"/>
                    </a:lnTo>
                    <a:lnTo>
                      <a:pt x="23" y="10"/>
                    </a:lnTo>
                    <a:lnTo>
                      <a:pt x="27" y="8"/>
                    </a:lnTo>
                    <a:lnTo>
                      <a:pt x="32" y="8"/>
                    </a:lnTo>
                    <a:lnTo>
                      <a:pt x="32" y="8"/>
                    </a:lnTo>
                    <a:lnTo>
                      <a:pt x="3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0" name="Freeform 8"/>
              <p:cNvSpPr>
                <a:spLocks noChangeAspect="1"/>
              </p:cNvSpPr>
              <p:nvPr/>
            </p:nvSpPr>
            <p:spPr bwMode="auto">
              <a:xfrm>
                <a:off x="4482" y="2084"/>
                <a:ext cx="115" cy="109"/>
              </a:xfrm>
              <a:custGeom>
                <a:avLst/>
                <a:gdLst>
                  <a:gd name="T0" fmla="*/ 35 w 35"/>
                  <a:gd name="T1" fmla="*/ 33 h 33"/>
                  <a:gd name="T2" fmla="*/ 35 w 35"/>
                  <a:gd name="T3" fmla="*/ 33 h 33"/>
                  <a:gd name="T4" fmla="*/ 33 w 35"/>
                  <a:gd name="T5" fmla="*/ 27 h 33"/>
                  <a:gd name="T6" fmla="*/ 31 w 35"/>
                  <a:gd name="T7" fmla="*/ 20 h 33"/>
                  <a:gd name="T8" fmla="*/ 29 w 35"/>
                  <a:gd name="T9" fmla="*/ 14 h 33"/>
                  <a:gd name="T10" fmla="*/ 25 w 35"/>
                  <a:gd name="T11" fmla="*/ 10 h 33"/>
                  <a:gd name="T12" fmla="*/ 20 w 35"/>
                  <a:gd name="T13" fmla="*/ 6 h 33"/>
                  <a:gd name="T14" fmla="*/ 14 w 35"/>
                  <a:gd name="T15" fmla="*/ 2 h 33"/>
                  <a:gd name="T16" fmla="*/ 8 w 35"/>
                  <a:gd name="T17" fmla="*/ 0 h 33"/>
                  <a:gd name="T18" fmla="*/ 0 w 35"/>
                  <a:gd name="T19" fmla="*/ 0 h 33"/>
                  <a:gd name="T20" fmla="*/ 0 w 35"/>
                  <a:gd name="T21" fmla="*/ 8 h 33"/>
                  <a:gd name="T22" fmla="*/ 6 w 35"/>
                  <a:gd name="T23" fmla="*/ 8 h 33"/>
                  <a:gd name="T24" fmla="*/ 10 w 35"/>
                  <a:gd name="T25" fmla="*/ 10 h 33"/>
                  <a:gd name="T26" fmla="*/ 16 w 35"/>
                  <a:gd name="T27" fmla="*/ 12 h 33"/>
                  <a:gd name="T28" fmla="*/ 20 w 35"/>
                  <a:gd name="T29" fmla="*/ 16 h 33"/>
                  <a:gd name="T30" fmla="*/ 21 w 35"/>
                  <a:gd name="T31" fmla="*/ 20 h 33"/>
                  <a:gd name="T32" fmla="*/ 23 w 35"/>
                  <a:gd name="T33" fmla="*/ 23 h 33"/>
                  <a:gd name="T34" fmla="*/ 25 w 35"/>
                  <a:gd name="T35" fmla="*/ 27 h 33"/>
                  <a:gd name="T36" fmla="*/ 25 w 35"/>
                  <a:gd name="T37" fmla="*/ 33 h 33"/>
                  <a:gd name="T38" fmla="*/ 25 w 35"/>
                  <a:gd name="T39" fmla="*/ 33 h 33"/>
                  <a:gd name="T40" fmla="*/ 35 w 35"/>
                  <a:gd name="T4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3">
                    <a:moveTo>
                      <a:pt x="35" y="33"/>
                    </a:moveTo>
                    <a:lnTo>
                      <a:pt x="35" y="33"/>
                    </a:lnTo>
                    <a:lnTo>
                      <a:pt x="33" y="27"/>
                    </a:lnTo>
                    <a:lnTo>
                      <a:pt x="31" y="20"/>
                    </a:lnTo>
                    <a:lnTo>
                      <a:pt x="29" y="14"/>
                    </a:lnTo>
                    <a:lnTo>
                      <a:pt x="25" y="10"/>
                    </a:lnTo>
                    <a:lnTo>
                      <a:pt x="20" y="6"/>
                    </a:lnTo>
                    <a:lnTo>
                      <a:pt x="14" y="2"/>
                    </a:lnTo>
                    <a:lnTo>
                      <a:pt x="8" y="0"/>
                    </a:lnTo>
                    <a:lnTo>
                      <a:pt x="0" y="0"/>
                    </a:lnTo>
                    <a:lnTo>
                      <a:pt x="0" y="8"/>
                    </a:lnTo>
                    <a:lnTo>
                      <a:pt x="6" y="8"/>
                    </a:lnTo>
                    <a:lnTo>
                      <a:pt x="10" y="10"/>
                    </a:lnTo>
                    <a:lnTo>
                      <a:pt x="16" y="12"/>
                    </a:lnTo>
                    <a:lnTo>
                      <a:pt x="20" y="16"/>
                    </a:lnTo>
                    <a:lnTo>
                      <a:pt x="21" y="20"/>
                    </a:lnTo>
                    <a:lnTo>
                      <a:pt x="23" y="23"/>
                    </a:lnTo>
                    <a:lnTo>
                      <a:pt x="25" y="27"/>
                    </a:lnTo>
                    <a:lnTo>
                      <a:pt x="25" y="33"/>
                    </a:lnTo>
                    <a:lnTo>
                      <a:pt x="25" y="33"/>
                    </a:lnTo>
                    <a:lnTo>
                      <a:pt x="35" y="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1" name="Freeform 9"/>
              <p:cNvSpPr>
                <a:spLocks noChangeAspect="1"/>
              </p:cNvSpPr>
              <p:nvPr/>
            </p:nvSpPr>
            <p:spPr bwMode="auto">
              <a:xfrm>
                <a:off x="4482" y="2193"/>
                <a:ext cx="115" cy="113"/>
              </a:xfrm>
              <a:custGeom>
                <a:avLst/>
                <a:gdLst>
                  <a:gd name="T0" fmla="*/ 0 w 35"/>
                  <a:gd name="T1" fmla="*/ 34 h 34"/>
                  <a:gd name="T2" fmla="*/ 0 w 35"/>
                  <a:gd name="T3" fmla="*/ 34 h 34"/>
                  <a:gd name="T4" fmla="*/ 8 w 35"/>
                  <a:gd name="T5" fmla="*/ 33 h 34"/>
                  <a:gd name="T6" fmla="*/ 14 w 35"/>
                  <a:gd name="T7" fmla="*/ 31 h 34"/>
                  <a:gd name="T8" fmla="*/ 20 w 35"/>
                  <a:gd name="T9" fmla="*/ 29 h 34"/>
                  <a:gd name="T10" fmla="*/ 25 w 35"/>
                  <a:gd name="T11" fmla="*/ 25 h 34"/>
                  <a:gd name="T12" fmla="*/ 29 w 35"/>
                  <a:gd name="T13" fmla="*/ 19 h 34"/>
                  <a:gd name="T14" fmla="*/ 31 w 35"/>
                  <a:gd name="T15" fmla="*/ 13 h 34"/>
                  <a:gd name="T16" fmla="*/ 33 w 35"/>
                  <a:gd name="T17" fmla="*/ 8 h 34"/>
                  <a:gd name="T18" fmla="*/ 35 w 35"/>
                  <a:gd name="T19" fmla="*/ 0 h 34"/>
                  <a:gd name="T20" fmla="*/ 25 w 35"/>
                  <a:gd name="T21" fmla="*/ 0 h 34"/>
                  <a:gd name="T22" fmla="*/ 25 w 35"/>
                  <a:gd name="T23" fmla="*/ 6 h 34"/>
                  <a:gd name="T24" fmla="*/ 23 w 35"/>
                  <a:gd name="T25" fmla="*/ 10 h 34"/>
                  <a:gd name="T26" fmla="*/ 21 w 35"/>
                  <a:gd name="T27" fmla="*/ 15 h 34"/>
                  <a:gd name="T28" fmla="*/ 20 w 35"/>
                  <a:gd name="T29" fmla="*/ 19 h 34"/>
                  <a:gd name="T30" fmla="*/ 16 w 35"/>
                  <a:gd name="T31" fmla="*/ 21 h 34"/>
                  <a:gd name="T32" fmla="*/ 10 w 35"/>
                  <a:gd name="T33" fmla="*/ 23 h 34"/>
                  <a:gd name="T34" fmla="*/ 6 w 35"/>
                  <a:gd name="T35" fmla="*/ 25 h 34"/>
                  <a:gd name="T36" fmla="*/ 0 w 35"/>
                  <a:gd name="T37" fmla="*/ 25 h 34"/>
                  <a:gd name="T38" fmla="*/ 0 w 35"/>
                  <a:gd name="T39" fmla="*/ 25 h 34"/>
                  <a:gd name="T40" fmla="*/ 0 w 35"/>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0" y="34"/>
                    </a:moveTo>
                    <a:lnTo>
                      <a:pt x="0" y="34"/>
                    </a:lnTo>
                    <a:lnTo>
                      <a:pt x="8" y="33"/>
                    </a:lnTo>
                    <a:lnTo>
                      <a:pt x="14" y="31"/>
                    </a:lnTo>
                    <a:lnTo>
                      <a:pt x="20" y="29"/>
                    </a:lnTo>
                    <a:lnTo>
                      <a:pt x="25" y="25"/>
                    </a:lnTo>
                    <a:lnTo>
                      <a:pt x="29" y="19"/>
                    </a:lnTo>
                    <a:lnTo>
                      <a:pt x="31" y="13"/>
                    </a:lnTo>
                    <a:lnTo>
                      <a:pt x="33" y="8"/>
                    </a:lnTo>
                    <a:lnTo>
                      <a:pt x="35" y="0"/>
                    </a:lnTo>
                    <a:lnTo>
                      <a:pt x="25" y="0"/>
                    </a:lnTo>
                    <a:lnTo>
                      <a:pt x="25" y="6"/>
                    </a:lnTo>
                    <a:lnTo>
                      <a:pt x="23" y="10"/>
                    </a:lnTo>
                    <a:lnTo>
                      <a:pt x="21" y="15"/>
                    </a:lnTo>
                    <a:lnTo>
                      <a:pt x="20" y="19"/>
                    </a:lnTo>
                    <a:lnTo>
                      <a:pt x="16" y="21"/>
                    </a:lnTo>
                    <a:lnTo>
                      <a:pt x="10" y="23"/>
                    </a:lnTo>
                    <a:lnTo>
                      <a:pt x="6" y="25"/>
                    </a:lnTo>
                    <a:lnTo>
                      <a:pt x="0" y="25"/>
                    </a:lnTo>
                    <a:lnTo>
                      <a:pt x="0" y="25"/>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2" name="Freeform 10"/>
              <p:cNvSpPr>
                <a:spLocks noChangeAspect="1"/>
              </p:cNvSpPr>
              <p:nvPr/>
            </p:nvSpPr>
            <p:spPr bwMode="auto">
              <a:xfrm>
                <a:off x="4419" y="2131"/>
                <a:ext cx="165" cy="165"/>
              </a:xfrm>
              <a:custGeom>
                <a:avLst/>
                <a:gdLst>
                  <a:gd name="T0" fmla="*/ 21 w 50"/>
                  <a:gd name="T1" fmla="*/ 21 h 50"/>
                  <a:gd name="T2" fmla="*/ 42 w 50"/>
                  <a:gd name="T3" fmla="*/ 0 h 50"/>
                  <a:gd name="T4" fmla="*/ 46 w 50"/>
                  <a:gd name="T5" fmla="*/ 4 h 50"/>
                  <a:gd name="T6" fmla="*/ 48 w 50"/>
                  <a:gd name="T7" fmla="*/ 9 h 50"/>
                  <a:gd name="T8" fmla="*/ 50 w 50"/>
                  <a:gd name="T9" fmla="*/ 15 h 50"/>
                  <a:gd name="T10" fmla="*/ 50 w 50"/>
                  <a:gd name="T11" fmla="*/ 21 h 50"/>
                  <a:gd name="T12" fmla="*/ 50 w 50"/>
                  <a:gd name="T13" fmla="*/ 27 h 50"/>
                  <a:gd name="T14" fmla="*/ 48 w 50"/>
                  <a:gd name="T15" fmla="*/ 32 h 50"/>
                  <a:gd name="T16" fmla="*/ 46 w 50"/>
                  <a:gd name="T17" fmla="*/ 36 h 50"/>
                  <a:gd name="T18" fmla="*/ 42 w 50"/>
                  <a:gd name="T19" fmla="*/ 42 h 50"/>
                  <a:gd name="T20" fmla="*/ 37 w 50"/>
                  <a:gd name="T21" fmla="*/ 46 h 50"/>
                  <a:gd name="T22" fmla="*/ 33 w 50"/>
                  <a:gd name="T23" fmla="*/ 48 h 50"/>
                  <a:gd name="T24" fmla="*/ 27 w 50"/>
                  <a:gd name="T25" fmla="*/ 50 h 50"/>
                  <a:gd name="T26" fmla="*/ 21 w 50"/>
                  <a:gd name="T27" fmla="*/ 50 h 50"/>
                  <a:gd name="T28" fmla="*/ 15 w 50"/>
                  <a:gd name="T29" fmla="*/ 50 h 50"/>
                  <a:gd name="T30" fmla="*/ 10 w 50"/>
                  <a:gd name="T31" fmla="*/ 48 h 50"/>
                  <a:gd name="T32" fmla="*/ 4 w 50"/>
                  <a:gd name="T33" fmla="*/ 46 h 50"/>
                  <a:gd name="T34" fmla="*/ 0 w 50"/>
                  <a:gd name="T35" fmla="*/ 42 h 50"/>
                  <a:gd name="T36" fmla="*/ 21 w 50"/>
                  <a:gd name="T3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0">
                    <a:moveTo>
                      <a:pt x="21" y="21"/>
                    </a:moveTo>
                    <a:lnTo>
                      <a:pt x="42" y="0"/>
                    </a:lnTo>
                    <a:lnTo>
                      <a:pt x="46" y="4"/>
                    </a:lnTo>
                    <a:lnTo>
                      <a:pt x="48" y="9"/>
                    </a:lnTo>
                    <a:lnTo>
                      <a:pt x="50" y="15"/>
                    </a:lnTo>
                    <a:lnTo>
                      <a:pt x="50" y="21"/>
                    </a:lnTo>
                    <a:lnTo>
                      <a:pt x="50" y="27"/>
                    </a:lnTo>
                    <a:lnTo>
                      <a:pt x="48" y="32"/>
                    </a:lnTo>
                    <a:lnTo>
                      <a:pt x="46" y="36"/>
                    </a:lnTo>
                    <a:lnTo>
                      <a:pt x="42" y="42"/>
                    </a:lnTo>
                    <a:lnTo>
                      <a:pt x="37" y="46"/>
                    </a:lnTo>
                    <a:lnTo>
                      <a:pt x="33" y="48"/>
                    </a:lnTo>
                    <a:lnTo>
                      <a:pt x="27" y="50"/>
                    </a:lnTo>
                    <a:lnTo>
                      <a:pt x="21" y="50"/>
                    </a:lnTo>
                    <a:lnTo>
                      <a:pt x="15" y="50"/>
                    </a:lnTo>
                    <a:lnTo>
                      <a:pt x="10" y="48"/>
                    </a:lnTo>
                    <a:lnTo>
                      <a:pt x="4" y="46"/>
                    </a:lnTo>
                    <a:lnTo>
                      <a:pt x="0" y="42"/>
                    </a:lnTo>
                    <a:lnTo>
                      <a:pt x="21"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3" name="Freeform 11"/>
              <p:cNvSpPr>
                <a:spLocks noChangeAspect="1"/>
              </p:cNvSpPr>
              <p:nvPr/>
            </p:nvSpPr>
            <p:spPr bwMode="auto">
              <a:xfrm>
                <a:off x="4419" y="2131"/>
                <a:ext cx="165" cy="165"/>
              </a:xfrm>
              <a:custGeom>
                <a:avLst/>
                <a:gdLst>
                  <a:gd name="T0" fmla="*/ 21 w 50"/>
                  <a:gd name="T1" fmla="*/ 21 h 50"/>
                  <a:gd name="T2" fmla="*/ 42 w 50"/>
                  <a:gd name="T3" fmla="*/ 0 h 50"/>
                  <a:gd name="T4" fmla="*/ 46 w 50"/>
                  <a:gd name="T5" fmla="*/ 4 h 50"/>
                  <a:gd name="T6" fmla="*/ 48 w 50"/>
                  <a:gd name="T7" fmla="*/ 9 h 50"/>
                  <a:gd name="T8" fmla="*/ 50 w 50"/>
                  <a:gd name="T9" fmla="*/ 15 h 50"/>
                  <a:gd name="T10" fmla="*/ 50 w 50"/>
                  <a:gd name="T11" fmla="*/ 21 h 50"/>
                  <a:gd name="T12" fmla="*/ 50 w 50"/>
                  <a:gd name="T13" fmla="*/ 27 h 50"/>
                  <a:gd name="T14" fmla="*/ 48 w 50"/>
                  <a:gd name="T15" fmla="*/ 32 h 50"/>
                  <a:gd name="T16" fmla="*/ 46 w 50"/>
                  <a:gd name="T17" fmla="*/ 36 h 50"/>
                  <a:gd name="T18" fmla="*/ 42 w 50"/>
                  <a:gd name="T19" fmla="*/ 42 h 50"/>
                  <a:gd name="T20" fmla="*/ 37 w 50"/>
                  <a:gd name="T21" fmla="*/ 46 h 50"/>
                  <a:gd name="T22" fmla="*/ 33 w 50"/>
                  <a:gd name="T23" fmla="*/ 48 h 50"/>
                  <a:gd name="T24" fmla="*/ 27 w 50"/>
                  <a:gd name="T25" fmla="*/ 50 h 50"/>
                  <a:gd name="T26" fmla="*/ 21 w 50"/>
                  <a:gd name="T27" fmla="*/ 50 h 50"/>
                  <a:gd name="T28" fmla="*/ 15 w 50"/>
                  <a:gd name="T29" fmla="*/ 50 h 50"/>
                  <a:gd name="T30" fmla="*/ 10 w 50"/>
                  <a:gd name="T31" fmla="*/ 48 h 50"/>
                  <a:gd name="T32" fmla="*/ 4 w 50"/>
                  <a:gd name="T33" fmla="*/ 46 h 50"/>
                  <a:gd name="T34" fmla="*/ 0 w 50"/>
                  <a:gd name="T35" fmla="*/ 42 h 50"/>
                  <a:gd name="T36" fmla="*/ 21 w 50"/>
                  <a:gd name="T3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0">
                    <a:moveTo>
                      <a:pt x="21" y="21"/>
                    </a:moveTo>
                    <a:lnTo>
                      <a:pt x="42" y="0"/>
                    </a:lnTo>
                    <a:lnTo>
                      <a:pt x="46" y="4"/>
                    </a:lnTo>
                    <a:lnTo>
                      <a:pt x="48" y="9"/>
                    </a:lnTo>
                    <a:lnTo>
                      <a:pt x="50" y="15"/>
                    </a:lnTo>
                    <a:lnTo>
                      <a:pt x="50" y="21"/>
                    </a:lnTo>
                    <a:lnTo>
                      <a:pt x="50" y="27"/>
                    </a:lnTo>
                    <a:lnTo>
                      <a:pt x="48" y="32"/>
                    </a:lnTo>
                    <a:lnTo>
                      <a:pt x="46" y="36"/>
                    </a:lnTo>
                    <a:lnTo>
                      <a:pt x="42" y="42"/>
                    </a:lnTo>
                    <a:lnTo>
                      <a:pt x="37" y="46"/>
                    </a:lnTo>
                    <a:lnTo>
                      <a:pt x="33" y="48"/>
                    </a:lnTo>
                    <a:lnTo>
                      <a:pt x="27" y="50"/>
                    </a:lnTo>
                    <a:lnTo>
                      <a:pt x="21" y="50"/>
                    </a:lnTo>
                    <a:lnTo>
                      <a:pt x="15" y="50"/>
                    </a:lnTo>
                    <a:lnTo>
                      <a:pt x="10" y="48"/>
                    </a:lnTo>
                    <a:lnTo>
                      <a:pt x="4" y="46"/>
                    </a:lnTo>
                    <a:lnTo>
                      <a:pt x="0" y="42"/>
                    </a:lnTo>
                    <a:lnTo>
                      <a:pt x="21" y="21"/>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899084" name="Freeform 12"/>
            <p:cNvSpPr>
              <a:spLocks noChangeAspect="1"/>
            </p:cNvSpPr>
            <p:nvPr/>
          </p:nvSpPr>
          <p:spPr bwMode="auto">
            <a:xfrm>
              <a:off x="3357" y="1875"/>
              <a:ext cx="150" cy="152"/>
            </a:xfrm>
            <a:custGeom>
              <a:avLst/>
              <a:gdLst>
                <a:gd name="T0" fmla="*/ 28 w 59"/>
                <a:gd name="T1" fmla="*/ 60 h 60"/>
                <a:gd name="T2" fmla="*/ 23 w 59"/>
                <a:gd name="T3" fmla="*/ 60 h 60"/>
                <a:gd name="T4" fmla="*/ 17 w 59"/>
                <a:gd name="T5" fmla="*/ 58 h 60"/>
                <a:gd name="T6" fmla="*/ 13 w 59"/>
                <a:gd name="T7" fmla="*/ 54 h 60"/>
                <a:gd name="T8" fmla="*/ 9 w 59"/>
                <a:gd name="T9" fmla="*/ 50 h 60"/>
                <a:gd name="T10" fmla="*/ 5 w 59"/>
                <a:gd name="T11" fmla="*/ 46 h 60"/>
                <a:gd name="T12" fmla="*/ 1 w 59"/>
                <a:gd name="T13" fmla="*/ 42 h 60"/>
                <a:gd name="T14" fmla="*/ 0 w 59"/>
                <a:gd name="T15" fmla="*/ 37 h 60"/>
                <a:gd name="T16" fmla="*/ 0 w 59"/>
                <a:gd name="T17" fmla="*/ 31 h 60"/>
                <a:gd name="T18" fmla="*/ 0 w 59"/>
                <a:gd name="T19" fmla="*/ 25 h 60"/>
                <a:gd name="T20" fmla="*/ 1 w 59"/>
                <a:gd name="T21" fmla="*/ 19 h 60"/>
                <a:gd name="T22" fmla="*/ 5 w 59"/>
                <a:gd name="T23" fmla="*/ 14 h 60"/>
                <a:gd name="T24" fmla="*/ 9 w 59"/>
                <a:gd name="T25" fmla="*/ 10 h 60"/>
                <a:gd name="T26" fmla="*/ 13 w 59"/>
                <a:gd name="T27" fmla="*/ 6 h 60"/>
                <a:gd name="T28" fmla="*/ 17 w 59"/>
                <a:gd name="T29" fmla="*/ 2 h 60"/>
                <a:gd name="T30" fmla="*/ 23 w 59"/>
                <a:gd name="T31" fmla="*/ 2 h 60"/>
                <a:gd name="T32" fmla="*/ 28 w 59"/>
                <a:gd name="T33" fmla="*/ 0 h 60"/>
                <a:gd name="T34" fmla="*/ 36 w 59"/>
                <a:gd name="T35" fmla="*/ 2 h 60"/>
                <a:gd name="T36" fmla="*/ 40 w 59"/>
                <a:gd name="T37" fmla="*/ 2 h 60"/>
                <a:gd name="T38" fmla="*/ 46 w 59"/>
                <a:gd name="T39" fmla="*/ 6 h 60"/>
                <a:gd name="T40" fmla="*/ 49 w 59"/>
                <a:gd name="T41" fmla="*/ 10 h 60"/>
                <a:gd name="T42" fmla="*/ 53 w 59"/>
                <a:gd name="T43" fmla="*/ 14 h 60"/>
                <a:gd name="T44" fmla="*/ 57 w 59"/>
                <a:gd name="T45" fmla="*/ 19 h 60"/>
                <a:gd name="T46" fmla="*/ 59 w 59"/>
                <a:gd name="T47" fmla="*/ 25 h 60"/>
                <a:gd name="T48" fmla="*/ 59 w 59"/>
                <a:gd name="T49" fmla="*/ 31 h 60"/>
                <a:gd name="T50" fmla="*/ 59 w 59"/>
                <a:gd name="T51" fmla="*/ 37 h 60"/>
                <a:gd name="T52" fmla="*/ 57 w 59"/>
                <a:gd name="T53" fmla="*/ 42 h 60"/>
                <a:gd name="T54" fmla="*/ 53 w 59"/>
                <a:gd name="T55" fmla="*/ 46 h 60"/>
                <a:gd name="T56" fmla="*/ 49 w 59"/>
                <a:gd name="T57" fmla="*/ 50 h 60"/>
                <a:gd name="T58" fmla="*/ 46 w 59"/>
                <a:gd name="T59" fmla="*/ 54 h 60"/>
                <a:gd name="T60" fmla="*/ 40 w 59"/>
                <a:gd name="T61" fmla="*/ 58 h 60"/>
                <a:gd name="T62" fmla="*/ 36 w 59"/>
                <a:gd name="T63" fmla="*/ 60 h 60"/>
                <a:gd name="T64" fmla="*/ 28 w 59"/>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0">
                  <a:moveTo>
                    <a:pt x="28" y="60"/>
                  </a:moveTo>
                  <a:lnTo>
                    <a:pt x="23" y="60"/>
                  </a:lnTo>
                  <a:lnTo>
                    <a:pt x="17" y="58"/>
                  </a:lnTo>
                  <a:lnTo>
                    <a:pt x="13" y="54"/>
                  </a:lnTo>
                  <a:lnTo>
                    <a:pt x="9" y="50"/>
                  </a:lnTo>
                  <a:lnTo>
                    <a:pt x="5" y="46"/>
                  </a:lnTo>
                  <a:lnTo>
                    <a:pt x="1" y="42"/>
                  </a:lnTo>
                  <a:lnTo>
                    <a:pt x="0" y="37"/>
                  </a:lnTo>
                  <a:lnTo>
                    <a:pt x="0" y="31"/>
                  </a:lnTo>
                  <a:lnTo>
                    <a:pt x="0" y="25"/>
                  </a:lnTo>
                  <a:lnTo>
                    <a:pt x="1" y="19"/>
                  </a:lnTo>
                  <a:lnTo>
                    <a:pt x="5" y="14"/>
                  </a:lnTo>
                  <a:lnTo>
                    <a:pt x="9" y="10"/>
                  </a:lnTo>
                  <a:lnTo>
                    <a:pt x="13" y="6"/>
                  </a:lnTo>
                  <a:lnTo>
                    <a:pt x="17" y="2"/>
                  </a:lnTo>
                  <a:lnTo>
                    <a:pt x="23" y="2"/>
                  </a:lnTo>
                  <a:lnTo>
                    <a:pt x="28" y="0"/>
                  </a:lnTo>
                  <a:lnTo>
                    <a:pt x="36" y="2"/>
                  </a:lnTo>
                  <a:lnTo>
                    <a:pt x="40" y="2"/>
                  </a:lnTo>
                  <a:lnTo>
                    <a:pt x="46" y="6"/>
                  </a:lnTo>
                  <a:lnTo>
                    <a:pt x="49" y="10"/>
                  </a:lnTo>
                  <a:lnTo>
                    <a:pt x="53" y="14"/>
                  </a:lnTo>
                  <a:lnTo>
                    <a:pt x="57" y="19"/>
                  </a:lnTo>
                  <a:lnTo>
                    <a:pt x="59" y="25"/>
                  </a:lnTo>
                  <a:lnTo>
                    <a:pt x="59" y="31"/>
                  </a:lnTo>
                  <a:lnTo>
                    <a:pt x="59" y="37"/>
                  </a:lnTo>
                  <a:lnTo>
                    <a:pt x="57" y="42"/>
                  </a:lnTo>
                  <a:lnTo>
                    <a:pt x="53" y="46"/>
                  </a:lnTo>
                  <a:lnTo>
                    <a:pt x="49" y="50"/>
                  </a:lnTo>
                  <a:lnTo>
                    <a:pt x="46" y="54"/>
                  </a:lnTo>
                  <a:lnTo>
                    <a:pt x="40" y="58"/>
                  </a:lnTo>
                  <a:lnTo>
                    <a:pt x="36" y="60"/>
                  </a:lnTo>
                  <a:lnTo>
                    <a:pt x="28"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899085" name="Group 13"/>
            <p:cNvGrpSpPr>
              <a:grpSpLocks noChangeAspect="1"/>
            </p:cNvGrpSpPr>
            <p:nvPr/>
          </p:nvGrpSpPr>
          <p:grpSpPr bwMode="auto">
            <a:xfrm>
              <a:off x="3347" y="2169"/>
              <a:ext cx="170" cy="170"/>
              <a:chOff x="4376" y="2871"/>
              <a:chExt cx="221" cy="221"/>
            </a:xfrm>
          </p:grpSpPr>
          <p:sp>
            <p:nvSpPr>
              <p:cNvPr id="899086" name="Freeform 14"/>
              <p:cNvSpPr>
                <a:spLocks noChangeAspect="1"/>
              </p:cNvSpPr>
              <p:nvPr/>
            </p:nvSpPr>
            <p:spPr bwMode="auto">
              <a:xfrm>
                <a:off x="4389" y="2884"/>
                <a:ext cx="195" cy="198"/>
              </a:xfrm>
              <a:custGeom>
                <a:avLst/>
                <a:gdLst>
                  <a:gd name="T0" fmla="*/ 28 w 59"/>
                  <a:gd name="T1" fmla="*/ 60 h 60"/>
                  <a:gd name="T2" fmla="*/ 23 w 59"/>
                  <a:gd name="T3" fmla="*/ 58 h 60"/>
                  <a:gd name="T4" fmla="*/ 17 w 59"/>
                  <a:gd name="T5" fmla="*/ 56 h 60"/>
                  <a:gd name="T6" fmla="*/ 13 w 59"/>
                  <a:gd name="T7" fmla="*/ 54 h 60"/>
                  <a:gd name="T8" fmla="*/ 9 w 59"/>
                  <a:gd name="T9" fmla="*/ 50 h 60"/>
                  <a:gd name="T10" fmla="*/ 5 w 59"/>
                  <a:gd name="T11" fmla="*/ 46 h 60"/>
                  <a:gd name="T12" fmla="*/ 1 w 59"/>
                  <a:gd name="T13" fmla="*/ 40 h 60"/>
                  <a:gd name="T14" fmla="*/ 0 w 59"/>
                  <a:gd name="T15" fmla="*/ 35 h 60"/>
                  <a:gd name="T16" fmla="*/ 0 w 59"/>
                  <a:gd name="T17" fmla="*/ 29 h 60"/>
                  <a:gd name="T18" fmla="*/ 0 w 59"/>
                  <a:gd name="T19" fmla="*/ 23 h 60"/>
                  <a:gd name="T20" fmla="*/ 1 w 59"/>
                  <a:gd name="T21" fmla="*/ 17 h 60"/>
                  <a:gd name="T22" fmla="*/ 5 w 59"/>
                  <a:gd name="T23" fmla="*/ 13 h 60"/>
                  <a:gd name="T24" fmla="*/ 9 w 59"/>
                  <a:gd name="T25" fmla="*/ 8 h 60"/>
                  <a:gd name="T26" fmla="*/ 13 w 59"/>
                  <a:gd name="T27" fmla="*/ 4 h 60"/>
                  <a:gd name="T28" fmla="*/ 17 w 59"/>
                  <a:gd name="T29" fmla="*/ 2 h 60"/>
                  <a:gd name="T30" fmla="*/ 23 w 59"/>
                  <a:gd name="T31" fmla="*/ 0 h 60"/>
                  <a:gd name="T32" fmla="*/ 28 w 59"/>
                  <a:gd name="T33" fmla="*/ 0 h 60"/>
                  <a:gd name="T34" fmla="*/ 36 w 59"/>
                  <a:gd name="T35" fmla="*/ 0 h 60"/>
                  <a:gd name="T36" fmla="*/ 40 w 59"/>
                  <a:gd name="T37" fmla="*/ 2 h 60"/>
                  <a:gd name="T38" fmla="*/ 46 w 59"/>
                  <a:gd name="T39" fmla="*/ 4 h 60"/>
                  <a:gd name="T40" fmla="*/ 49 w 59"/>
                  <a:gd name="T41" fmla="*/ 8 h 60"/>
                  <a:gd name="T42" fmla="*/ 53 w 59"/>
                  <a:gd name="T43" fmla="*/ 13 h 60"/>
                  <a:gd name="T44" fmla="*/ 57 w 59"/>
                  <a:gd name="T45" fmla="*/ 17 h 60"/>
                  <a:gd name="T46" fmla="*/ 59 w 59"/>
                  <a:gd name="T47" fmla="*/ 23 h 60"/>
                  <a:gd name="T48" fmla="*/ 59 w 59"/>
                  <a:gd name="T49" fmla="*/ 29 h 60"/>
                  <a:gd name="T50" fmla="*/ 59 w 59"/>
                  <a:gd name="T51" fmla="*/ 35 h 60"/>
                  <a:gd name="T52" fmla="*/ 57 w 59"/>
                  <a:gd name="T53" fmla="*/ 40 h 60"/>
                  <a:gd name="T54" fmla="*/ 53 w 59"/>
                  <a:gd name="T55" fmla="*/ 46 h 60"/>
                  <a:gd name="T56" fmla="*/ 49 w 59"/>
                  <a:gd name="T57" fmla="*/ 50 h 60"/>
                  <a:gd name="T58" fmla="*/ 46 w 59"/>
                  <a:gd name="T59" fmla="*/ 54 h 60"/>
                  <a:gd name="T60" fmla="*/ 40 w 59"/>
                  <a:gd name="T61" fmla="*/ 56 h 60"/>
                  <a:gd name="T62" fmla="*/ 36 w 59"/>
                  <a:gd name="T63" fmla="*/ 58 h 60"/>
                  <a:gd name="T64" fmla="*/ 28 w 59"/>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60">
                    <a:moveTo>
                      <a:pt x="28" y="60"/>
                    </a:moveTo>
                    <a:lnTo>
                      <a:pt x="23" y="58"/>
                    </a:lnTo>
                    <a:lnTo>
                      <a:pt x="17" y="56"/>
                    </a:lnTo>
                    <a:lnTo>
                      <a:pt x="13" y="54"/>
                    </a:lnTo>
                    <a:lnTo>
                      <a:pt x="9" y="50"/>
                    </a:lnTo>
                    <a:lnTo>
                      <a:pt x="5" y="46"/>
                    </a:lnTo>
                    <a:lnTo>
                      <a:pt x="1" y="40"/>
                    </a:lnTo>
                    <a:lnTo>
                      <a:pt x="0" y="35"/>
                    </a:lnTo>
                    <a:lnTo>
                      <a:pt x="0" y="29"/>
                    </a:lnTo>
                    <a:lnTo>
                      <a:pt x="0" y="23"/>
                    </a:lnTo>
                    <a:lnTo>
                      <a:pt x="1" y="17"/>
                    </a:lnTo>
                    <a:lnTo>
                      <a:pt x="5" y="13"/>
                    </a:lnTo>
                    <a:lnTo>
                      <a:pt x="9" y="8"/>
                    </a:lnTo>
                    <a:lnTo>
                      <a:pt x="13" y="4"/>
                    </a:lnTo>
                    <a:lnTo>
                      <a:pt x="17" y="2"/>
                    </a:lnTo>
                    <a:lnTo>
                      <a:pt x="23" y="0"/>
                    </a:lnTo>
                    <a:lnTo>
                      <a:pt x="28" y="0"/>
                    </a:lnTo>
                    <a:lnTo>
                      <a:pt x="36" y="0"/>
                    </a:lnTo>
                    <a:lnTo>
                      <a:pt x="40" y="2"/>
                    </a:lnTo>
                    <a:lnTo>
                      <a:pt x="46" y="4"/>
                    </a:lnTo>
                    <a:lnTo>
                      <a:pt x="49" y="8"/>
                    </a:lnTo>
                    <a:lnTo>
                      <a:pt x="53" y="13"/>
                    </a:lnTo>
                    <a:lnTo>
                      <a:pt x="57" y="17"/>
                    </a:lnTo>
                    <a:lnTo>
                      <a:pt x="59" y="23"/>
                    </a:lnTo>
                    <a:lnTo>
                      <a:pt x="59" y="29"/>
                    </a:lnTo>
                    <a:lnTo>
                      <a:pt x="59" y="35"/>
                    </a:lnTo>
                    <a:lnTo>
                      <a:pt x="57" y="40"/>
                    </a:lnTo>
                    <a:lnTo>
                      <a:pt x="53" y="46"/>
                    </a:lnTo>
                    <a:lnTo>
                      <a:pt x="49" y="50"/>
                    </a:lnTo>
                    <a:lnTo>
                      <a:pt x="46" y="54"/>
                    </a:lnTo>
                    <a:lnTo>
                      <a:pt x="40" y="56"/>
                    </a:lnTo>
                    <a:lnTo>
                      <a:pt x="36" y="58"/>
                    </a:lnTo>
                    <a:lnTo>
                      <a:pt x="28"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7" name="Freeform 15"/>
              <p:cNvSpPr>
                <a:spLocks noChangeAspect="1"/>
              </p:cNvSpPr>
              <p:nvPr/>
            </p:nvSpPr>
            <p:spPr bwMode="auto">
              <a:xfrm>
                <a:off x="4376" y="2980"/>
                <a:ext cx="106" cy="112"/>
              </a:xfrm>
              <a:custGeom>
                <a:avLst/>
                <a:gdLst>
                  <a:gd name="T0" fmla="*/ 0 w 32"/>
                  <a:gd name="T1" fmla="*/ 0 h 34"/>
                  <a:gd name="T2" fmla="*/ 0 w 32"/>
                  <a:gd name="T3" fmla="*/ 0 h 34"/>
                  <a:gd name="T4" fmla="*/ 0 w 32"/>
                  <a:gd name="T5" fmla="*/ 7 h 34"/>
                  <a:gd name="T6" fmla="*/ 2 w 32"/>
                  <a:gd name="T7" fmla="*/ 13 h 34"/>
                  <a:gd name="T8" fmla="*/ 5 w 32"/>
                  <a:gd name="T9" fmla="*/ 19 h 34"/>
                  <a:gd name="T10" fmla="*/ 9 w 32"/>
                  <a:gd name="T11" fmla="*/ 23 h 34"/>
                  <a:gd name="T12" fmla="*/ 15 w 32"/>
                  <a:gd name="T13" fmla="*/ 29 h 34"/>
                  <a:gd name="T14" fmla="*/ 21 w 32"/>
                  <a:gd name="T15" fmla="*/ 31 h 34"/>
                  <a:gd name="T16" fmla="*/ 27 w 32"/>
                  <a:gd name="T17" fmla="*/ 32 h 34"/>
                  <a:gd name="T18" fmla="*/ 32 w 32"/>
                  <a:gd name="T19" fmla="*/ 34 h 34"/>
                  <a:gd name="T20" fmla="*/ 32 w 32"/>
                  <a:gd name="T21" fmla="*/ 25 h 34"/>
                  <a:gd name="T22" fmla="*/ 28 w 32"/>
                  <a:gd name="T23" fmla="*/ 25 h 34"/>
                  <a:gd name="T24" fmla="*/ 23 w 32"/>
                  <a:gd name="T25" fmla="*/ 23 h 34"/>
                  <a:gd name="T26" fmla="*/ 19 w 32"/>
                  <a:gd name="T27" fmla="*/ 21 h 34"/>
                  <a:gd name="T28" fmla="*/ 15 w 32"/>
                  <a:gd name="T29" fmla="*/ 19 h 34"/>
                  <a:gd name="T30" fmla="*/ 11 w 32"/>
                  <a:gd name="T31" fmla="*/ 15 h 34"/>
                  <a:gd name="T32" fmla="*/ 9 w 32"/>
                  <a:gd name="T33" fmla="*/ 9 h 34"/>
                  <a:gd name="T34" fmla="*/ 7 w 32"/>
                  <a:gd name="T35" fmla="*/ 6 h 34"/>
                  <a:gd name="T36" fmla="*/ 7 w 32"/>
                  <a:gd name="T37" fmla="*/ 0 h 34"/>
                  <a:gd name="T38" fmla="*/ 7 w 32"/>
                  <a:gd name="T39" fmla="*/ 0 h 34"/>
                  <a:gd name="T40" fmla="*/ 0 w 32"/>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0" y="0"/>
                    </a:moveTo>
                    <a:lnTo>
                      <a:pt x="0" y="0"/>
                    </a:lnTo>
                    <a:lnTo>
                      <a:pt x="0" y="7"/>
                    </a:lnTo>
                    <a:lnTo>
                      <a:pt x="2" y="13"/>
                    </a:lnTo>
                    <a:lnTo>
                      <a:pt x="5" y="19"/>
                    </a:lnTo>
                    <a:lnTo>
                      <a:pt x="9" y="23"/>
                    </a:lnTo>
                    <a:lnTo>
                      <a:pt x="15" y="29"/>
                    </a:lnTo>
                    <a:lnTo>
                      <a:pt x="21" y="31"/>
                    </a:lnTo>
                    <a:lnTo>
                      <a:pt x="27" y="32"/>
                    </a:lnTo>
                    <a:lnTo>
                      <a:pt x="32" y="34"/>
                    </a:lnTo>
                    <a:lnTo>
                      <a:pt x="32" y="25"/>
                    </a:lnTo>
                    <a:lnTo>
                      <a:pt x="28" y="25"/>
                    </a:lnTo>
                    <a:lnTo>
                      <a:pt x="23" y="23"/>
                    </a:lnTo>
                    <a:lnTo>
                      <a:pt x="19" y="21"/>
                    </a:lnTo>
                    <a:lnTo>
                      <a:pt x="15" y="19"/>
                    </a:lnTo>
                    <a:lnTo>
                      <a:pt x="11" y="15"/>
                    </a:lnTo>
                    <a:lnTo>
                      <a:pt x="9" y="9"/>
                    </a:lnTo>
                    <a:lnTo>
                      <a:pt x="7" y="6"/>
                    </a:lnTo>
                    <a:lnTo>
                      <a:pt x="7" y="0"/>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8" name="Freeform 16"/>
              <p:cNvSpPr>
                <a:spLocks noChangeAspect="1"/>
              </p:cNvSpPr>
              <p:nvPr/>
            </p:nvSpPr>
            <p:spPr bwMode="auto">
              <a:xfrm>
                <a:off x="4376" y="2871"/>
                <a:ext cx="106" cy="109"/>
              </a:xfrm>
              <a:custGeom>
                <a:avLst/>
                <a:gdLst>
                  <a:gd name="T0" fmla="*/ 32 w 32"/>
                  <a:gd name="T1" fmla="*/ 0 h 33"/>
                  <a:gd name="T2" fmla="*/ 32 w 32"/>
                  <a:gd name="T3" fmla="*/ 0 h 33"/>
                  <a:gd name="T4" fmla="*/ 27 w 32"/>
                  <a:gd name="T5" fmla="*/ 0 h 33"/>
                  <a:gd name="T6" fmla="*/ 21 w 32"/>
                  <a:gd name="T7" fmla="*/ 2 h 33"/>
                  <a:gd name="T8" fmla="*/ 15 w 32"/>
                  <a:gd name="T9" fmla="*/ 6 h 33"/>
                  <a:gd name="T10" fmla="*/ 9 w 32"/>
                  <a:gd name="T11" fmla="*/ 10 h 33"/>
                  <a:gd name="T12" fmla="*/ 5 w 32"/>
                  <a:gd name="T13" fmla="*/ 14 h 33"/>
                  <a:gd name="T14" fmla="*/ 2 w 32"/>
                  <a:gd name="T15" fmla="*/ 19 h 33"/>
                  <a:gd name="T16" fmla="*/ 0 w 32"/>
                  <a:gd name="T17" fmla="*/ 27 h 33"/>
                  <a:gd name="T18" fmla="*/ 0 w 32"/>
                  <a:gd name="T19" fmla="*/ 33 h 33"/>
                  <a:gd name="T20" fmla="*/ 7 w 32"/>
                  <a:gd name="T21" fmla="*/ 33 h 33"/>
                  <a:gd name="T22" fmla="*/ 7 w 32"/>
                  <a:gd name="T23" fmla="*/ 27 h 33"/>
                  <a:gd name="T24" fmla="*/ 9 w 32"/>
                  <a:gd name="T25" fmla="*/ 23 h 33"/>
                  <a:gd name="T26" fmla="*/ 11 w 32"/>
                  <a:gd name="T27" fmla="*/ 19 h 33"/>
                  <a:gd name="T28" fmla="*/ 15 w 32"/>
                  <a:gd name="T29" fmla="*/ 16 h 33"/>
                  <a:gd name="T30" fmla="*/ 19 w 32"/>
                  <a:gd name="T31" fmla="*/ 12 h 33"/>
                  <a:gd name="T32" fmla="*/ 23 w 32"/>
                  <a:gd name="T33" fmla="*/ 10 h 33"/>
                  <a:gd name="T34" fmla="*/ 28 w 32"/>
                  <a:gd name="T35" fmla="*/ 8 h 33"/>
                  <a:gd name="T36" fmla="*/ 32 w 32"/>
                  <a:gd name="T37" fmla="*/ 8 h 33"/>
                  <a:gd name="T38" fmla="*/ 32 w 32"/>
                  <a:gd name="T39" fmla="*/ 8 h 33"/>
                  <a:gd name="T40" fmla="*/ 32 w 32"/>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3">
                    <a:moveTo>
                      <a:pt x="32" y="0"/>
                    </a:moveTo>
                    <a:lnTo>
                      <a:pt x="32" y="0"/>
                    </a:lnTo>
                    <a:lnTo>
                      <a:pt x="27" y="0"/>
                    </a:lnTo>
                    <a:lnTo>
                      <a:pt x="21" y="2"/>
                    </a:lnTo>
                    <a:lnTo>
                      <a:pt x="15" y="6"/>
                    </a:lnTo>
                    <a:lnTo>
                      <a:pt x="9" y="10"/>
                    </a:lnTo>
                    <a:lnTo>
                      <a:pt x="5" y="14"/>
                    </a:lnTo>
                    <a:lnTo>
                      <a:pt x="2" y="19"/>
                    </a:lnTo>
                    <a:lnTo>
                      <a:pt x="0" y="27"/>
                    </a:lnTo>
                    <a:lnTo>
                      <a:pt x="0" y="33"/>
                    </a:lnTo>
                    <a:lnTo>
                      <a:pt x="7" y="33"/>
                    </a:lnTo>
                    <a:lnTo>
                      <a:pt x="7" y="27"/>
                    </a:lnTo>
                    <a:lnTo>
                      <a:pt x="9" y="23"/>
                    </a:lnTo>
                    <a:lnTo>
                      <a:pt x="11" y="19"/>
                    </a:lnTo>
                    <a:lnTo>
                      <a:pt x="15" y="16"/>
                    </a:lnTo>
                    <a:lnTo>
                      <a:pt x="19" y="12"/>
                    </a:lnTo>
                    <a:lnTo>
                      <a:pt x="23" y="10"/>
                    </a:lnTo>
                    <a:lnTo>
                      <a:pt x="28" y="8"/>
                    </a:lnTo>
                    <a:lnTo>
                      <a:pt x="32" y="8"/>
                    </a:lnTo>
                    <a:lnTo>
                      <a:pt x="32" y="8"/>
                    </a:lnTo>
                    <a:lnTo>
                      <a:pt x="3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89" name="Freeform 17"/>
              <p:cNvSpPr>
                <a:spLocks noChangeAspect="1"/>
              </p:cNvSpPr>
              <p:nvPr/>
            </p:nvSpPr>
            <p:spPr bwMode="auto">
              <a:xfrm>
                <a:off x="4482" y="2871"/>
                <a:ext cx="115" cy="109"/>
              </a:xfrm>
              <a:custGeom>
                <a:avLst/>
                <a:gdLst>
                  <a:gd name="T0" fmla="*/ 35 w 35"/>
                  <a:gd name="T1" fmla="*/ 33 h 33"/>
                  <a:gd name="T2" fmla="*/ 35 w 35"/>
                  <a:gd name="T3" fmla="*/ 33 h 33"/>
                  <a:gd name="T4" fmla="*/ 35 w 35"/>
                  <a:gd name="T5" fmla="*/ 27 h 33"/>
                  <a:gd name="T6" fmla="*/ 33 w 35"/>
                  <a:gd name="T7" fmla="*/ 19 h 33"/>
                  <a:gd name="T8" fmla="*/ 29 w 35"/>
                  <a:gd name="T9" fmla="*/ 14 h 33"/>
                  <a:gd name="T10" fmla="*/ 25 w 35"/>
                  <a:gd name="T11" fmla="*/ 10 h 33"/>
                  <a:gd name="T12" fmla="*/ 20 w 35"/>
                  <a:gd name="T13" fmla="*/ 6 h 33"/>
                  <a:gd name="T14" fmla="*/ 14 w 35"/>
                  <a:gd name="T15" fmla="*/ 2 h 33"/>
                  <a:gd name="T16" fmla="*/ 8 w 35"/>
                  <a:gd name="T17" fmla="*/ 0 h 33"/>
                  <a:gd name="T18" fmla="*/ 0 w 35"/>
                  <a:gd name="T19" fmla="*/ 0 h 33"/>
                  <a:gd name="T20" fmla="*/ 0 w 35"/>
                  <a:gd name="T21" fmla="*/ 8 h 33"/>
                  <a:gd name="T22" fmla="*/ 6 w 35"/>
                  <a:gd name="T23" fmla="*/ 8 h 33"/>
                  <a:gd name="T24" fmla="*/ 12 w 35"/>
                  <a:gd name="T25" fmla="*/ 10 h 33"/>
                  <a:gd name="T26" fmla="*/ 16 w 35"/>
                  <a:gd name="T27" fmla="*/ 12 h 33"/>
                  <a:gd name="T28" fmla="*/ 20 w 35"/>
                  <a:gd name="T29" fmla="*/ 16 h 33"/>
                  <a:gd name="T30" fmla="*/ 21 w 35"/>
                  <a:gd name="T31" fmla="*/ 19 h 33"/>
                  <a:gd name="T32" fmla="*/ 25 w 35"/>
                  <a:gd name="T33" fmla="*/ 23 h 33"/>
                  <a:gd name="T34" fmla="*/ 25 w 35"/>
                  <a:gd name="T35" fmla="*/ 27 h 33"/>
                  <a:gd name="T36" fmla="*/ 27 w 35"/>
                  <a:gd name="T37" fmla="*/ 33 h 33"/>
                  <a:gd name="T38" fmla="*/ 27 w 35"/>
                  <a:gd name="T39" fmla="*/ 33 h 33"/>
                  <a:gd name="T40" fmla="*/ 35 w 35"/>
                  <a:gd name="T4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3">
                    <a:moveTo>
                      <a:pt x="35" y="33"/>
                    </a:moveTo>
                    <a:lnTo>
                      <a:pt x="35" y="33"/>
                    </a:lnTo>
                    <a:lnTo>
                      <a:pt x="35" y="27"/>
                    </a:lnTo>
                    <a:lnTo>
                      <a:pt x="33" y="19"/>
                    </a:lnTo>
                    <a:lnTo>
                      <a:pt x="29" y="14"/>
                    </a:lnTo>
                    <a:lnTo>
                      <a:pt x="25" y="10"/>
                    </a:lnTo>
                    <a:lnTo>
                      <a:pt x="20" y="6"/>
                    </a:lnTo>
                    <a:lnTo>
                      <a:pt x="14" y="2"/>
                    </a:lnTo>
                    <a:lnTo>
                      <a:pt x="8" y="0"/>
                    </a:lnTo>
                    <a:lnTo>
                      <a:pt x="0" y="0"/>
                    </a:lnTo>
                    <a:lnTo>
                      <a:pt x="0" y="8"/>
                    </a:lnTo>
                    <a:lnTo>
                      <a:pt x="6" y="8"/>
                    </a:lnTo>
                    <a:lnTo>
                      <a:pt x="12" y="10"/>
                    </a:lnTo>
                    <a:lnTo>
                      <a:pt x="16" y="12"/>
                    </a:lnTo>
                    <a:lnTo>
                      <a:pt x="20" y="16"/>
                    </a:lnTo>
                    <a:lnTo>
                      <a:pt x="21" y="19"/>
                    </a:lnTo>
                    <a:lnTo>
                      <a:pt x="25" y="23"/>
                    </a:lnTo>
                    <a:lnTo>
                      <a:pt x="25" y="27"/>
                    </a:lnTo>
                    <a:lnTo>
                      <a:pt x="27" y="33"/>
                    </a:lnTo>
                    <a:lnTo>
                      <a:pt x="27" y="33"/>
                    </a:lnTo>
                    <a:lnTo>
                      <a:pt x="35" y="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090" name="Freeform 18"/>
              <p:cNvSpPr>
                <a:spLocks noChangeAspect="1"/>
              </p:cNvSpPr>
              <p:nvPr/>
            </p:nvSpPr>
            <p:spPr bwMode="auto">
              <a:xfrm>
                <a:off x="4482" y="2980"/>
                <a:ext cx="115" cy="112"/>
              </a:xfrm>
              <a:custGeom>
                <a:avLst/>
                <a:gdLst>
                  <a:gd name="T0" fmla="*/ 0 w 35"/>
                  <a:gd name="T1" fmla="*/ 34 h 34"/>
                  <a:gd name="T2" fmla="*/ 0 w 35"/>
                  <a:gd name="T3" fmla="*/ 34 h 34"/>
                  <a:gd name="T4" fmla="*/ 8 w 35"/>
                  <a:gd name="T5" fmla="*/ 32 h 34"/>
                  <a:gd name="T6" fmla="*/ 14 w 35"/>
                  <a:gd name="T7" fmla="*/ 31 h 34"/>
                  <a:gd name="T8" fmla="*/ 20 w 35"/>
                  <a:gd name="T9" fmla="*/ 29 h 34"/>
                  <a:gd name="T10" fmla="*/ 25 w 35"/>
                  <a:gd name="T11" fmla="*/ 23 h 34"/>
                  <a:gd name="T12" fmla="*/ 29 w 35"/>
                  <a:gd name="T13" fmla="*/ 19 h 34"/>
                  <a:gd name="T14" fmla="*/ 33 w 35"/>
                  <a:gd name="T15" fmla="*/ 13 h 34"/>
                  <a:gd name="T16" fmla="*/ 35 w 35"/>
                  <a:gd name="T17" fmla="*/ 7 h 34"/>
                  <a:gd name="T18" fmla="*/ 35 w 35"/>
                  <a:gd name="T19" fmla="*/ 0 h 34"/>
                  <a:gd name="T20" fmla="*/ 27 w 35"/>
                  <a:gd name="T21" fmla="*/ 0 h 34"/>
                  <a:gd name="T22" fmla="*/ 25 w 35"/>
                  <a:gd name="T23" fmla="*/ 6 h 34"/>
                  <a:gd name="T24" fmla="*/ 25 w 35"/>
                  <a:gd name="T25" fmla="*/ 9 h 34"/>
                  <a:gd name="T26" fmla="*/ 21 w 35"/>
                  <a:gd name="T27" fmla="*/ 15 h 34"/>
                  <a:gd name="T28" fmla="*/ 20 w 35"/>
                  <a:gd name="T29" fmla="*/ 19 h 34"/>
                  <a:gd name="T30" fmla="*/ 16 w 35"/>
                  <a:gd name="T31" fmla="*/ 21 h 34"/>
                  <a:gd name="T32" fmla="*/ 12 w 35"/>
                  <a:gd name="T33" fmla="*/ 23 h 34"/>
                  <a:gd name="T34" fmla="*/ 6 w 35"/>
                  <a:gd name="T35" fmla="*/ 25 h 34"/>
                  <a:gd name="T36" fmla="*/ 0 w 35"/>
                  <a:gd name="T37" fmla="*/ 25 h 34"/>
                  <a:gd name="T38" fmla="*/ 0 w 35"/>
                  <a:gd name="T39" fmla="*/ 25 h 34"/>
                  <a:gd name="T40" fmla="*/ 0 w 35"/>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0" y="34"/>
                    </a:moveTo>
                    <a:lnTo>
                      <a:pt x="0" y="34"/>
                    </a:lnTo>
                    <a:lnTo>
                      <a:pt x="8" y="32"/>
                    </a:lnTo>
                    <a:lnTo>
                      <a:pt x="14" y="31"/>
                    </a:lnTo>
                    <a:lnTo>
                      <a:pt x="20" y="29"/>
                    </a:lnTo>
                    <a:lnTo>
                      <a:pt x="25" y="23"/>
                    </a:lnTo>
                    <a:lnTo>
                      <a:pt x="29" y="19"/>
                    </a:lnTo>
                    <a:lnTo>
                      <a:pt x="33" y="13"/>
                    </a:lnTo>
                    <a:lnTo>
                      <a:pt x="35" y="7"/>
                    </a:lnTo>
                    <a:lnTo>
                      <a:pt x="35" y="0"/>
                    </a:lnTo>
                    <a:lnTo>
                      <a:pt x="27" y="0"/>
                    </a:lnTo>
                    <a:lnTo>
                      <a:pt x="25" y="6"/>
                    </a:lnTo>
                    <a:lnTo>
                      <a:pt x="25" y="9"/>
                    </a:lnTo>
                    <a:lnTo>
                      <a:pt x="21" y="15"/>
                    </a:lnTo>
                    <a:lnTo>
                      <a:pt x="20" y="19"/>
                    </a:lnTo>
                    <a:lnTo>
                      <a:pt x="16" y="21"/>
                    </a:lnTo>
                    <a:lnTo>
                      <a:pt x="12" y="23"/>
                    </a:lnTo>
                    <a:lnTo>
                      <a:pt x="6" y="25"/>
                    </a:lnTo>
                    <a:lnTo>
                      <a:pt x="0" y="25"/>
                    </a:lnTo>
                    <a:lnTo>
                      <a:pt x="0" y="25"/>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899091" name="Rectangle 19"/>
            <p:cNvSpPr>
              <a:spLocks noChangeAspect="1" noChangeArrowheads="1"/>
            </p:cNvSpPr>
            <p:nvPr/>
          </p:nvSpPr>
          <p:spPr bwMode="auto">
            <a:xfrm>
              <a:off x="3597" y="1608"/>
              <a:ext cx="61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100000"/>
                </a:lnSpc>
                <a:spcBef>
                  <a:spcPct val="0"/>
                </a:spcBef>
                <a:buClrTx/>
                <a:buFontTx/>
                <a:buNone/>
              </a:pPr>
              <a:r>
                <a:rPr lang="en-US" dirty="0"/>
                <a:t>Merging</a:t>
              </a:r>
              <a:endParaRPr lang="en-US" dirty="0">
                <a:effectLst>
                  <a:outerShdw blurRad="38100" dist="38100" dir="2700000" algn="tl">
                    <a:srgbClr val="C0C0C0"/>
                  </a:outerShdw>
                </a:effectLst>
              </a:endParaRPr>
            </a:p>
          </p:txBody>
        </p:sp>
        <p:sp>
          <p:nvSpPr>
            <p:cNvPr id="899092" name="Rectangle 20"/>
            <p:cNvSpPr>
              <a:spLocks noChangeAspect="1" noChangeArrowheads="1"/>
            </p:cNvSpPr>
            <p:nvPr/>
          </p:nvSpPr>
          <p:spPr bwMode="auto">
            <a:xfrm>
              <a:off x="3596" y="1892"/>
              <a:ext cx="7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100000"/>
                </a:lnSpc>
                <a:spcBef>
                  <a:spcPct val="0"/>
                </a:spcBef>
                <a:buClrTx/>
                <a:buFontTx/>
                <a:buNone/>
              </a:pPr>
              <a:r>
                <a:rPr lang="en-US" dirty="0"/>
                <a:t>Diverging</a:t>
              </a:r>
              <a:endParaRPr lang="en-US" dirty="0">
                <a:effectLst>
                  <a:outerShdw blurRad="38100" dist="38100" dir="2700000" algn="tl">
                    <a:srgbClr val="C0C0C0"/>
                  </a:outerShdw>
                </a:effectLst>
              </a:endParaRPr>
            </a:p>
          </p:txBody>
        </p:sp>
        <p:sp>
          <p:nvSpPr>
            <p:cNvPr id="899093" name="Rectangle 21"/>
            <p:cNvSpPr>
              <a:spLocks noChangeAspect="1" noChangeArrowheads="1"/>
            </p:cNvSpPr>
            <p:nvPr/>
          </p:nvSpPr>
          <p:spPr bwMode="auto">
            <a:xfrm>
              <a:off x="3596" y="2176"/>
              <a:ext cx="62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100000"/>
                </a:lnSpc>
                <a:spcBef>
                  <a:spcPct val="0"/>
                </a:spcBef>
                <a:buClrTx/>
                <a:buFontTx/>
                <a:buNone/>
              </a:pPr>
              <a:r>
                <a:rPr lang="en-US" dirty="0"/>
                <a:t>Crossing</a:t>
              </a:r>
              <a:endParaRPr lang="en-US" dirty="0">
                <a:effectLst>
                  <a:outerShdw blurRad="38100" dist="38100" dir="2700000" algn="tl">
                    <a:srgbClr val="C0C0C0"/>
                  </a:outerShdw>
                </a:effectLst>
              </a:endParaRPr>
            </a:p>
          </p:txBody>
        </p:sp>
      </p:grpSp>
      <p:grpSp>
        <p:nvGrpSpPr>
          <p:cNvPr id="899094" name="Group 22"/>
          <p:cNvGrpSpPr>
            <a:grpSpLocks/>
          </p:cNvGrpSpPr>
          <p:nvPr/>
        </p:nvGrpSpPr>
        <p:grpSpPr bwMode="auto">
          <a:xfrm>
            <a:off x="1076414" y="2404752"/>
            <a:ext cx="4204885" cy="3657600"/>
            <a:chOff x="240" y="660"/>
            <a:chExt cx="2733" cy="2493"/>
          </a:xfrm>
        </p:grpSpPr>
        <p:sp>
          <p:nvSpPr>
            <p:cNvPr id="899095" name="Freeform 23"/>
            <p:cNvSpPr>
              <a:spLocks noChangeAspect="1"/>
            </p:cNvSpPr>
            <p:nvPr/>
          </p:nvSpPr>
          <p:spPr bwMode="auto">
            <a:xfrm>
              <a:off x="449" y="1721"/>
              <a:ext cx="738" cy="20"/>
            </a:xfrm>
            <a:custGeom>
              <a:avLst/>
              <a:gdLst>
                <a:gd name="T0" fmla="*/ 294 w 294"/>
                <a:gd name="T1" fmla="*/ 8 h 8"/>
                <a:gd name="T2" fmla="*/ 294 w 294"/>
                <a:gd name="T3" fmla="*/ 0 h 8"/>
                <a:gd name="T4" fmla="*/ 0 w 294"/>
                <a:gd name="T5" fmla="*/ 0 h 8"/>
                <a:gd name="T6" fmla="*/ 0 w 294"/>
                <a:gd name="T7" fmla="*/ 8 h 8"/>
                <a:gd name="T8" fmla="*/ 294 w 294"/>
                <a:gd name="T9" fmla="*/ 8 h 8"/>
                <a:gd name="T10" fmla="*/ 294 w 294"/>
                <a:gd name="T11" fmla="*/ 8 h 8"/>
              </a:gdLst>
              <a:ahLst/>
              <a:cxnLst>
                <a:cxn ang="0">
                  <a:pos x="T0" y="T1"/>
                </a:cxn>
                <a:cxn ang="0">
                  <a:pos x="T2" y="T3"/>
                </a:cxn>
                <a:cxn ang="0">
                  <a:pos x="T4" y="T5"/>
                </a:cxn>
                <a:cxn ang="0">
                  <a:pos x="T6" y="T7"/>
                </a:cxn>
                <a:cxn ang="0">
                  <a:pos x="T8" y="T9"/>
                </a:cxn>
                <a:cxn ang="0">
                  <a:pos x="T10" y="T11"/>
                </a:cxn>
              </a:cxnLst>
              <a:rect l="0" t="0" r="r" b="b"/>
              <a:pathLst>
                <a:path w="294" h="8">
                  <a:moveTo>
                    <a:pt x="294" y="8"/>
                  </a:moveTo>
                  <a:lnTo>
                    <a:pt x="294" y="0"/>
                  </a:lnTo>
                  <a:lnTo>
                    <a:pt x="0" y="0"/>
                  </a:lnTo>
                  <a:lnTo>
                    <a:pt x="0" y="8"/>
                  </a:lnTo>
                  <a:lnTo>
                    <a:pt x="294" y="8"/>
                  </a:lnTo>
                  <a:lnTo>
                    <a:pt x="294" y="8"/>
                  </a:lnTo>
                  <a:close/>
                </a:path>
              </a:pathLst>
            </a:custGeom>
            <a:solidFill>
              <a:srgbClr val="1F1A17"/>
            </a:solidFill>
            <a:ln w="9525">
              <a:solidFill>
                <a:srgbClr val="000000"/>
              </a:solidFill>
              <a:round/>
              <a:headEnd/>
              <a:tailEnd/>
            </a:ln>
          </p:spPr>
          <p:txBody>
            <a:bodyPr/>
            <a:lstStyle/>
            <a:p>
              <a:endParaRPr lang="en-US" dirty="0"/>
            </a:p>
          </p:txBody>
        </p:sp>
        <p:sp>
          <p:nvSpPr>
            <p:cNvPr id="899096" name="Freeform 24"/>
            <p:cNvSpPr>
              <a:spLocks noChangeAspect="1"/>
            </p:cNvSpPr>
            <p:nvPr/>
          </p:nvSpPr>
          <p:spPr bwMode="auto">
            <a:xfrm>
              <a:off x="393" y="2129"/>
              <a:ext cx="565" cy="20"/>
            </a:xfrm>
            <a:custGeom>
              <a:avLst/>
              <a:gdLst>
                <a:gd name="T0" fmla="*/ 225 w 225"/>
                <a:gd name="T1" fmla="*/ 8 h 8"/>
                <a:gd name="T2" fmla="*/ 225 w 225"/>
                <a:gd name="T3" fmla="*/ 0 h 8"/>
                <a:gd name="T4" fmla="*/ 0 w 225"/>
                <a:gd name="T5" fmla="*/ 0 h 8"/>
                <a:gd name="T6" fmla="*/ 0 w 225"/>
                <a:gd name="T7" fmla="*/ 8 h 8"/>
                <a:gd name="T8" fmla="*/ 225 w 225"/>
                <a:gd name="T9" fmla="*/ 8 h 8"/>
                <a:gd name="T10" fmla="*/ 225 w 225"/>
                <a:gd name="T11" fmla="*/ 8 h 8"/>
              </a:gdLst>
              <a:ahLst/>
              <a:cxnLst>
                <a:cxn ang="0">
                  <a:pos x="T0" y="T1"/>
                </a:cxn>
                <a:cxn ang="0">
                  <a:pos x="T2" y="T3"/>
                </a:cxn>
                <a:cxn ang="0">
                  <a:pos x="T4" y="T5"/>
                </a:cxn>
                <a:cxn ang="0">
                  <a:pos x="T6" y="T7"/>
                </a:cxn>
                <a:cxn ang="0">
                  <a:pos x="T8" y="T9"/>
                </a:cxn>
                <a:cxn ang="0">
                  <a:pos x="T10" y="T11"/>
                </a:cxn>
              </a:cxnLst>
              <a:rect l="0" t="0" r="r" b="b"/>
              <a:pathLst>
                <a:path w="225" h="8">
                  <a:moveTo>
                    <a:pt x="225" y="8"/>
                  </a:moveTo>
                  <a:lnTo>
                    <a:pt x="225" y="0"/>
                  </a:lnTo>
                  <a:lnTo>
                    <a:pt x="0" y="0"/>
                  </a:lnTo>
                  <a:lnTo>
                    <a:pt x="0" y="8"/>
                  </a:lnTo>
                  <a:lnTo>
                    <a:pt x="225" y="8"/>
                  </a:lnTo>
                  <a:lnTo>
                    <a:pt x="225" y="8"/>
                  </a:lnTo>
                  <a:close/>
                </a:path>
              </a:pathLst>
            </a:custGeom>
            <a:solidFill>
              <a:srgbClr val="1F1A17"/>
            </a:solidFill>
            <a:ln w="9525">
              <a:solidFill>
                <a:srgbClr val="000000"/>
              </a:solidFill>
              <a:round/>
              <a:headEnd/>
              <a:tailEnd/>
            </a:ln>
          </p:spPr>
          <p:txBody>
            <a:bodyPr/>
            <a:lstStyle/>
            <a:p>
              <a:endParaRPr lang="en-US" dirty="0"/>
            </a:p>
          </p:txBody>
        </p:sp>
        <p:sp>
          <p:nvSpPr>
            <p:cNvPr id="899097" name="Freeform 25"/>
            <p:cNvSpPr>
              <a:spLocks noChangeAspect="1"/>
            </p:cNvSpPr>
            <p:nvPr/>
          </p:nvSpPr>
          <p:spPr bwMode="auto">
            <a:xfrm>
              <a:off x="958" y="2129"/>
              <a:ext cx="456" cy="472"/>
            </a:xfrm>
            <a:custGeom>
              <a:avLst/>
              <a:gdLst>
                <a:gd name="T0" fmla="*/ 182 w 182"/>
                <a:gd name="T1" fmla="*/ 188 h 188"/>
                <a:gd name="T2" fmla="*/ 182 w 182"/>
                <a:gd name="T3" fmla="*/ 188 h 188"/>
                <a:gd name="T4" fmla="*/ 182 w 182"/>
                <a:gd name="T5" fmla="*/ 171 h 188"/>
                <a:gd name="T6" fmla="*/ 179 w 182"/>
                <a:gd name="T7" fmla="*/ 153 h 188"/>
                <a:gd name="T8" fmla="*/ 173 w 182"/>
                <a:gd name="T9" fmla="*/ 138 h 188"/>
                <a:gd name="T10" fmla="*/ 167 w 182"/>
                <a:gd name="T11" fmla="*/ 121 h 188"/>
                <a:gd name="T12" fmla="*/ 157 w 182"/>
                <a:gd name="T13" fmla="*/ 105 h 188"/>
                <a:gd name="T14" fmla="*/ 148 w 182"/>
                <a:gd name="T15" fmla="*/ 90 h 188"/>
                <a:gd name="T16" fmla="*/ 136 w 182"/>
                <a:gd name="T17" fmla="*/ 75 h 188"/>
                <a:gd name="T18" fmla="*/ 125 w 182"/>
                <a:gd name="T19" fmla="*/ 61 h 188"/>
                <a:gd name="T20" fmla="*/ 111 w 182"/>
                <a:gd name="T21" fmla="*/ 48 h 188"/>
                <a:gd name="T22" fmla="*/ 96 w 182"/>
                <a:gd name="T23" fmla="*/ 36 h 188"/>
                <a:gd name="T24" fmla="*/ 83 w 182"/>
                <a:gd name="T25" fmla="*/ 27 h 188"/>
                <a:gd name="T26" fmla="*/ 65 w 182"/>
                <a:gd name="T27" fmla="*/ 17 h 188"/>
                <a:gd name="T28" fmla="*/ 50 w 182"/>
                <a:gd name="T29" fmla="*/ 10 h 188"/>
                <a:gd name="T30" fmla="*/ 33 w 182"/>
                <a:gd name="T31" fmla="*/ 6 h 188"/>
                <a:gd name="T32" fmla="*/ 17 w 182"/>
                <a:gd name="T33" fmla="*/ 2 h 188"/>
                <a:gd name="T34" fmla="*/ 0 w 182"/>
                <a:gd name="T35" fmla="*/ 0 h 188"/>
                <a:gd name="T36" fmla="*/ 0 w 182"/>
                <a:gd name="T37" fmla="*/ 8 h 188"/>
                <a:gd name="T38" fmla="*/ 15 w 182"/>
                <a:gd name="T39" fmla="*/ 10 h 188"/>
                <a:gd name="T40" fmla="*/ 31 w 182"/>
                <a:gd name="T41" fmla="*/ 13 h 188"/>
                <a:gd name="T42" fmla="*/ 46 w 182"/>
                <a:gd name="T43" fmla="*/ 17 h 188"/>
                <a:gd name="T44" fmla="*/ 61 w 182"/>
                <a:gd name="T45" fmla="*/ 25 h 188"/>
                <a:gd name="T46" fmla="*/ 77 w 182"/>
                <a:gd name="T47" fmla="*/ 33 h 188"/>
                <a:gd name="T48" fmla="*/ 92 w 182"/>
                <a:gd name="T49" fmla="*/ 42 h 188"/>
                <a:gd name="T50" fmla="*/ 106 w 182"/>
                <a:gd name="T51" fmla="*/ 54 h 188"/>
                <a:gd name="T52" fmla="*/ 119 w 182"/>
                <a:gd name="T53" fmla="*/ 67 h 188"/>
                <a:gd name="T54" fmla="*/ 131 w 182"/>
                <a:gd name="T55" fmla="*/ 80 h 188"/>
                <a:gd name="T56" fmla="*/ 142 w 182"/>
                <a:gd name="T57" fmla="*/ 94 h 188"/>
                <a:gd name="T58" fmla="*/ 152 w 182"/>
                <a:gd name="T59" fmla="*/ 109 h 188"/>
                <a:gd name="T60" fmla="*/ 159 w 182"/>
                <a:gd name="T61" fmla="*/ 125 h 188"/>
                <a:gd name="T62" fmla="*/ 165 w 182"/>
                <a:gd name="T63" fmla="*/ 140 h 188"/>
                <a:gd name="T64" fmla="*/ 171 w 182"/>
                <a:gd name="T65" fmla="*/ 155 h 188"/>
                <a:gd name="T66" fmla="*/ 173 w 182"/>
                <a:gd name="T67" fmla="*/ 173 h 188"/>
                <a:gd name="T68" fmla="*/ 175 w 182"/>
                <a:gd name="T69" fmla="*/ 188 h 188"/>
                <a:gd name="T70" fmla="*/ 175 w 182"/>
                <a:gd name="T71" fmla="*/ 188 h 188"/>
                <a:gd name="T72" fmla="*/ 182 w 182"/>
                <a:gd name="T7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2" h="188">
                  <a:moveTo>
                    <a:pt x="182" y="188"/>
                  </a:moveTo>
                  <a:lnTo>
                    <a:pt x="182" y="188"/>
                  </a:lnTo>
                  <a:lnTo>
                    <a:pt x="182" y="171"/>
                  </a:lnTo>
                  <a:lnTo>
                    <a:pt x="179" y="153"/>
                  </a:lnTo>
                  <a:lnTo>
                    <a:pt x="173" y="138"/>
                  </a:lnTo>
                  <a:lnTo>
                    <a:pt x="167" y="121"/>
                  </a:lnTo>
                  <a:lnTo>
                    <a:pt x="157" y="105"/>
                  </a:lnTo>
                  <a:lnTo>
                    <a:pt x="148" y="90"/>
                  </a:lnTo>
                  <a:lnTo>
                    <a:pt x="136" y="75"/>
                  </a:lnTo>
                  <a:lnTo>
                    <a:pt x="125" y="61"/>
                  </a:lnTo>
                  <a:lnTo>
                    <a:pt x="111" y="48"/>
                  </a:lnTo>
                  <a:lnTo>
                    <a:pt x="96" y="36"/>
                  </a:lnTo>
                  <a:lnTo>
                    <a:pt x="83" y="27"/>
                  </a:lnTo>
                  <a:lnTo>
                    <a:pt x="65" y="17"/>
                  </a:lnTo>
                  <a:lnTo>
                    <a:pt x="50" y="10"/>
                  </a:lnTo>
                  <a:lnTo>
                    <a:pt x="33" y="6"/>
                  </a:lnTo>
                  <a:lnTo>
                    <a:pt x="17" y="2"/>
                  </a:lnTo>
                  <a:lnTo>
                    <a:pt x="0" y="0"/>
                  </a:lnTo>
                  <a:lnTo>
                    <a:pt x="0" y="8"/>
                  </a:lnTo>
                  <a:lnTo>
                    <a:pt x="15" y="10"/>
                  </a:lnTo>
                  <a:lnTo>
                    <a:pt x="31" y="13"/>
                  </a:lnTo>
                  <a:lnTo>
                    <a:pt x="46" y="17"/>
                  </a:lnTo>
                  <a:lnTo>
                    <a:pt x="61" y="25"/>
                  </a:lnTo>
                  <a:lnTo>
                    <a:pt x="77" y="33"/>
                  </a:lnTo>
                  <a:lnTo>
                    <a:pt x="92" y="42"/>
                  </a:lnTo>
                  <a:lnTo>
                    <a:pt x="106" y="54"/>
                  </a:lnTo>
                  <a:lnTo>
                    <a:pt x="119" y="67"/>
                  </a:lnTo>
                  <a:lnTo>
                    <a:pt x="131" y="80"/>
                  </a:lnTo>
                  <a:lnTo>
                    <a:pt x="142" y="94"/>
                  </a:lnTo>
                  <a:lnTo>
                    <a:pt x="152" y="109"/>
                  </a:lnTo>
                  <a:lnTo>
                    <a:pt x="159" y="125"/>
                  </a:lnTo>
                  <a:lnTo>
                    <a:pt x="165" y="140"/>
                  </a:lnTo>
                  <a:lnTo>
                    <a:pt x="171" y="155"/>
                  </a:lnTo>
                  <a:lnTo>
                    <a:pt x="173" y="173"/>
                  </a:lnTo>
                  <a:lnTo>
                    <a:pt x="175" y="188"/>
                  </a:lnTo>
                  <a:lnTo>
                    <a:pt x="175" y="188"/>
                  </a:lnTo>
                  <a:lnTo>
                    <a:pt x="182" y="188"/>
                  </a:lnTo>
                  <a:close/>
                </a:path>
              </a:pathLst>
            </a:custGeom>
            <a:solidFill>
              <a:srgbClr val="1F1A17"/>
            </a:solidFill>
            <a:ln w="9525">
              <a:solidFill>
                <a:srgbClr val="000000"/>
              </a:solidFill>
              <a:round/>
              <a:headEnd/>
              <a:tailEnd/>
            </a:ln>
          </p:spPr>
          <p:txBody>
            <a:bodyPr/>
            <a:lstStyle/>
            <a:p>
              <a:endParaRPr lang="en-US" dirty="0"/>
            </a:p>
          </p:txBody>
        </p:sp>
        <p:sp>
          <p:nvSpPr>
            <p:cNvPr id="899098" name="Rectangle 26"/>
            <p:cNvSpPr>
              <a:spLocks noChangeAspect="1" noChangeArrowheads="1"/>
            </p:cNvSpPr>
            <p:nvPr/>
          </p:nvSpPr>
          <p:spPr bwMode="auto">
            <a:xfrm>
              <a:off x="1397" y="2601"/>
              <a:ext cx="17" cy="482"/>
            </a:xfrm>
            <a:prstGeom prst="rect">
              <a:avLst/>
            </a:prstGeom>
            <a:solidFill>
              <a:srgbClr val="1F1A17"/>
            </a:solidFill>
            <a:ln w="9525">
              <a:solidFill>
                <a:srgbClr val="000000"/>
              </a:solidFill>
              <a:miter lim="800000"/>
              <a:headEnd/>
              <a:tailEnd/>
            </a:ln>
          </p:spPr>
          <p:txBody>
            <a:bodyPr/>
            <a:lstStyle/>
            <a:p>
              <a:endParaRPr lang="en-US" dirty="0"/>
            </a:p>
          </p:txBody>
        </p:sp>
        <p:sp>
          <p:nvSpPr>
            <p:cNvPr id="899099" name="Freeform 27"/>
            <p:cNvSpPr>
              <a:spLocks noChangeAspect="1"/>
            </p:cNvSpPr>
            <p:nvPr/>
          </p:nvSpPr>
          <p:spPr bwMode="auto">
            <a:xfrm>
              <a:off x="1344" y="3010"/>
              <a:ext cx="126" cy="143"/>
            </a:xfrm>
            <a:custGeom>
              <a:avLst/>
              <a:gdLst>
                <a:gd name="T0" fmla="*/ 25 w 50"/>
                <a:gd name="T1" fmla="*/ 57 h 57"/>
                <a:gd name="T2" fmla="*/ 50 w 50"/>
                <a:gd name="T3" fmla="*/ 0 h 57"/>
                <a:gd name="T4" fmla="*/ 50 w 50"/>
                <a:gd name="T5" fmla="*/ 0 h 57"/>
                <a:gd name="T6" fmla="*/ 48 w 50"/>
                <a:gd name="T7" fmla="*/ 2 h 57"/>
                <a:gd name="T8" fmla="*/ 46 w 50"/>
                <a:gd name="T9" fmla="*/ 2 h 57"/>
                <a:gd name="T10" fmla="*/ 44 w 50"/>
                <a:gd name="T11" fmla="*/ 4 h 57"/>
                <a:gd name="T12" fmla="*/ 42 w 50"/>
                <a:gd name="T13" fmla="*/ 4 h 57"/>
                <a:gd name="T14" fmla="*/ 42 w 50"/>
                <a:gd name="T15" fmla="*/ 4 h 57"/>
                <a:gd name="T16" fmla="*/ 40 w 50"/>
                <a:gd name="T17" fmla="*/ 4 h 57"/>
                <a:gd name="T18" fmla="*/ 38 w 50"/>
                <a:gd name="T19" fmla="*/ 6 h 57"/>
                <a:gd name="T20" fmla="*/ 36 w 50"/>
                <a:gd name="T21" fmla="*/ 6 h 57"/>
                <a:gd name="T22" fmla="*/ 36 w 50"/>
                <a:gd name="T23" fmla="*/ 6 h 57"/>
                <a:gd name="T24" fmla="*/ 34 w 50"/>
                <a:gd name="T25" fmla="*/ 6 h 57"/>
                <a:gd name="T26" fmla="*/ 32 w 50"/>
                <a:gd name="T27" fmla="*/ 6 h 57"/>
                <a:gd name="T28" fmla="*/ 30 w 50"/>
                <a:gd name="T29" fmla="*/ 6 h 57"/>
                <a:gd name="T30" fmla="*/ 28 w 50"/>
                <a:gd name="T31" fmla="*/ 6 h 57"/>
                <a:gd name="T32" fmla="*/ 28 w 50"/>
                <a:gd name="T33" fmla="*/ 8 h 57"/>
                <a:gd name="T34" fmla="*/ 26 w 50"/>
                <a:gd name="T35" fmla="*/ 8 h 57"/>
                <a:gd name="T36" fmla="*/ 25 w 50"/>
                <a:gd name="T37" fmla="*/ 8 h 57"/>
                <a:gd name="T38" fmla="*/ 23 w 50"/>
                <a:gd name="T39" fmla="*/ 8 h 57"/>
                <a:gd name="T40" fmla="*/ 21 w 50"/>
                <a:gd name="T41" fmla="*/ 8 h 57"/>
                <a:gd name="T42" fmla="*/ 21 w 50"/>
                <a:gd name="T43" fmla="*/ 6 h 57"/>
                <a:gd name="T44" fmla="*/ 19 w 50"/>
                <a:gd name="T45" fmla="*/ 6 h 57"/>
                <a:gd name="T46" fmla="*/ 17 w 50"/>
                <a:gd name="T47" fmla="*/ 6 h 57"/>
                <a:gd name="T48" fmla="*/ 15 w 50"/>
                <a:gd name="T49" fmla="*/ 6 h 57"/>
                <a:gd name="T50" fmla="*/ 15 w 50"/>
                <a:gd name="T51" fmla="*/ 6 h 57"/>
                <a:gd name="T52" fmla="*/ 13 w 50"/>
                <a:gd name="T53" fmla="*/ 6 h 57"/>
                <a:gd name="T54" fmla="*/ 11 w 50"/>
                <a:gd name="T55" fmla="*/ 6 h 57"/>
                <a:gd name="T56" fmla="*/ 9 w 50"/>
                <a:gd name="T57" fmla="*/ 4 h 57"/>
                <a:gd name="T58" fmla="*/ 7 w 50"/>
                <a:gd name="T59" fmla="*/ 4 h 57"/>
                <a:gd name="T60" fmla="*/ 7 w 50"/>
                <a:gd name="T61" fmla="*/ 4 h 57"/>
                <a:gd name="T62" fmla="*/ 5 w 50"/>
                <a:gd name="T63" fmla="*/ 4 h 57"/>
                <a:gd name="T64" fmla="*/ 3 w 50"/>
                <a:gd name="T65" fmla="*/ 2 h 57"/>
                <a:gd name="T66" fmla="*/ 2 w 50"/>
                <a:gd name="T67" fmla="*/ 2 h 57"/>
                <a:gd name="T68" fmla="*/ 0 w 50"/>
                <a:gd name="T69" fmla="*/ 0 h 57"/>
                <a:gd name="T70" fmla="*/ 25 w 50"/>
                <a:gd name="T71" fmla="*/ 57 h 57"/>
                <a:gd name="T72" fmla="*/ 25 w 50"/>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57">
                  <a:moveTo>
                    <a:pt x="25" y="57"/>
                  </a:moveTo>
                  <a:lnTo>
                    <a:pt x="50" y="0"/>
                  </a:lnTo>
                  <a:lnTo>
                    <a:pt x="50" y="0"/>
                  </a:lnTo>
                  <a:lnTo>
                    <a:pt x="48" y="2"/>
                  </a:lnTo>
                  <a:lnTo>
                    <a:pt x="46" y="2"/>
                  </a:lnTo>
                  <a:lnTo>
                    <a:pt x="44" y="4"/>
                  </a:lnTo>
                  <a:lnTo>
                    <a:pt x="42" y="4"/>
                  </a:lnTo>
                  <a:lnTo>
                    <a:pt x="42" y="4"/>
                  </a:lnTo>
                  <a:lnTo>
                    <a:pt x="40" y="4"/>
                  </a:lnTo>
                  <a:lnTo>
                    <a:pt x="38" y="6"/>
                  </a:lnTo>
                  <a:lnTo>
                    <a:pt x="36" y="6"/>
                  </a:lnTo>
                  <a:lnTo>
                    <a:pt x="36" y="6"/>
                  </a:lnTo>
                  <a:lnTo>
                    <a:pt x="34" y="6"/>
                  </a:lnTo>
                  <a:lnTo>
                    <a:pt x="32" y="6"/>
                  </a:lnTo>
                  <a:lnTo>
                    <a:pt x="30" y="6"/>
                  </a:lnTo>
                  <a:lnTo>
                    <a:pt x="28" y="6"/>
                  </a:lnTo>
                  <a:lnTo>
                    <a:pt x="28" y="8"/>
                  </a:lnTo>
                  <a:lnTo>
                    <a:pt x="26" y="8"/>
                  </a:lnTo>
                  <a:lnTo>
                    <a:pt x="25" y="8"/>
                  </a:lnTo>
                  <a:lnTo>
                    <a:pt x="23" y="8"/>
                  </a:lnTo>
                  <a:lnTo>
                    <a:pt x="21" y="8"/>
                  </a:lnTo>
                  <a:lnTo>
                    <a:pt x="21" y="6"/>
                  </a:lnTo>
                  <a:lnTo>
                    <a:pt x="19" y="6"/>
                  </a:lnTo>
                  <a:lnTo>
                    <a:pt x="17" y="6"/>
                  </a:lnTo>
                  <a:lnTo>
                    <a:pt x="15" y="6"/>
                  </a:lnTo>
                  <a:lnTo>
                    <a:pt x="15" y="6"/>
                  </a:lnTo>
                  <a:lnTo>
                    <a:pt x="13" y="6"/>
                  </a:lnTo>
                  <a:lnTo>
                    <a:pt x="11" y="6"/>
                  </a:lnTo>
                  <a:lnTo>
                    <a:pt x="9" y="4"/>
                  </a:lnTo>
                  <a:lnTo>
                    <a:pt x="7" y="4"/>
                  </a:lnTo>
                  <a:lnTo>
                    <a:pt x="7" y="4"/>
                  </a:lnTo>
                  <a:lnTo>
                    <a:pt x="5" y="4"/>
                  </a:lnTo>
                  <a:lnTo>
                    <a:pt x="3" y="2"/>
                  </a:lnTo>
                  <a:lnTo>
                    <a:pt x="2" y="2"/>
                  </a:lnTo>
                  <a:lnTo>
                    <a:pt x="0" y="0"/>
                  </a:lnTo>
                  <a:lnTo>
                    <a:pt x="25" y="57"/>
                  </a:lnTo>
                  <a:lnTo>
                    <a:pt x="25" y="57"/>
                  </a:lnTo>
                  <a:close/>
                </a:path>
              </a:pathLst>
            </a:custGeom>
            <a:solidFill>
              <a:srgbClr val="1F1A17"/>
            </a:solidFill>
            <a:ln w="9525">
              <a:solidFill>
                <a:srgbClr val="000000"/>
              </a:solidFill>
              <a:round/>
              <a:headEnd/>
              <a:tailEnd/>
            </a:ln>
          </p:spPr>
          <p:txBody>
            <a:bodyPr/>
            <a:lstStyle/>
            <a:p>
              <a:endParaRPr lang="en-US" dirty="0"/>
            </a:p>
          </p:txBody>
        </p:sp>
        <p:sp>
          <p:nvSpPr>
            <p:cNvPr id="899100" name="Freeform 28"/>
            <p:cNvSpPr>
              <a:spLocks noChangeAspect="1"/>
            </p:cNvSpPr>
            <p:nvPr/>
          </p:nvSpPr>
          <p:spPr bwMode="auto">
            <a:xfrm>
              <a:off x="1397" y="660"/>
              <a:ext cx="17" cy="577"/>
            </a:xfrm>
            <a:custGeom>
              <a:avLst/>
              <a:gdLst>
                <a:gd name="T0" fmla="*/ 0 w 7"/>
                <a:gd name="T1" fmla="*/ 230 h 230"/>
                <a:gd name="T2" fmla="*/ 7 w 7"/>
                <a:gd name="T3" fmla="*/ 230 h 230"/>
                <a:gd name="T4" fmla="*/ 7 w 7"/>
                <a:gd name="T5" fmla="*/ 0 h 230"/>
                <a:gd name="T6" fmla="*/ 0 w 7"/>
                <a:gd name="T7" fmla="*/ 0 h 230"/>
                <a:gd name="T8" fmla="*/ 0 w 7"/>
                <a:gd name="T9" fmla="*/ 230 h 230"/>
                <a:gd name="T10" fmla="*/ 0 w 7"/>
                <a:gd name="T11" fmla="*/ 230 h 230"/>
              </a:gdLst>
              <a:ahLst/>
              <a:cxnLst>
                <a:cxn ang="0">
                  <a:pos x="T0" y="T1"/>
                </a:cxn>
                <a:cxn ang="0">
                  <a:pos x="T2" y="T3"/>
                </a:cxn>
                <a:cxn ang="0">
                  <a:pos x="T4" y="T5"/>
                </a:cxn>
                <a:cxn ang="0">
                  <a:pos x="T6" y="T7"/>
                </a:cxn>
                <a:cxn ang="0">
                  <a:pos x="T8" y="T9"/>
                </a:cxn>
                <a:cxn ang="0">
                  <a:pos x="T10" y="T11"/>
                </a:cxn>
              </a:cxnLst>
              <a:rect l="0" t="0" r="r" b="b"/>
              <a:pathLst>
                <a:path w="7" h="230">
                  <a:moveTo>
                    <a:pt x="0" y="230"/>
                  </a:moveTo>
                  <a:lnTo>
                    <a:pt x="7" y="230"/>
                  </a:lnTo>
                  <a:lnTo>
                    <a:pt x="7" y="0"/>
                  </a:lnTo>
                  <a:lnTo>
                    <a:pt x="0" y="0"/>
                  </a:lnTo>
                  <a:lnTo>
                    <a:pt x="0" y="230"/>
                  </a:lnTo>
                  <a:lnTo>
                    <a:pt x="0" y="230"/>
                  </a:lnTo>
                  <a:close/>
                </a:path>
              </a:pathLst>
            </a:custGeom>
            <a:solidFill>
              <a:srgbClr val="1F1A17"/>
            </a:solidFill>
            <a:ln w="9525">
              <a:solidFill>
                <a:srgbClr val="000000"/>
              </a:solidFill>
              <a:round/>
              <a:headEnd/>
              <a:tailEnd/>
            </a:ln>
          </p:spPr>
          <p:txBody>
            <a:bodyPr/>
            <a:lstStyle/>
            <a:p>
              <a:endParaRPr lang="en-US" dirty="0"/>
            </a:p>
          </p:txBody>
        </p:sp>
        <p:sp>
          <p:nvSpPr>
            <p:cNvPr id="899101" name="Freeform 29"/>
            <p:cNvSpPr>
              <a:spLocks noChangeAspect="1"/>
            </p:cNvSpPr>
            <p:nvPr/>
          </p:nvSpPr>
          <p:spPr bwMode="auto">
            <a:xfrm>
              <a:off x="928" y="1237"/>
              <a:ext cx="486" cy="505"/>
            </a:xfrm>
            <a:custGeom>
              <a:avLst/>
              <a:gdLst>
                <a:gd name="T0" fmla="*/ 0 w 194"/>
                <a:gd name="T1" fmla="*/ 201 h 201"/>
                <a:gd name="T2" fmla="*/ 0 w 194"/>
                <a:gd name="T3" fmla="*/ 201 h 201"/>
                <a:gd name="T4" fmla="*/ 18 w 194"/>
                <a:gd name="T5" fmla="*/ 200 h 201"/>
                <a:gd name="T6" fmla="*/ 35 w 194"/>
                <a:gd name="T7" fmla="*/ 196 h 201"/>
                <a:gd name="T8" fmla="*/ 52 w 194"/>
                <a:gd name="T9" fmla="*/ 192 h 201"/>
                <a:gd name="T10" fmla="*/ 70 w 194"/>
                <a:gd name="T11" fmla="*/ 184 h 201"/>
                <a:gd name="T12" fmla="*/ 85 w 194"/>
                <a:gd name="T13" fmla="*/ 175 h 201"/>
                <a:gd name="T14" fmla="*/ 102 w 194"/>
                <a:gd name="T15" fmla="*/ 165 h 201"/>
                <a:gd name="T16" fmla="*/ 118 w 194"/>
                <a:gd name="T17" fmla="*/ 154 h 201"/>
                <a:gd name="T18" fmla="*/ 131 w 194"/>
                <a:gd name="T19" fmla="*/ 140 h 201"/>
                <a:gd name="T20" fmla="*/ 144 w 194"/>
                <a:gd name="T21" fmla="*/ 125 h 201"/>
                <a:gd name="T22" fmla="*/ 156 w 194"/>
                <a:gd name="T23" fmla="*/ 109 h 201"/>
                <a:gd name="T24" fmla="*/ 168 w 194"/>
                <a:gd name="T25" fmla="*/ 94 h 201"/>
                <a:gd name="T26" fmla="*/ 177 w 194"/>
                <a:gd name="T27" fmla="*/ 77 h 201"/>
                <a:gd name="T28" fmla="*/ 185 w 194"/>
                <a:gd name="T29" fmla="*/ 58 h 201"/>
                <a:gd name="T30" fmla="*/ 191 w 194"/>
                <a:gd name="T31" fmla="*/ 38 h 201"/>
                <a:gd name="T32" fmla="*/ 194 w 194"/>
                <a:gd name="T33" fmla="*/ 19 h 201"/>
                <a:gd name="T34" fmla="*/ 194 w 194"/>
                <a:gd name="T35" fmla="*/ 0 h 201"/>
                <a:gd name="T36" fmla="*/ 187 w 194"/>
                <a:gd name="T37" fmla="*/ 0 h 201"/>
                <a:gd name="T38" fmla="*/ 185 w 194"/>
                <a:gd name="T39" fmla="*/ 19 h 201"/>
                <a:gd name="T40" fmla="*/ 183 w 194"/>
                <a:gd name="T41" fmla="*/ 37 h 201"/>
                <a:gd name="T42" fmla="*/ 177 w 194"/>
                <a:gd name="T43" fmla="*/ 56 h 201"/>
                <a:gd name="T44" fmla="*/ 169 w 194"/>
                <a:gd name="T45" fmla="*/ 73 h 201"/>
                <a:gd name="T46" fmla="*/ 160 w 194"/>
                <a:gd name="T47" fmla="*/ 88 h 201"/>
                <a:gd name="T48" fmla="*/ 150 w 194"/>
                <a:gd name="T49" fmla="*/ 106 h 201"/>
                <a:gd name="T50" fmla="*/ 139 w 194"/>
                <a:gd name="T51" fmla="*/ 121 h 201"/>
                <a:gd name="T52" fmla="*/ 125 w 194"/>
                <a:gd name="T53" fmla="*/ 134 h 201"/>
                <a:gd name="T54" fmla="*/ 112 w 194"/>
                <a:gd name="T55" fmla="*/ 146 h 201"/>
                <a:gd name="T56" fmla="*/ 96 w 194"/>
                <a:gd name="T57" fmla="*/ 157 h 201"/>
                <a:gd name="T58" fmla="*/ 81 w 194"/>
                <a:gd name="T59" fmla="*/ 169 h 201"/>
                <a:gd name="T60" fmla="*/ 66 w 194"/>
                <a:gd name="T61" fmla="*/ 177 h 201"/>
                <a:gd name="T62" fmla="*/ 50 w 194"/>
                <a:gd name="T63" fmla="*/ 184 h 201"/>
                <a:gd name="T64" fmla="*/ 33 w 194"/>
                <a:gd name="T65" fmla="*/ 188 h 201"/>
                <a:gd name="T66" fmla="*/ 18 w 194"/>
                <a:gd name="T67" fmla="*/ 192 h 201"/>
                <a:gd name="T68" fmla="*/ 0 w 194"/>
                <a:gd name="T69" fmla="*/ 192 h 201"/>
                <a:gd name="T70" fmla="*/ 0 w 194"/>
                <a:gd name="T71" fmla="*/ 192 h 201"/>
                <a:gd name="T72" fmla="*/ 0 w 194"/>
                <a:gd name="T7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4" h="201">
                  <a:moveTo>
                    <a:pt x="0" y="201"/>
                  </a:moveTo>
                  <a:lnTo>
                    <a:pt x="0" y="201"/>
                  </a:lnTo>
                  <a:lnTo>
                    <a:pt x="18" y="200"/>
                  </a:lnTo>
                  <a:lnTo>
                    <a:pt x="35" y="196"/>
                  </a:lnTo>
                  <a:lnTo>
                    <a:pt x="52" y="192"/>
                  </a:lnTo>
                  <a:lnTo>
                    <a:pt x="70" y="184"/>
                  </a:lnTo>
                  <a:lnTo>
                    <a:pt x="85" y="175"/>
                  </a:lnTo>
                  <a:lnTo>
                    <a:pt x="102" y="165"/>
                  </a:lnTo>
                  <a:lnTo>
                    <a:pt x="118" y="154"/>
                  </a:lnTo>
                  <a:lnTo>
                    <a:pt x="131" y="140"/>
                  </a:lnTo>
                  <a:lnTo>
                    <a:pt x="144" y="125"/>
                  </a:lnTo>
                  <a:lnTo>
                    <a:pt x="156" y="109"/>
                  </a:lnTo>
                  <a:lnTo>
                    <a:pt x="168" y="94"/>
                  </a:lnTo>
                  <a:lnTo>
                    <a:pt x="177" y="77"/>
                  </a:lnTo>
                  <a:lnTo>
                    <a:pt x="185" y="58"/>
                  </a:lnTo>
                  <a:lnTo>
                    <a:pt x="191" y="38"/>
                  </a:lnTo>
                  <a:lnTo>
                    <a:pt x="194" y="19"/>
                  </a:lnTo>
                  <a:lnTo>
                    <a:pt x="194" y="0"/>
                  </a:lnTo>
                  <a:lnTo>
                    <a:pt x="187" y="0"/>
                  </a:lnTo>
                  <a:lnTo>
                    <a:pt x="185" y="19"/>
                  </a:lnTo>
                  <a:lnTo>
                    <a:pt x="183" y="37"/>
                  </a:lnTo>
                  <a:lnTo>
                    <a:pt x="177" y="56"/>
                  </a:lnTo>
                  <a:lnTo>
                    <a:pt x="169" y="73"/>
                  </a:lnTo>
                  <a:lnTo>
                    <a:pt x="160" y="88"/>
                  </a:lnTo>
                  <a:lnTo>
                    <a:pt x="150" y="106"/>
                  </a:lnTo>
                  <a:lnTo>
                    <a:pt x="139" y="121"/>
                  </a:lnTo>
                  <a:lnTo>
                    <a:pt x="125" y="134"/>
                  </a:lnTo>
                  <a:lnTo>
                    <a:pt x="112" y="146"/>
                  </a:lnTo>
                  <a:lnTo>
                    <a:pt x="96" y="157"/>
                  </a:lnTo>
                  <a:lnTo>
                    <a:pt x="81" y="169"/>
                  </a:lnTo>
                  <a:lnTo>
                    <a:pt x="66" y="177"/>
                  </a:lnTo>
                  <a:lnTo>
                    <a:pt x="50" y="184"/>
                  </a:lnTo>
                  <a:lnTo>
                    <a:pt x="33" y="188"/>
                  </a:lnTo>
                  <a:lnTo>
                    <a:pt x="18" y="192"/>
                  </a:lnTo>
                  <a:lnTo>
                    <a:pt x="0" y="192"/>
                  </a:lnTo>
                  <a:lnTo>
                    <a:pt x="0" y="192"/>
                  </a:lnTo>
                  <a:lnTo>
                    <a:pt x="0" y="201"/>
                  </a:lnTo>
                  <a:close/>
                </a:path>
              </a:pathLst>
            </a:custGeom>
            <a:solidFill>
              <a:srgbClr val="1F1A17"/>
            </a:solidFill>
            <a:ln w="9525">
              <a:solidFill>
                <a:srgbClr val="000000"/>
              </a:solidFill>
              <a:round/>
              <a:headEnd/>
              <a:tailEnd/>
            </a:ln>
          </p:spPr>
          <p:txBody>
            <a:bodyPr/>
            <a:lstStyle/>
            <a:p>
              <a:endParaRPr lang="en-US" dirty="0"/>
            </a:p>
          </p:txBody>
        </p:sp>
        <p:sp>
          <p:nvSpPr>
            <p:cNvPr id="899102" name="Freeform 30"/>
            <p:cNvSpPr>
              <a:spLocks noChangeAspect="1"/>
            </p:cNvSpPr>
            <p:nvPr/>
          </p:nvSpPr>
          <p:spPr bwMode="auto">
            <a:xfrm>
              <a:off x="393" y="1672"/>
              <a:ext cx="146" cy="120"/>
            </a:xfrm>
            <a:custGeom>
              <a:avLst/>
              <a:gdLst>
                <a:gd name="T0" fmla="*/ 0 w 58"/>
                <a:gd name="T1" fmla="*/ 23 h 48"/>
                <a:gd name="T2" fmla="*/ 58 w 58"/>
                <a:gd name="T3" fmla="*/ 48 h 48"/>
                <a:gd name="T4" fmla="*/ 58 w 58"/>
                <a:gd name="T5" fmla="*/ 48 h 48"/>
                <a:gd name="T6" fmla="*/ 58 w 58"/>
                <a:gd name="T7" fmla="*/ 46 h 48"/>
                <a:gd name="T8" fmla="*/ 56 w 58"/>
                <a:gd name="T9" fmla="*/ 44 h 48"/>
                <a:gd name="T10" fmla="*/ 56 w 58"/>
                <a:gd name="T11" fmla="*/ 44 h 48"/>
                <a:gd name="T12" fmla="*/ 56 w 58"/>
                <a:gd name="T13" fmla="*/ 42 h 48"/>
                <a:gd name="T14" fmla="*/ 54 w 58"/>
                <a:gd name="T15" fmla="*/ 40 h 48"/>
                <a:gd name="T16" fmla="*/ 54 w 58"/>
                <a:gd name="T17" fmla="*/ 38 h 48"/>
                <a:gd name="T18" fmla="*/ 54 w 58"/>
                <a:gd name="T19" fmla="*/ 38 h 48"/>
                <a:gd name="T20" fmla="*/ 54 w 58"/>
                <a:gd name="T21" fmla="*/ 36 h 48"/>
                <a:gd name="T22" fmla="*/ 52 w 58"/>
                <a:gd name="T23" fmla="*/ 34 h 48"/>
                <a:gd name="T24" fmla="*/ 52 w 58"/>
                <a:gd name="T25" fmla="*/ 32 h 48"/>
                <a:gd name="T26" fmla="*/ 52 w 58"/>
                <a:gd name="T27" fmla="*/ 30 h 48"/>
                <a:gd name="T28" fmla="*/ 52 w 58"/>
                <a:gd name="T29" fmla="*/ 30 h 48"/>
                <a:gd name="T30" fmla="*/ 52 w 58"/>
                <a:gd name="T31" fmla="*/ 28 h 48"/>
                <a:gd name="T32" fmla="*/ 52 w 58"/>
                <a:gd name="T33" fmla="*/ 27 h 48"/>
                <a:gd name="T34" fmla="*/ 52 w 58"/>
                <a:gd name="T35" fmla="*/ 25 h 48"/>
                <a:gd name="T36" fmla="*/ 52 w 58"/>
                <a:gd name="T37" fmla="*/ 23 h 48"/>
                <a:gd name="T38" fmla="*/ 52 w 58"/>
                <a:gd name="T39" fmla="*/ 23 h 48"/>
                <a:gd name="T40" fmla="*/ 52 w 58"/>
                <a:gd name="T41" fmla="*/ 21 h 48"/>
                <a:gd name="T42" fmla="*/ 52 w 58"/>
                <a:gd name="T43" fmla="*/ 19 h 48"/>
                <a:gd name="T44" fmla="*/ 52 w 58"/>
                <a:gd name="T45" fmla="*/ 17 h 48"/>
                <a:gd name="T46" fmla="*/ 52 w 58"/>
                <a:gd name="T47" fmla="*/ 17 h 48"/>
                <a:gd name="T48" fmla="*/ 52 w 58"/>
                <a:gd name="T49" fmla="*/ 15 h 48"/>
                <a:gd name="T50" fmla="*/ 52 w 58"/>
                <a:gd name="T51" fmla="*/ 13 h 48"/>
                <a:gd name="T52" fmla="*/ 54 w 58"/>
                <a:gd name="T53" fmla="*/ 11 h 48"/>
                <a:gd name="T54" fmla="*/ 54 w 58"/>
                <a:gd name="T55" fmla="*/ 9 h 48"/>
                <a:gd name="T56" fmla="*/ 54 w 58"/>
                <a:gd name="T57" fmla="*/ 9 h 48"/>
                <a:gd name="T58" fmla="*/ 54 w 58"/>
                <a:gd name="T59" fmla="*/ 7 h 48"/>
                <a:gd name="T60" fmla="*/ 56 w 58"/>
                <a:gd name="T61" fmla="*/ 5 h 48"/>
                <a:gd name="T62" fmla="*/ 56 w 58"/>
                <a:gd name="T63" fmla="*/ 4 h 48"/>
                <a:gd name="T64" fmla="*/ 56 w 58"/>
                <a:gd name="T65" fmla="*/ 2 h 48"/>
                <a:gd name="T66" fmla="*/ 58 w 58"/>
                <a:gd name="T67" fmla="*/ 2 h 48"/>
                <a:gd name="T68" fmla="*/ 58 w 58"/>
                <a:gd name="T69" fmla="*/ 0 h 48"/>
                <a:gd name="T70" fmla="*/ 0 w 58"/>
                <a:gd name="T71" fmla="*/ 23 h 48"/>
                <a:gd name="T72" fmla="*/ 0 w 58"/>
                <a:gd name="T7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8">
                  <a:moveTo>
                    <a:pt x="0" y="23"/>
                  </a:moveTo>
                  <a:lnTo>
                    <a:pt x="58" y="48"/>
                  </a:lnTo>
                  <a:lnTo>
                    <a:pt x="58" y="48"/>
                  </a:lnTo>
                  <a:lnTo>
                    <a:pt x="58" y="46"/>
                  </a:lnTo>
                  <a:lnTo>
                    <a:pt x="56" y="44"/>
                  </a:lnTo>
                  <a:lnTo>
                    <a:pt x="56" y="44"/>
                  </a:lnTo>
                  <a:lnTo>
                    <a:pt x="56" y="42"/>
                  </a:lnTo>
                  <a:lnTo>
                    <a:pt x="54" y="40"/>
                  </a:lnTo>
                  <a:lnTo>
                    <a:pt x="54" y="38"/>
                  </a:lnTo>
                  <a:lnTo>
                    <a:pt x="54" y="38"/>
                  </a:lnTo>
                  <a:lnTo>
                    <a:pt x="54" y="36"/>
                  </a:lnTo>
                  <a:lnTo>
                    <a:pt x="52" y="34"/>
                  </a:lnTo>
                  <a:lnTo>
                    <a:pt x="52" y="32"/>
                  </a:lnTo>
                  <a:lnTo>
                    <a:pt x="52" y="30"/>
                  </a:lnTo>
                  <a:lnTo>
                    <a:pt x="52" y="30"/>
                  </a:lnTo>
                  <a:lnTo>
                    <a:pt x="52" y="28"/>
                  </a:lnTo>
                  <a:lnTo>
                    <a:pt x="52" y="27"/>
                  </a:lnTo>
                  <a:lnTo>
                    <a:pt x="52" y="25"/>
                  </a:lnTo>
                  <a:lnTo>
                    <a:pt x="52" y="23"/>
                  </a:lnTo>
                  <a:lnTo>
                    <a:pt x="52" y="23"/>
                  </a:lnTo>
                  <a:lnTo>
                    <a:pt x="52" y="21"/>
                  </a:lnTo>
                  <a:lnTo>
                    <a:pt x="52" y="19"/>
                  </a:lnTo>
                  <a:lnTo>
                    <a:pt x="52" y="17"/>
                  </a:lnTo>
                  <a:lnTo>
                    <a:pt x="52" y="17"/>
                  </a:lnTo>
                  <a:lnTo>
                    <a:pt x="52" y="15"/>
                  </a:lnTo>
                  <a:lnTo>
                    <a:pt x="52" y="13"/>
                  </a:lnTo>
                  <a:lnTo>
                    <a:pt x="54" y="11"/>
                  </a:lnTo>
                  <a:lnTo>
                    <a:pt x="54" y="9"/>
                  </a:lnTo>
                  <a:lnTo>
                    <a:pt x="54" y="9"/>
                  </a:lnTo>
                  <a:lnTo>
                    <a:pt x="54" y="7"/>
                  </a:lnTo>
                  <a:lnTo>
                    <a:pt x="56" y="5"/>
                  </a:lnTo>
                  <a:lnTo>
                    <a:pt x="56" y="4"/>
                  </a:lnTo>
                  <a:lnTo>
                    <a:pt x="56" y="2"/>
                  </a:lnTo>
                  <a:lnTo>
                    <a:pt x="58" y="2"/>
                  </a:lnTo>
                  <a:lnTo>
                    <a:pt x="58" y="0"/>
                  </a:lnTo>
                  <a:lnTo>
                    <a:pt x="0" y="23"/>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103" name="Freeform 31"/>
            <p:cNvSpPr>
              <a:spLocks noChangeAspect="1"/>
            </p:cNvSpPr>
            <p:nvPr/>
          </p:nvSpPr>
          <p:spPr bwMode="auto">
            <a:xfrm>
              <a:off x="2293" y="1719"/>
              <a:ext cx="613" cy="23"/>
            </a:xfrm>
            <a:custGeom>
              <a:avLst/>
              <a:gdLst>
                <a:gd name="T0" fmla="*/ 0 w 244"/>
                <a:gd name="T1" fmla="*/ 0 h 9"/>
                <a:gd name="T2" fmla="*/ 0 w 244"/>
                <a:gd name="T3" fmla="*/ 9 h 9"/>
                <a:gd name="T4" fmla="*/ 244 w 244"/>
                <a:gd name="T5" fmla="*/ 9 h 9"/>
                <a:gd name="T6" fmla="*/ 244 w 244"/>
                <a:gd name="T7" fmla="*/ 0 h 9"/>
                <a:gd name="T8" fmla="*/ 0 w 244"/>
                <a:gd name="T9" fmla="*/ 0 h 9"/>
                <a:gd name="T10" fmla="*/ 0 w 244"/>
                <a:gd name="T11" fmla="*/ 0 h 9"/>
              </a:gdLst>
              <a:ahLst/>
              <a:cxnLst>
                <a:cxn ang="0">
                  <a:pos x="T0" y="T1"/>
                </a:cxn>
                <a:cxn ang="0">
                  <a:pos x="T2" y="T3"/>
                </a:cxn>
                <a:cxn ang="0">
                  <a:pos x="T4" y="T5"/>
                </a:cxn>
                <a:cxn ang="0">
                  <a:pos x="T6" y="T7"/>
                </a:cxn>
                <a:cxn ang="0">
                  <a:pos x="T8" y="T9"/>
                </a:cxn>
                <a:cxn ang="0">
                  <a:pos x="T10" y="T11"/>
                </a:cxn>
              </a:cxnLst>
              <a:rect l="0" t="0" r="r" b="b"/>
              <a:pathLst>
                <a:path w="244" h="9">
                  <a:moveTo>
                    <a:pt x="0" y="0"/>
                  </a:moveTo>
                  <a:lnTo>
                    <a:pt x="0" y="9"/>
                  </a:lnTo>
                  <a:lnTo>
                    <a:pt x="244" y="9"/>
                  </a:lnTo>
                  <a:lnTo>
                    <a:pt x="244" y="0"/>
                  </a:lnTo>
                  <a:lnTo>
                    <a:pt x="0"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04" name="Freeform 32"/>
            <p:cNvSpPr>
              <a:spLocks noChangeAspect="1"/>
            </p:cNvSpPr>
            <p:nvPr/>
          </p:nvSpPr>
          <p:spPr bwMode="auto">
            <a:xfrm>
              <a:off x="1816" y="1270"/>
              <a:ext cx="477" cy="472"/>
            </a:xfrm>
            <a:custGeom>
              <a:avLst/>
              <a:gdLst>
                <a:gd name="T0" fmla="*/ 0 w 190"/>
                <a:gd name="T1" fmla="*/ 0 h 188"/>
                <a:gd name="T2" fmla="*/ 0 w 190"/>
                <a:gd name="T3" fmla="*/ 0 h 188"/>
                <a:gd name="T4" fmla="*/ 2 w 190"/>
                <a:gd name="T5" fmla="*/ 18 h 188"/>
                <a:gd name="T6" fmla="*/ 4 w 190"/>
                <a:gd name="T7" fmla="*/ 35 h 188"/>
                <a:gd name="T8" fmla="*/ 9 w 190"/>
                <a:gd name="T9" fmla="*/ 50 h 188"/>
                <a:gd name="T10" fmla="*/ 17 w 190"/>
                <a:gd name="T11" fmla="*/ 68 h 188"/>
                <a:gd name="T12" fmla="*/ 27 w 190"/>
                <a:gd name="T13" fmla="*/ 83 h 188"/>
                <a:gd name="T14" fmla="*/ 36 w 190"/>
                <a:gd name="T15" fmla="*/ 98 h 188"/>
                <a:gd name="T16" fmla="*/ 48 w 190"/>
                <a:gd name="T17" fmla="*/ 114 h 188"/>
                <a:gd name="T18" fmla="*/ 61 w 190"/>
                <a:gd name="T19" fmla="*/ 127 h 188"/>
                <a:gd name="T20" fmla="*/ 77 w 190"/>
                <a:gd name="T21" fmla="*/ 141 h 188"/>
                <a:gd name="T22" fmla="*/ 90 w 190"/>
                <a:gd name="T23" fmla="*/ 152 h 188"/>
                <a:gd name="T24" fmla="*/ 106 w 190"/>
                <a:gd name="T25" fmla="*/ 162 h 188"/>
                <a:gd name="T26" fmla="*/ 123 w 190"/>
                <a:gd name="T27" fmla="*/ 171 h 188"/>
                <a:gd name="T28" fmla="*/ 140 w 190"/>
                <a:gd name="T29" fmla="*/ 179 h 188"/>
                <a:gd name="T30" fmla="*/ 156 w 190"/>
                <a:gd name="T31" fmla="*/ 183 h 188"/>
                <a:gd name="T32" fmla="*/ 173 w 190"/>
                <a:gd name="T33" fmla="*/ 187 h 188"/>
                <a:gd name="T34" fmla="*/ 190 w 190"/>
                <a:gd name="T35" fmla="*/ 188 h 188"/>
                <a:gd name="T36" fmla="*/ 190 w 190"/>
                <a:gd name="T37" fmla="*/ 179 h 188"/>
                <a:gd name="T38" fmla="*/ 175 w 190"/>
                <a:gd name="T39" fmla="*/ 179 h 188"/>
                <a:gd name="T40" fmla="*/ 157 w 190"/>
                <a:gd name="T41" fmla="*/ 175 h 188"/>
                <a:gd name="T42" fmla="*/ 142 w 190"/>
                <a:gd name="T43" fmla="*/ 171 h 188"/>
                <a:gd name="T44" fmla="*/ 127 w 190"/>
                <a:gd name="T45" fmla="*/ 164 h 188"/>
                <a:gd name="T46" fmla="*/ 111 w 190"/>
                <a:gd name="T47" fmla="*/ 156 h 188"/>
                <a:gd name="T48" fmla="*/ 96 w 190"/>
                <a:gd name="T49" fmla="*/ 146 h 188"/>
                <a:gd name="T50" fmla="*/ 81 w 190"/>
                <a:gd name="T51" fmla="*/ 135 h 188"/>
                <a:gd name="T52" fmla="*/ 67 w 190"/>
                <a:gd name="T53" fmla="*/ 121 h 188"/>
                <a:gd name="T54" fmla="*/ 56 w 190"/>
                <a:gd name="T55" fmla="*/ 108 h 188"/>
                <a:gd name="T56" fmla="*/ 44 w 190"/>
                <a:gd name="T57" fmla="*/ 94 h 188"/>
                <a:gd name="T58" fmla="*/ 33 w 190"/>
                <a:gd name="T59" fmla="*/ 79 h 188"/>
                <a:gd name="T60" fmla="*/ 25 w 190"/>
                <a:gd name="T61" fmla="*/ 64 h 188"/>
                <a:gd name="T62" fmla="*/ 17 w 190"/>
                <a:gd name="T63" fmla="*/ 48 h 188"/>
                <a:gd name="T64" fmla="*/ 11 w 190"/>
                <a:gd name="T65" fmla="*/ 33 h 188"/>
                <a:gd name="T66" fmla="*/ 9 w 190"/>
                <a:gd name="T67" fmla="*/ 16 h 188"/>
                <a:gd name="T68" fmla="*/ 8 w 190"/>
                <a:gd name="T69" fmla="*/ 0 h 188"/>
                <a:gd name="T70" fmla="*/ 8 w 190"/>
                <a:gd name="T71" fmla="*/ 0 h 188"/>
                <a:gd name="T72" fmla="*/ 0 w 190"/>
                <a:gd name="T7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0" h="188">
                  <a:moveTo>
                    <a:pt x="0" y="0"/>
                  </a:moveTo>
                  <a:lnTo>
                    <a:pt x="0" y="0"/>
                  </a:lnTo>
                  <a:lnTo>
                    <a:pt x="2" y="18"/>
                  </a:lnTo>
                  <a:lnTo>
                    <a:pt x="4" y="35"/>
                  </a:lnTo>
                  <a:lnTo>
                    <a:pt x="9" y="50"/>
                  </a:lnTo>
                  <a:lnTo>
                    <a:pt x="17" y="68"/>
                  </a:lnTo>
                  <a:lnTo>
                    <a:pt x="27" y="83"/>
                  </a:lnTo>
                  <a:lnTo>
                    <a:pt x="36" y="98"/>
                  </a:lnTo>
                  <a:lnTo>
                    <a:pt x="48" y="114"/>
                  </a:lnTo>
                  <a:lnTo>
                    <a:pt x="61" y="127"/>
                  </a:lnTo>
                  <a:lnTo>
                    <a:pt x="77" y="141"/>
                  </a:lnTo>
                  <a:lnTo>
                    <a:pt x="90" y="152"/>
                  </a:lnTo>
                  <a:lnTo>
                    <a:pt x="106" y="162"/>
                  </a:lnTo>
                  <a:lnTo>
                    <a:pt x="123" y="171"/>
                  </a:lnTo>
                  <a:lnTo>
                    <a:pt x="140" y="179"/>
                  </a:lnTo>
                  <a:lnTo>
                    <a:pt x="156" y="183"/>
                  </a:lnTo>
                  <a:lnTo>
                    <a:pt x="173" y="187"/>
                  </a:lnTo>
                  <a:lnTo>
                    <a:pt x="190" y="188"/>
                  </a:lnTo>
                  <a:lnTo>
                    <a:pt x="190" y="179"/>
                  </a:lnTo>
                  <a:lnTo>
                    <a:pt x="175" y="179"/>
                  </a:lnTo>
                  <a:lnTo>
                    <a:pt x="157" y="175"/>
                  </a:lnTo>
                  <a:lnTo>
                    <a:pt x="142" y="171"/>
                  </a:lnTo>
                  <a:lnTo>
                    <a:pt x="127" y="164"/>
                  </a:lnTo>
                  <a:lnTo>
                    <a:pt x="111" y="156"/>
                  </a:lnTo>
                  <a:lnTo>
                    <a:pt x="96" y="146"/>
                  </a:lnTo>
                  <a:lnTo>
                    <a:pt x="81" y="135"/>
                  </a:lnTo>
                  <a:lnTo>
                    <a:pt x="67" y="121"/>
                  </a:lnTo>
                  <a:lnTo>
                    <a:pt x="56" y="108"/>
                  </a:lnTo>
                  <a:lnTo>
                    <a:pt x="44" y="94"/>
                  </a:lnTo>
                  <a:lnTo>
                    <a:pt x="33" y="79"/>
                  </a:lnTo>
                  <a:lnTo>
                    <a:pt x="25" y="64"/>
                  </a:lnTo>
                  <a:lnTo>
                    <a:pt x="17" y="48"/>
                  </a:lnTo>
                  <a:lnTo>
                    <a:pt x="11" y="33"/>
                  </a:lnTo>
                  <a:lnTo>
                    <a:pt x="9" y="16"/>
                  </a:lnTo>
                  <a:lnTo>
                    <a:pt x="8" y="0"/>
                  </a:lnTo>
                  <a:lnTo>
                    <a:pt x="8"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05" name="Rectangle 33"/>
            <p:cNvSpPr>
              <a:spLocks noChangeAspect="1" noChangeArrowheads="1"/>
            </p:cNvSpPr>
            <p:nvPr/>
          </p:nvSpPr>
          <p:spPr bwMode="auto">
            <a:xfrm>
              <a:off x="1816" y="733"/>
              <a:ext cx="20" cy="537"/>
            </a:xfrm>
            <a:prstGeom prst="rect">
              <a:avLst/>
            </a:prstGeom>
            <a:solidFill>
              <a:srgbClr val="1F1A17"/>
            </a:solidFill>
            <a:ln w="9525">
              <a:solidFill>
                <a:srgbClr val="000000"/>
              </a:solidFill>
              <a:miter lim="800000"/>
              <a:headEnd/>
              <a:tailEnd/>
            </a:ln>
          </p:spPr>
          <p:txBody>
            <a:bodyPr/>
            <a:lstStyle/>
            <a:p>
              <a:endParaRPr lang="en-US" dirty="0"/>
            </a:p>
          </p:txBody>
        </p:sp>
        <p:sp>
          <p:nvSpPr>
            <p:cNvPr id="899106" name="Freeform 34"/>
            <p:cNvSpPr>
              <a:spLocks noChangeAspect="1"/>
            </p:cNvSpPr>
            <p:nvPr/>
          </p:nvSpPr>
          <p:spPr bwMode="auto">
            <a:xfrm>
              <a:off x="1763" y="665"/>
              <a:ext cx="126" cy="138"/>
            </a:xfrm>
            <a:custGeom>
              <a:avLst/>
              <a:gdLst>
                <a:gd name="T0" fmla="*/ 25 w 50"/>
                <a:gd name="T1" fmla="*/ 0 h 55"/>
                <a:gd name="T2" fmla="*/ 0 w 50"/>
                <a:gd name="T3" fmla="*/ 55 h 55"/>
                <a:gd name="T4" fmla="*/ 0 w 50"/>
                <a:gd name="T5" fmla="*/ 55 h 55"/>
                <a:gd name="T6" fmla="*/ 2 w 50"/>
                <a:gd name="T7" fmla="*/ 55 h 55"/>
                <a:gd name="T8" fmla="*/ 4 w 50"/>
                <a:gd name="T9" fmla="*/ 54 h 55"/>
                <a:gd name="T10" fmla="*/ 6 w 50"/>
                <a:gd name="T11" fmla="*/ 54 h 55"/>
                <a:gd name="T12" fmla="*/ 7 w 50"/>
                <a:gd name="T13" fmla="*/ 54 h 55"/>
                <a:gd name="T14" fmla="*/ 7 w 50"/>
                <a:gd name="T15" fmla="*/ 52 h 55"/>
                <a:gd name="T16" fmla="*/ 9 w 50"/>
                <a:gd name="T17" fmla="*/ 52 h 55"/>
                <a:gd name="T18" fmla="*/ 11 w 50"/>
                <a:gd name="T19" fmla="*/ 52 h 55"/>
                <a:gd name="T20" fmla="*/ 13 w 50"/>
                <a:gd name="T21" fmla="*/ 52 h 55"/>
                <a:gd name="T22" fmla="*/ 15 w 50"/>
                <a:gd name="T23" fmla="*/ 52 h 55"/>
                <a:gd name="T24" fmla="*/ 15 w 50"/>
                <a:gd name="T25" fmla="*/ 50 h 55"/>
                <a:gd name="T26" fmla="*/ 17 w 50"/>
                <a:gd name="T27" fmla="*/ 50 h 55"/>
                <a:gd name="T28" fmla="*/ 19 w 50"/>
                <a:gd name="T29" fmla="*/ 50 h 55"/>
                <a:gd name="T30" fmla="*/ 21 w 50"/>
                <a:gd name="T31" fmla="*/ 50 h 55"/>
                <a:gd name="T32" fmla="*/ 21 w 50"/>
                <a:gd name="T33" fmla="*/ 50 h 55"/>
                <a:gd name="T34" fmla="*/ 23 w 50"/>
                <a:gd name="T35" fmla="*/ 50 h 55"/>
                <a:gd name="T36" fmla="*/ 25 w 50"/>
                <a:gd name="T37" fmla="*/ 50 h 55"/>
                <a:gd name="T38" fmla="*/ 27 w 50"/>
                <a:gd name="T39" fmla="*/ 50 h 55"/>
                <a:gd name="T40" fmla="*/ 29 w 50"/>
                <a:gd name="T41" fmla="*/ 50 h 55"/>
                <a:gd name="T42" fmla="*/ 29 w 50"/>
                <a:gd name="T43" fmla="*/ 50 h 55"/>
                <a:gd name="T44" fmla="*/ 30 w 50"/>
                <a:gd name="T45" fmla="*/ 50 h 55"/>
                <a:gd name="T46" fmla="*/ 32 w 50"/>
                <a:gd name="T47" fmla="*/ 50 h 55"/>
                <a:gd name="T48" fmla="*/ 34 w 50"/>
                <a:gd name="T49" fmla="*/ 50 h 55"/>
                <a:gd name="T50" fmla="*/ 36 w 50"/>
                <a:gd name="T51" fmla="*/ 52 h 55"/>
                <a:gd name="T52" fmla="*/ 36 w 50"/>
                <a:gd name="T53" fmla="*/ 52 h 55"/>
                <a:gd name="T54" fmla="*/ 38 w 50"/>
                <a:gd name="T55" fmla="*/ 52 h 55"/>
                <a:gd name="T56" fmla="*/ 40 w 50"/>
                <a:gd name="T57" fmla="*/ 52 h 55"/>
                <a:gd name="T58" fmla="*/ 42 w 50"/>
                <a:gd name="T59" fmla="*/ 52 h 55"/>
                <a:gd name="T60" fmla="*/ 42 w 50"/>
                <a:gd name="T61" fmla="*/ 54 h 55"/>
                <a:gd name="T62" fmla="*/ 44 w 50"/>
                <a:gd name="T63" fmla="*/ 54 h 55"/>
                <a:gd name="T64" fmla="*/ 46 w 50"/>
                <a:gd name="T65" fmla="*/ 54 h 55"/>
                <a:gd name="T66" fmla="*/ 48 w 50"/>
                <a:gd name="T67" fmla="*/ 55 h 55"/>
                <a:gd name="T68" fmla="*/ 50 w 50"/>
                <a:gd name="T69" fmla="*/ 55 h 55"/>
                <a:gd name="T70" fmla="*/ 25 w 50"/>
                <a:gd name="T71" fmla="*/ 0 h 55"/>
                <a:gd name="T72" fmla="*/ 25 w 50"/>
                <a:gd name="T7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55">
                  <a:moveTo>
                    <a:pt x="25" y="0"/>
                  </a:moveTo>
                  <a:lnTo>
                    <a:pt x="0" y="55"/>
                  </a:lnTo>
                  <a:lnTo>
                    <a:pt x="0" y="55"/>
                  </a:lnTo>
                  <a:lnTo>
                    <a:pt x="2" y="55"/>
                  </a:lnTo>
                  <a:lnTo>
                    <a:pt x="4" y="54"/>
                  </a:lnTo>
                  <a:lnTo>
                    <a:pt x="6" y="54"/>
                  </a:lnTo>
                  <a:lnTo>
                    <a:pt x="7" y="54"/>
                  </a:lnTo>
                  <a:lnTo>
                    <a:pt x="7" y="52"/>
                  </a:lnTo>
                  <a:lnTo>
                    <a:pt x="9" y="52"/>
                  </a:lnTo>
                  <a:lnTo>
                    <a:pt x="11" y="52"/>
                  </a:lnTo>
                  <a:lnTo>
                    <a:pt x="13" y="52"/>
                  </a:lnTo>
                  <a:lnTo>
                    <a:pt x="15" y="52"/>
                  </a:lnTo>
                  <a:lnTo>
                    <a:pt x="15" y="50"/>
                  </a:lnTo>
                  <a:lnTo>
                    <a:pt x="17" y="50"/>
                  </a:lnTo>
                  <a:lnTo>
                    <a:pt x="19" y="50"/>
                  </a:lnTo>
                  <a:lnTo>
                    <a:pt x="21" y="50"/>
                  </a:lnTo>
                  <a:lnTo>
                    <a:pt x="21" y="50"/>
                  </a:lnTo>
                  <a:lnTo>
                    <a:pt x="23" y="50"/>
                  </a:lnTo>
                  <a:lnTo>
                    <a:pt x="25" y="50"/>
                  </a:lnTo>
                  <a:lnTo>
                    <a:pt x="27" y="50"/>
                  </a:lnTo>
                  <a:lnTo>
                    <a:pt x="29" y="50"/>
                  </a:lnTo>
                  <a:lnTo>
                    <a:pt x="29" y="50"/>
                  </a:lnTo>
                  <a:lnTo>
                    <a:pt x="30" y="50"/>
                  </a:lnTo>
                  <a:lnTo>
                    <a:pt x="32" y="50"/>
                  </a:lnTo>
                  <a:lnTo>
                    <a:pt x="34" y="50"/>
                  </a:lnTo>
                  <a:lnTo>
                    <a:pt x="36" y="52"/>
                  </a:lnTo>
                  <a:lnTo>
                    <a:pt x="36" y="52"/>
                  </a:lnTo>
                  <a:lnTo>
                    <a:pt x="38" y="52"/>
                  </a:lnTo>
                  <a:lnTo>
                    <a:pt x="40" y="52"/>
                  </a:lnTo>
                  <a:lnTo>
                    <a:pt x="42" y="52"/>
                  </a:lnTo>
                  <a:lnTo>
                    <a:pt x="42" y="54"/>
                  </a:lnTo>
                  <a:lnTo>
                    <a:pt x="44" y="54"/>
                  </a:lnTo>
                  <a:lnTo>
                    <a:pt x="46" y="54"/>
                  </a:lnTo>
                  <a:lnTo>
                    <a:pt x="48" y="55"/>
                  </a:lnTo>
                  <a:lnTo>
                    <a:pt x="50" y="55"/>
                  </a:lnTo>
                  <a:lnTo>
                    <a:pt x="25" y="0"/>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107" name="Freeform 35"/>
            <p:cNvSpPr>
              <a:spLocks noChangeAspect="1"/>
            </p:cNvSpPr>
            <p:nvPr/>
          </p:nvSpPr>
          <p:spPr bwMode="auto">
            <a:xfrm>
              <a:off x="393" y="1672"/>
              <a:ext cx="146" cy="120"/>
            </a:xfrm>
            <a:custGeom>
              <a:avLst/>
              <a:gdLst>
                <a:gd name="T0" fmla="*/ 0 w 58"/>
                <a:gd name="T1" fmla="*/ 23 h 48"/>
                <a:gd name="T2" fmla="*/ 58 w 58"/>
                <a:gd name="T3" fmla="*/ 48 h 48"/>
                <a:gd name="T4" fmla="*/ 58 w 58"/>
                <a:gd name="T5" fmla="*/ 48 h 48"/>
                <a:gd name="T6" fmla="*/ 58 w 58"/>
                <a:gd name="T7" fmla="*/ 46 h 48"/>
                <a:gd name="T8" fmla="*/ 56 w 58"/>
                <a:gd name="T9" fmla="*/ 44 h 48"/>
                <a:gd name="T10" fmla="*/ 56 w 58"/>
                <a:gd name="T11" fmla="*/ 44 h 48"/>
                <a:gd name="T12" fmla="*/ 56 w 58"/>
                <a:gd name="T13" fmla="*/ 42 h 48"/>
                <a:gd name="T14" fmla="*/ 54 w 58"/>
                <a:gd name="T15" fmla="*/ 40 h 48"/>
                <a:gd name="T16" fmla="*/ 54 w 58"/>
                <a:gd name="T17" fmla="*/ 38 h 48"/>
                <a:gd name="T18" fmla="*/ 54 w 58"/>
                <a:gd name="T19" fmla="*/ 38 h 48"/>
                <a:gd name="T20" fmla="*/ 54 w 58"/>
                <a:gd name="T21" fmla="*/ 36 h 48"/>
                <a:gd name="T22" fmla="*/ 52 w 58"/>
                <a:gd name="T23" fmla="*/ 34 h 48"/>
                <a:gd name="T24" fmla="*/ 52 w 58"/>
                <a:gd name="T25" fmla="*/ 32 h 48"/>
                <a:gd name="T26" fmla="*/ 52 w 58"/>
                <a:gd name="T27" fmla="*/ 30 h 48"/>
                <a:gd name="T28" fmla="*/ 52 w 58"/>
                <a:gd name="T29" fmla="*/ 30 h 48"/>
                <a:gd name="T30" fmla="*/ 52 w 58"/>
                <a:gd name="T31" fmla="*/ 28 h 48"/>
                <a:gd name="T32" fmla="*/ 52 w 58"/>
                <a:gd name="T33" fmla="*/ 27 h 48"/>
                <a:gd name="T34" fmla="*/ 52 w 58"/>
                <a:gd name="T35" fmla="*/ 25 h 48"/>
                <a:gd name="T36" fmla="*/ 52 w 58"/>
                <a:gd name="T37" fmla="*/ 23 h 48"/>
                <a:gd name="T38" fmla="*/ 52 w 58"/>
                <a:gd name="T39" fmla="*/ 23 h 48"/>
                <a:gd name="T40" fmla="*/ 52 w 58"/>
                <a:gd name="T41" fmla="*/ 21 h 48"/>
                <a:gd name="T42" fmla="*/ 52 w 58"/>
                <a:gd name="T43" fmla="*/ 19 h 48"/>
                <a:gd name="T44" fmla="*/ 52 w 58"/>
                <a:gd name="T45" fmla="*/ 17 h 48"/>
                <a:gd name="T46" fmla="*/ 52 w 58"/>
                <a:gd name="T47" fmla="*/ 17 h 48"/>
                <a:gd name="T48" fmla="*/ 52 w 58"/>
                <a:gd name="T49" fmla="*/ 15 h 48"/>
                <a:gd name="T50" fmla="*/ 52 w 58"/>
                <a:gd name="T51" fmla="*/ 13 h 48"/>
                <a:gd name="T52" fmla="*/ 54 w 58"/>
                <a:gd name="T53" fmla="*/ 11 h 48"/>
                <a:gd name="T54" fmla="*/ 54 w 58"/>
                <a:gd name="T55" fmla="*/ 9 h 48"/>
                <a:gd name="T56" fmla="*/ 54 w 58"/>
                <a:gd name="T57" fmla="*/ 9 h 48"/>
                <a:gd name="T58" fmla="*/ 54 w 58"/>
                <a:gd name="T59" fmla="*/ 7 h 48"/>
                <a:gd name="T60" fmla="*/ 56 w 58"/>
                <a:gd name="T61" fmla="*/ 5 h 48"/>
                <a:gd name="T62" fmla="*/ 56 w 58"/>
                <a:gd name="T63" fmla="*/ 4 h 48"/>
                <a:gd name="T64" fmla="*/ 56 w 58"/>
                <a:gd name="T65" fmla="*/ 2 h 48"/>
                <a:gd name="T66" fmla="*/ 58 w 58"/>
                <a:gd name="T67" fmla="*/ 2 h 48"/>
                <a:gd name="T68" fmla="*/ 58 w 58"/>
                <a:gd name="T69" fmla="*/ 0 h 48"/>
                <a:gd name="T70" fmla="*/ 0 w 58"/>
                <a:gd name="T71" fmla="*/ 23 h 48"/>
                <a:gd name="T72" fmla="*/ 0 w 58"/>
                <a:gd name="T7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8">
                  <a:moveTo>
                    <a:pt x="0" y="23"/>
                  </a:moveTo>
                  <a:lnTo>
                    <a:pt x="58" y="48"/>
                  </a:lnTo>
                  <a:lnTo>
                    <a:pt x="58" y="48"/>
                  </a:lnTo>
                  <a:lnTo>
                    <a:pt x="58" y="46"/>
                  </a:lnTo>
                  <a:lnTo>
                    <a:pt x="56" y="44"/>
                  </a:lnTo>
                  <a:lnTo>
                    <a:pt x="56" y="44"/>
                  </a:lnTo>
                  <a:lnTo>
                    <a:pt x="56" y="42"/>
                  </a:lnTo>
                  <a:lnTo>
                    <a:pt x="54" y="40"/>
                  </a:lnTo>
                  <a:lnTo>
                    <a:pt x="54" y="38"/>
                  </a:lnTo>
                  <a:lnTo>
                    <a:pt x="54" y="38"/>
                  </a:lnTo>
                  <a:lnTo>
                    <a:pt x="54" y="36"/>
                  </a:lnTo>
                  <a:lnTo>
                    <a:pt x="52" y="34"/>
                  </a:lnTo>
                  <a:lnTo>
                    <a:pt x="52" y="32"/>
                  </a:lnTo>
                  <a:lnTo>
                    <a:pt x="52" y="30"/>
                  </a:lnTo>
                  <a:lnTo>
                    <a:pt x="52" y="30"/>
                  </a:lnTo>
                  <a:lnTo>
                    <a:pt x="52" y="28"/>
                  </a:lnTo>
                  <a:lnTo>
                    <a:pt x="52" y="27"/>
                  </a:lnTo>
                  <a:lnTo>
                    <a:pt x="52" y="25"/>
                  </a:lnTo>
                  <a:lnTo>
                    <a:pt x="52" y="23"/>
                  </a:lnTo>
                  <a:lnTo>
                    <a:pt x="52" y="23"/>
                  </a:lnTo>
                  <a:lnTo>
                    <a:pt x="52" y="21"/>
                  </a:lnTo>
                  <a:lnTo>
                    <a:pt x="52" y="19"/>
                  </a:lnTo>
                  <a:lnTo>
                    <a:pt x="52" y="17"/>
                  </a:lnTo>
                  <a:lnTo>
                    <a:pt x="52" y="17"/>
                  </a:lnTo>
                  <a:lnTo>
                    <a:pt x="52" y="15"/>
                  </a:lnTo>
                  <a:lnTo>
                    <a:pt x="52" y="13"/>
                  </a:lnTo>
                  <a:lnTo>
                    <a:pt x="54" y="11"/>
                  </a:lnTo>
                  <a:lnTo>
                    <a:pt x="54" y="9"/>
                  </a:lnTo>
                  <a:lnTo>
                    <a:pt x="54" y="9"/>
                  </a:lnTo>
                  <a:lnTo>
                    <a:pt x="54" y="7"/>
                  </a:lnTo>
                  <a:lnTo>
                    <a:pt x="56" y="5"/>
                  </a:lnTo>
                  <a:lnTo>
                    <a:pt x="56" y="4"/>
                  </a:lnTo>
                  <a:lnTo>
                    <a:pt x="56" y="2"/>
                  </a:lnTo>
                  <a:lnTo>
                    <a:pt x="58" y="2"/>
                  </a:lnTo>
                  <a:lnTo>
                    <a:pt x="58" y="0"/>
                  </a:lnTo>
                  <a:lnTo>
                    <a:pt x="0" y="23"/>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108" name="Rectangle 36"/>
            <p:cNvSpPr>
              <a:spLocks noChangeAspect="1" noChangeArrowheads="1"/>
            </p:cNvSpPr>
            <p:nvPr/>
          </p:nvSpPr>
          <p:spPr bwMode="auto">
            <a:xfrm>
              <a:off x="1397" y="660"/>
              <a:ext cx="17" cy="2423"/>
            </a:xfrm>
            <a:prstGeom prst="rect">
              <a:avLst/>
            </a:prstGeom>
            <a:solidFill>
              <a:srgbClr val="1F1A17"/>
            </a:solidFill>
            <a:ln w="9525">
              <a:solidFill>
                <a:srgbClr val="000000"/>
              </a:solidFill>
              <a:miter lim="800000"/>
              <a:headEnd/>
              <a:tailEnd/>
            </a:ln>
          </p:spPr>
          <p:txBody>
            <a:bodyPr/>
            <a:lstStyle/>
            <a:p>
              <a:endParaRPr lang="en-US" dirty="0"/>
            </a:p>
          </p:txBody>
        </p:sp>
        <p:sp>
          <p:nvSpPr>
            <p:cNvPr id="899109" name="Freeform 37"/>
            <p:cNvSpPr>
              <a:spLocks noChangeAspect="1"/>
            </p:cNvSpPr>
            <p:nvPr/>
          </p:nvSpPr>
          <p:spPr bwMode="auto">
            <a:xfrm>
              <a:off x="1350" y="3010"/>
              <a:ext cx="120" cy="143"/>
            </a:xfrm>
            <a:custGeom>
              <a:avLst/>
              <a:gdLst>
                <a:gd name="T0" fmla="*/ 23 w 48"/>
                <a:gd name="T1" fmla="*/ 57 h 57"/>
                <a:gd name="T2" fmla="*/ 48 w 48"/>
                <a:gd name="T3" fmla="*/ 0 h 57"/>
                <a:gd name="T4" fmla="*/ 48 w 48"/>
                <a:gd name="T5" fmla="*/ 0 h 57"/>
                <a:gd name="T6" fmla="*/ 46 w 48"/>
                <a:gd name="T7" fmla="*/ 2 h 57"/>
                <a:gd name="T8" fmla="*/ 44 w 48"/>
                <a:gd name="T9" fmla="*/ 2 h 57"/>
                <a:gd name="T10" fmla="*/ 42 w 48"/>
                <a:gd name="T11" fmla="*/ 4 h 57"/>
                <a:gd name="T12" fmla="*/ 42 w 48"/>
                <a:gd name="T13" fmla="*/ 4 h 57"/>
                <a:gd name="T14" fmla="*/ 40 w 48"/>
                <a:gd name="T15" fmla="*/ 4 h 57"/>
                <a:gd name="T16" fmla="*/ 38 w 48"/>
                <a:gd name="T17" fmla="*/ 4 h 57"/>
                <a:gd name="T18" fmla="*/ 36 w 48"/>
                <a:gd name="T19" fmla="*/ 6 h 57"/>
                <a:gd name="T20" fmla="*/ 34 w 48"/>
                <a:gd name="T21" fmla="*/ 6 h 57"/>
                <a:gd name="T22" fmla="*/ 34 w 48"/>
                <a:gd name="T23" fmla="*/ 6 h 57"/>
                <a:gd name="T24" fmla="*/ 32 w 48"/>
                <a:gd name="T25" fmla="*/ 6 h 57"/>
                <a:gd name="T26" fmla="*/ 30 w 48"/>
                <a:gd name="T27" fmla="*/ 6 h 57"/>
                <a:gd name="T28" fmla="*/ 28 w 48"/>
                <a:gd name="T29" fmla="*/ 6 h 57"/>
                <a:gd name="T30" fmla="*/ 26 w 48"/>
                <a:gd name="T31" fmla="*/ 6 h 57"/>
                <a:gd name="T32" fmla="*/ 26 w 48"/>
                <a:gd name="T33" fmla="*/ 8 h 57"/>
                <a:gd name="T34" fmla="*/ 24 w 48"/>
                <a:gd name="T35" fmla="*/ 8 h 57"/>
                <a:gd name="T36" fmla="*/ 23 w 48"/>
                <a:gd name="T37" fmla="*/ 8 h 57"/>
                <a:gd name="T38" fmla="*/ 21 w 48"/>
                <a:gd name="T39" fmla="*/ 8 h 57"/>
                <a:gd name="T40" fmla="*/ 21 w 48"/>
                <a:gd name="T41" fmla="*/ 8 h 57"/>
                <a:gd name="T42" fmla="*/ 19 w 48"/>
                <a:gd name="T43" fmla="*/ 6 h 57"/>
                <a:gd name="T44" fmla="*/ 17 w 48"/>
                <a:gd name="T45" fmla="*/ 6 h 57"/>
                <a:gd name="T46" fmla="*/ 15 w 48"/>
                <a:gd name="T47" fmla="*/ 6 h 57"/>
                <a:gd name="T48" fmla="*/ 13 w 48"/>
                <a:gd name="T49" fmla="*/ 6 h 57"/>
                <a:gd name="T50" fmla="*/ 13 w 48"/>
                <a:gd name="T51" fmla="*/ 6 h 57"/>
                <a:gd name="T52" fmla="*/ 11 w 48"/>
                <a:gd name="T53" fmla="*/ 6 h 57"/>
                <a:gd name="T54" fmla="*/ 9 w 48"/>
                <a:gd name="T55" fmla="*/ 6 h 57"/>
                <a:gd name="T56" fmla="*/ 7 w 48"/>
                <a:gd name="T57" fmla="*/ 4 h 57"/>
                <a:gd name="T58" fmla="*/ 5 w 48"/>
                <a:gd name="T59" fmla="*/ 4 h 57"/>
                <a:gd name="T60" fmla="*/ 5 w 48"/>
                <a:gd name="T61" fmla="*/ 4 h 57"/>
                <a:gd name="T62" fmla="*/ 3 w 48"/>
                <a:gd name="T63" fmla="*/ 4 h 57"/>
                <a:gd name="T64" fmla="*/ 1 w 48"/>
                <a:gd name="T65" fmla="*/ 2 h 57"/>
                <a:gd name="T66" fmla="*/ 0 w 48"/>
                <a:gd name="T67" fmla="*/ 2 h 57"/>
                <a:gd name="T68" fmla="*/ 0 w 48"/>
                <a:gd name="T69" fmla="*/ 0 h 57"/>
                <a:gd name="T70" fmla="*/ 23 w 48"/>
                <a:gd name="T71" fmla="*/ 57 h 57"/>
                <a:gd name="T72" fmla="*/ 23 w 48"/>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7">
                  <a:moveTo>
                    <a:pt x="23" y="57"/>
                  </a:moveTo>
                  <a:lnTo>
                    <a:pt x="48" y="0"/>
                  </a:lnTo>
                  <a:lnTo>
                    <a:pt x="48" y="0"/>
                  </a:lnTo>
                  <a:lnTo>
                    <a:pt x="46" y="2"/>
                  </a:lnTo>
                  <a:lnTo>
                    <a:pt x="44" y="2"/>
                  </a:lnTo>
                  <a:lnTo>
                    <a:pt x="42" y="4"/>
                  </a:lnTo>
                  <a:lnTo>
                    <a:pt x="42" y="4"/>
                  </a:lnTo>
                  <a:lnTo>
                    <a:pt x="40" y="4"/>
                  </a:lnTo>
                  <a:lnTo>
                    <a:pt x="38" y="4"/>
                  </a:lnTo>
                  <a:lnTo>
                    <a:pt x="36" y="6"/>
                  </a:lnTo>
                  <a:lnTo>
                    <a:pt x="34" y="6"/>
                  </a:lnTo>
                  <a:lnTo>
                    <a:pt x="34" y="6"/>
                  </a:lnTo>
                  <a:lnTo>
                    <a:pt x="32" y="6"/>
                  </a:lnTo>
                  <a:lnTo>
                    <a:pt x="30" y="6"/>
                  </a:lnTo>
                  <a:lnTo>
                    <a:pt x="28" y="6"/>
                  </a:lnTo>
                  <a:lnTo>
                    <a:pt x="26" y="6"/>
                  </a:lnTo>
                  <a:lnTo>
                    <a:pt x="26" y="8"/>
                  </a:lnTo>
                  <a:lnTo>
                    <a:pt x="24" y="8"/>
                  </a:lnTo>
                  <a:lnTo>
                    <a:pt x="23" y="8"/>
                  </a:lnTo>
                  <a:lnTo>
                    <a:pt x="21" y="8"/>
                  </a:lnTo>
                  <a:lnTo>
                    <a:pt x="21" y="8"/>
                  </a:lnTo>
                  <a:lnTo>
                    <a:pt x="19" y="6"/>
                  </a:lnTo>
                  <a:lnTo>
                    <a:pt x="17" y="6"/>
                  </a:lnTo>
                  <a:lnTo>
                    <a:pt x="15" y="6"/>
                  </a:lnTo>
                  <a:lnTo>
                    <a:pt x="13" y="6"/>
                  </a:lnTo>
                  <a:lnTo>
                    <a:pt x="13" y="6"/>
                  </a:lnTo>
                  <a:lnTo>
                    <a:pt x="11" y="6"/>
                  </a:lnTo>
                  <a:lnTo>
                    <a:pt x="9" y="6"/>
                  </a:lnTo>
                  <a:lnTo>
                    <a:pt x="7" y="4"/>
                  </a:lnTo>
                  <a:lnTo>
                    <a:pt x="5" y="4"/>
                  </a:lnTo>
                  <a:lnTo>
                    <a:pt x="5" y="4"/>
                  </a:lnTo>
                  <a:lnTo>
                    <a:pt x="3" y="4"/>
                  </a:lnTo>
                  <a:lnTo>
                    <a:pt x="1" y="2"/>
                  </a:lnTo>
                  <a:lnTo>
                    <a:pt x="0" y="2"/>
                  </a:lnTo>
                  <a:lnTo>
                    <a:pt x="0" y="0"/>
                  </a:lnTo>
                  <a:lnTo>
                    <a:pt x="23" y="57"/>
                  </a:lnTo>
                  <a:lnTo>
                    <a:pt x="23" y="57"/>
                  </a:lnTo>
                  <a:close/>
                </a:path>
              </a:pathLst>
            </a:custGeom>
            <a:solidFill>
              <a:srgbClr val="1F1A17"/>
            </a:solidFill>
            <a:ln w="9525">
              <a:solidFill>
                <a:srgbClr val="000000"/>
              </a:solidFill>
              <a:round/>
              <a:headEnd/>
              <a:tailEnd/>
            </a:ln>
          </p:spPr>
          <p:txBody>
            <a:bodyPr/>
            <a:lstStyle/>
            <a:p>
              <a:endParaRPr lang="en-US" dirty="0"/>
            </a:p>
          </p:txBody>
        </p:sp>
        <p:sp>
          <p:nvSpPr>
            <p:cNvPr id="899110" name="Freeform 38"/>
            <p:cNvSpPr>
              <a:spLocks noChangeAspect="1"/>
            </p:cNvSpPr>
            <p:nvPr/>
          </p:nvSpPr>
          <p:spPr bwMode="auto">
            <a:xfrm>
              <a:off x="1816" y="2611"/>
              <a:ext cx="20" cy="542"/>
            </a:xfrm>
            <a:custGeom>
              <a:avLst/>
              <a:gdLst>
                <a:gd name="T0" fmla="*/ 8 w 8"/>
                <a:gd name="T1" fmla="*/ 0 h 216"/>
                <a:gd name="T2" fmla="*/ 0 w 8"/>
                <a:gd name="T3" fmla="*/ 0 h 216"/>
                <a:gd name="T4" fmla="*/ 0 w 8"/>
                <a:gd name="T5" fmla="*/ 216 h 216"/>
                <a:gd name="T6" fmla="*/ 8 w 8"/>
                <a:gd name="T7" fmla="*/ 216 h 216"/>
                <a:gd name="T8" fmla="*/ 8 w 8"/>
                <a:gd name="T9" fmla="*/ 0 h 216"/>
                <a:gd name="T10" fmla="*/ 8 w 8"/>
                <a:gd name="T11" fmla="*/ 0 h 216"/>
              </a:gdLst>
              <a:ahLst/>
              <a:cxnLst>
                <a:cxn ang="0">
                  <a:pos x="T0" y="T1"/>
                </a:cxn>
                <a:cxn ang="0">
                  <a:pos x="T2" y="T3"/>
                </a:cxn>
                <a:cxn ang="0">
                  <a:pos x="T4" y="T5"/>
                </a:cxn>
                <a:cxn ang="0">
                  <a:pos x="T6" y="T7"/>
                </a:cxn>
                <a:cxn ang="0">
                  <a:pos x="T8" y="T9"/>
                </a:cxn>
                <a:cxn ang="0">
                  <a:pos x="T10" y="T11"/>
                </a:cxn>
              </a:cxnLst>
              <a:rect l="0" t="0" r="r" b="b"/>
              <a:pathLst>
                <a:path w="8" h="216">
                  <a:moveTo>
                    <a:pt x="8" y="0"/>
                  </a:moveTo>
                  <a:lnTo>
                    <a:pt x="0" y="0"/>
                  </a:lnTo>
                  <a:lnTo>
                    <a:pt x="0" y="216"/>
                  </a:lnTo>
                  <a:lnTo>
                    <a:pt x="8" y="216"/>
                  </a:lnTo>
                  <a:lnTo>
                    <a:pt x="8" y="0"/>
                  </a:lnTo>
                  <a:lnTo>
                    <a:pt x="8" y="0"/>
                  </a:lnTo>
                  <a:close/>
                </a:path>
              </a:pathLst>
            </a:custGeom>
            <a:solidFill>
              <a:srgbClr val="1F1A17"/>
            </a:solidFill>
            <a:ln w="9525">
              <a:solidFill>
                <a:srgbClr val="000000"/>
              </a:solidFill>
              <a:round/>
              <a:headEnd/>
              <a:tailEnd/>
            </a:ln>
          </p:spPr>
          <p:txBody>
            <a:bodyPr/>
            <a:lstStyle/>
            <a:p>
              <a:endParaRPr lang="en-US" dirty="0"/>
            </a:p>
          </p:txBody>
        </p:sp>
        <p:sp>
          <p:nvSpPr>
            <p:cNvPr id="899111" name="Freeform 39"/>
            <p:cNvSpPr>
              <a:spLocks noChangeAspect="1"/>
            </p:cNvSpPr>
            <p:nvPr/>
          </p:nvSpPr>
          <p:spPr bwMode="auto">
            <a:xfrm>
              <a:off x="1816" y="2129"/>
              <a:ext cx="560" cy="482"/>
            </a:xfrm>
            <a:custGeom>
              <a:avLst/>
              <a:gdLst>
                <a:gd name="T0" fmla="*/ 223 w 223"/>
                <a:gd name="T1" fmla="*/ 0 h 192"/>
                <a:gd name="T2" fmla="*/ 223 w 223"/>
                <a:gd name="T3" fmla="*/ 0 h 192"/>
                <a:gd name="T4" fmla="*/ 200 w 223"/>
                <a:gd name="T5" fmla="*/ 2 h 192"/>
                <a:gd name="T6" fmla="*/ 177 w 223"/>
                <a:gd name="T7" fmla="*/ 6 h 192"/>
                <a:gd name="T8" fmla="*/ 156 w 223"/>
                <a:gd name="T9" fmla="*/ 10 h 192"/>
                <a:gd name="T10" fmla="*/ 136 w 223"/>
                <a:gd name="T11" fmla="*/ 17 h 192"/>
                <a:gd name="T12" fmla="*/ 117 w 223"/>
                <a:gd name="T13" fmla="*/ 27 h 192"/>
                <a:gd name="T14" fmla="*/ 98 w 223"/>
                <a:gd name="T15" fmla="*/ 38 h 192"/>
                <a:gd name="T16" fmla="*/ 81 w 223"/>
                <a:gd name="T17" fmla="*/ 50 h 192"/>
                <a:gd name="T18" fmla="*/ 65 w 223"/>
                <a:gd name="T19" fmla="*/ 63 h 192"/>
                <a:gd name="T20" fmla="*/ 52 w 223"/>
                <a:gd name="T21" fmla="*/ 77 h 192"/>
                <a:gd name="T22" fmla="*/ 38 w 223"/>
                <a:gd name="T23" fmla="*/ 92 h 192"/>
                <a:gd name="T24" fmla="*/ 27 w 223"/>
                <a:gd name="T25" fmla="*/ 107 h 192"/>
                <a:gd name="T26" fmla="*/ 17 w 223"/>
                <a:gd name="T27" fmla="*/ 125 h 192"/>
                <a:gd name="T28" fmla="*/ 9 w 223"/>
                <a:gd name="T29" fmla="*/ 142 h 192"/>
                <a:gd name="T30" fmla="*/ 4 w 223"/>
                <a:gd name="T31" fmla="*/ 157 h 192"/>
                <a:gd name="T32" fmla="*/ 2 w 223"/>
                <a:gd name="T33" fmla="*/ 174 h 192"/>
                <a:gd name="T34" fmla="*/ 0 w 223"/>
                <a:gd name="T35" fmla="*/ 192 h 192"/>
                <a:gd name="T36" fmla="*/ 8 w 223"/>
                <a:gd name="T37" fmla="*/ 192 h 192"/>
                <a:gd name="T38" fmla="*/ 9 w 223"/>
                <a:gd name="T39" fmla="*/ 176 h 192"/>
                <a:gd name="T40" fmla="*/ 11 w 223"/>
                <a:gd name="T41" fmla="*/ 161 h 192"/>
                <a:gd name="T42" fmla="*/ 17 w 223"/>
                <a:gd name="T43" fmla="*/ 144 h 192"/>
                <a:gd name="T44" fmla="*/ 25 w 223"/>
                <a:gd name="T45" fmla="*/ 128 h 192"/>
                <a:gd name="T46" fmla="*/ 34 w 223"/>
                <a:gd name="T47" fmla="*/ 113 h 192"/>
                <a:gd name="T48" fmla="*/ 44 w 223"/>
                <a:gd name="T49" fmla="*/ 98 h 192"/>
                <a:gd name="T50" fmla="*/ 58 w 223"/>
                <a:gd name="T51" fmla="*/ 82 h 192"/>
                <a:gd name="T52" fmla="*/ 71 w 223"/>
                <a:gd name="T53" fmla="*/ 69 h 192"/>
                <a:gd name="T54" fmla="*/ 86 w 223"/>
                <a:gd name="T55" fmla="*/ 56 h 192"/>
                <a:gd name="T56" fmla="*/ 102 w 223"/>
                <a:gd name="T57" fmla="*/ 44 h 192"/>
                <a:gd name="T58" fmla="*/ 121 w 223"/>
                <a:gd name="T59" fmla="*/ 34 h 192"/>
                <a:gd name="T60" fmla="*/ 138 w 223"/>
                <a:gd name="T61" fmla="*/ 25 h 192"/>
                <a:gd name="T62" fmla="*/ 159 w 223"/>
                <a:gd name="T63" fmla="*/ 17 h 192"/>
                <a:gd name="T64" fmla="*/ 179 w 223"/>
                <a:gd name="T65" fmla="*/ 13 h 192"/>
                <a:gd name="T66" fmla="*/ 200 w 223"/>
                <a:gd name="T67" fmla="*/ 10 h 192"/>
                <a:gd name="T68" fmla="*/ 223 w 223"/>
                <a:gd name="T69" fmla="*/ 8 h 192"/>
                <a:gd name="T70" fmla="*/ 223 w 223"/>
                <a:gd name="T71" fmla="*/ 8 h 192"/>
                <a:gd name="T72" fmla="*/ 223 w 223"/>
                <a:gd name="T7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3" h="192">
                  <a:moveTo>
                    <a:pt x="223" y="0"/>
                  </a:moveTo>
                  <a:lnTo>
                    <a:pt x="223" y="0"/>
                  </a:lnTo>
                  <a:lnTo>
                    <a:pt x="200" y="2"/>
                  </a:lnTo>
                  <a:lnTo>
                    <a:pt x="177" y="6"/>
                  </a:lnTo>
                  <a:lnTo>
                    <a:pt x="156" y="10"/>
                  </a:lnTo>
                  <a:lnTo>
                    <a:pt x="136" y="17"/>
                  </a:lnTo>
                  <a:lnTo>
                    <a:pt x="117" y="27"/>
                  </a:lnTo>
                  <a:lnTo>
                    <a:pt x="98" y="38"/>
                  </a:lnTo>
                  <a:lnTo>
                    <a:pt x="81" y="50"/>
                  </a:lnTo>
                  <a:lnTo>
                    <a:pt x="65" y="63"/>
                  </a:lnTo>
                  <a:lnTo>
                    <a:pt x="52" y="77"/>
                  </a:lnTo>
                  <a:lnTo>
                    <a:pt x="38" y="92"/>
                  </a:lnTo>
                  <a:lnTo>
                    <a:pt x="27" y="107"/>
                  </a:lnTo>
                  <a:lnTo>
                    <a:pt x="17" y="125"/>
                  </a:lnTo>
                  <a:lnTo>
                    <a:pt x="9" y="142"/>
                  </a:lnTo>
                  <a:lnTo>
                    <a:pt x="4" y="157"/>
                  </a:lnTo>
                  <a:lnTo>
                    <a:pt x="2" y="174"/>
                  </a:lnTo>
                  <a:lnTo>
                    <a:pt x="0" y="192"/>
                  </a:lnTo>
                  <a:lnTo>
                    <a:pt x="8" y="192"/>
                  </a:lnTo>
                  <a:lnTo>
                    <a:pt x="9" y="176"/>
                  </a:lnTo>
                  <a:lnTo>
                    <a:pt x="11" y="161"/>
                  </a:lnTo>
                  <a:lnTo>
                    <a:pt x="17" y="144"/>
                  </a:lnTo>
                  <a:lnTo>
                    <a:pt x="25" y="128"/>
                  </a:lnTo>
                  <a:lnTo>
                    <a:pt x="34" y="113"/>
                  </a:lnTo>
                  <a:lnTo>
                    <a:pt x="44" y="98"/>
                  </a:lnTo>
                  <a:lnTo>
                    <a:pt x="58" y="82"/>
                  </a:lnTo>
                  <a:lnTo>
                    <a:pt x="71" y="69"/>
                  </a:lnTo>
                  <a:lnTo>
                    <a:pt x="86" y="56"/>
                  </a:lnTo>
                  <a:lnTo>
                    <a:pt x="102" y="44"/>
                  </a:lnTo>
                  <a:lnTo>
                    <a:pt x="121" y="34"/>
                  </a:lnTo>
                  <a:lnTo>
                    <a:pt x="138" y="25"/>
                  </a:lnTo>
                  <a:lnTo>
                    <a:pt x="159" y="17"/>
                  </a:lnTo>
                  <a:lnTo>
                    <a:pt x="179" y="13"/>
                  </a:lnTo>
                  <a:lnTo>
                    <a:pt x="200" y="10"/>
                  </a:lnTo>
                  <a:lnTo>
                    <a:pt x="223" y="8"/>
                  </a:lnTo>
                  <a:lnTo>
                    <a:pt x="223" y="8"/>
                  </a:lnTo>
                  <a:lnTo>
                    <a:pt x="223" y="0"/>
                  </a:lnTo>
                  <a:close/>
                </a:path>
              </a:pathLst>
            </a:custGeom>
            <a:solidFill>
              <a:srgbClr val="1F1A17"/>
            </a:solidFill>
            <a:ln w="9525">
              <a:solidFill>
                <a:srgbClr val="000000"/>
              </a:solidFill>
              <a:round/>
              <a:headEnd/>
              <a:tailEnd/>
            </a:ln>
          </p:spPr>
          <p:txBody>
            <a:bodyPr/>
            <a:lstStyle/>
            <a:p>
              <a:endParaRPr lang="en-US" dirty="0"/>
            </a:p>
          </p:txBody>
        </p:sp>
        <p:sp>
          <p:nvSpPr>
            <p:cNvPr id="899112" name="Rectangle 40"/>
            <p:cNvSpPr>
              <a:spLocks noChangeAspect="1" noChangeArrowheads="1"/>
            </p:cNvSpPr>
            <p:nvPr/>
          </p:nvSpPr>
          <p:spPr bwMode="auto">
            <a:xfrm>
              <a:off x="2376" y="2129"/>
              <a:ext cx="445" cy="20"/>
            </a:xfrm>
            <a:prstGeom prst="rect">
              <a:avLst/>
            </a:prstGeom>
            <a:solidFill>
              <a:srgbClr val="1F1A17"/>
            </a:solidFill>
            <a:ln w="9525">
              <a:solidFill>
                <a:srgbClr val="000000"/>
              </a:solidFill>
              <a:miter lim="800000"/>
              <a:headEnd/>
              <a:tailEnd/>
            </a:ln>
          </p:spPr>
          <p:txBody>
            <a:bodyPr/>
            <a:lstStyle/>
            <a:p>
              <a:endParaRPr lang="en-US" dirty="0"/>
            </a:p>
          </p:txBody>
        </p:sp>
        <p:sp>
          <p:nvSpPr>
            <p:cNvPr id="899113" name="Freeform 41"/>
            <p:cNvSpPr>
              <a:spLocks noChangeAspect="1"/>
            </p:cNvSpPr>
            <p:nvPr/>
          </p:nvSpPr>
          <p:spPr bwMode="auto">
            <a:xfrm>
              <a:off x="2748" y="2081"/>
              <a:ext cx="143" cy="120"/>
            </a:xfrm>
            <a:custGeom>
              <a:avLst/>
              <a:gdLst>
                <a:gd name="T0" fmla="*/ 57 w 57"/>
                <a:gd name="T1" fmla="*/ 23 h 48"/>
                <a:gd name="T2" fmla="*/ 0 w 57"/>
                <a:gd name="T3" fmla="*/ 0 h 48"/>
                <a:gd name="T4" fmla="*/ 0 w 57"/>
                <a:gd name="T5" fmla="*/ 0 h 48"/>
                <a:gd name="T6" fmla="*/ 2 w 57"/>
                <a:gd name="T7" fmla="*/ 0 h 48"/>
                <a:gd name="T8" fmla="*/ 2 w 57"/>
                <a:gd name="T9" fmla="*/ 2 h 48"/>
                <a:gd name="T10" fmla="*/ 2 w 57"/>
                <a:gd name="T11" fmla="*/ 4 h 48"/>
                <a:gd name="T12" fmla="*/ 4 w 57"/>
                <a:gd name="T13" fmla="*/ 5 h 48"/>
                <a:gd name="T14" fmla="*/ 4 w 57"/>
                <a:gd name="T15" fmla="*/ 7 h 48"/>
                <a:gd name="T16" fmla="*/ 4 w 57"/>
                <a:gd name="T17" fmla="*/ 7 h 48"/>
                <a:gd name="T18" fmla="*/ 4 w 57"/>
                <a:gd name="T19" fmla="*/ 9 h 48"/>
                <a:gd name="T20" fmla="*/ 5 w 57"/>
                <a:gd name="T21" fmla="*/ 11 h 48"/>
                <a:gd name="T22" fmla="*/ 5 w 57"/>
                <a:gd name="T23" fmla="*/ 13 h 48"/>
                <a:gd name="T24" fmla="*/ 5 w 57"/>
                <a:gd name="T25" fmla="*/ 15 h 48"/>
                <a:gd name="T26" fmla="*/ 5 w 57"/>
                <a:gd name="T27" fmla="*/ 15 h 48"/>
                <a:gd name="T28" fmla="*/ 5 w 57"/>
                <a:gd name="T29" fmla="*/ 17 h 48"/>
                <a:gd name="T30" fmla="*/ 5 w 57"/>
                <a:gd name="T31" fmla="*/ 19 h 48"/>
                <a:gd name="T32" fmla="*/ 5 w 57"/>
                <a:gd name="T33" fmla="*/ 21 h 48"/>
                <a:gd name="T34" fmla="*/ 5 w 57"/>
                <a:gd name="T35" fmla="*/ 21 h 48"/>
                <a:gd name="T36" fmla="*/ 5 w 57"/>
                <a:gd name="T37" fmla="*/ 23 h 48"/>
                <a:gd name="T38" fmla="*/ 5 w 57"/>
                <a:gd name="T39" fmla="*/ 25 h 48"/>
                <a:gd name="T40" fmla="*/ 5 w 57"/>
                <a:gd name="T41" fmla="*/ 27 h 48"/>
                <a:gd name="T42" fmla="*/ 5 w 57"/>
                <a:gd name="T43" fmla="*/ 29 h 48"/>
                <a:gd name="T44" fmla="*/ 5 w 57"/>
                <a:gd name="T45" fmla="*/ 29 h 48"/>
                <a:gd name="T46" fmla="*/ 5 w 57"/>
                <a:gd name="T47" fmla="*/ 30 h 48"/>
                <a:gd name="T48" fmla="*/ 5 w 57"/>
                <a:gd name="T49" fmla="*/ 32 h 48"/>
                <a:gd name="T50" fmla="*/ 5 w 57"/>
                <a:gd name="T51" fmla="*/ 34 h 48"/>
                <a:gd name="T52" fmla="*/ 5 w 57"/>
                <a:gd name="T53" fmla="*/ 36 h 48"/>
                <a:gd name="T54" fmla="*/ 4 w 57"/>
                <a:gd name="T55" fmla="*/ 36 h 48"/>
                <a:gd name="T56" fmla="*/ 4 w 57"/>
                <a:gd name="T57" fmla="*/ 38 h 48"/>
                <a:gd name="T58" fmla="*/ 4 w 57"/>
                <a:gd name="T59" fmla="*/ 40 h 48"/>
                <a:gd name="T60" fmla="*/ 4 w 57"/>
                <a:gd name="T61" fmla="*/ 42 h 48"/>
                <a:gd name="T62" fmla="*/ 2 w 57"/>
                <a:gd name="T63" fmla="*/ 42 h 48"/>
                <a:gd name="T64" fmla="*/ 2 w 57"/>
                <a:gd name="T65" fmla="*/ 44 h 48"/>
                <a:gd name="T66" fmla="*/ 2 w 57"/>
                <a:gd name="T67" fmla="*/ 46 h 48"/>
                <a:gd name="T68" fmla="*/ 0 w 57"/>
                <a:gd name="T69" fmla="*/ 48 h 48"/>
                <a:gd name="T70" fmla="*/ 57 w 57"/>
                <a:gd name="T71" fmla="*/ 23 h 48"/>
                <a:gd name="T72" fmla="*/ 57 w 57"/>
                <a:gd name="T7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57" y="23"/>
                  </a:moveTo>
                  <a:lnTo>
                    <a:pt x="0" y="0"/>
                  </a:lnTo>
                  <a:lnTo>
                    <a:pt x="0" y="0"/>
                  </a:lnTo>
                  <a:lnTo>
                    <a:pt x="2" y="0"/>
                  </a:lnTo>
                  <a:lnTo>
                    <a:pt x="2" y="2"/>
                  </a:lnTo>
                  <a:lnTo>
                    <a:pt x="2" y="4"/>
                  </a:lnTo>
                  <a:lnTo>
                    <a:pt x="4" y="5"/>
                  </a:lnTo>
                  <a:lnTo>
                    <a:pt x="4" y="7"/>
                  </a:lnTo>
                  <a:lnTo>
                    <a:pt x="4" y="7"/>
                  </a:lnTo>
                  <a:lnTo>
                    <a:pt x="4" y="9"/>
                  </a:lnTo>
                  <a:lnTo>
                    <a:pt x="5" y="11"/>
                  </a:lnTo>
                  <a:lnTo>
                    <a:pt x="5" y="13"/>
                  </a:lnTo>
                  <a:lnTo>
                    <a:pt x="5" y="15"/>
                  </a:lnTo>
                  <a:lnTo>
                    <a:pt x="5" y="15"/>
                  </a:lnTo>
                  <a:lnTo>
                    <a:pt x="5" y="17"/>
                  </a:lnTo>
                  <a:lnTo>
                    <a:pt x="5" y="19"/>
                  </a:lnTo>
                  <a:lnTo>
                    <a:pt x="5" y="21"/>
                  </a:lnTo>
                  <a:lnTo>
                    <a:pt x="5" y="21"/>
                  </a:lnTo>
                  <a:lnTo>
                    <a:pt x="5" y="23"/>
                  </a:lnTo>
                  <a:lnTo>
                    <a:pt x="5" y="25"/>
                  </a:lnTo>
                  <a:lnTo>
                    <a:pt x="5" y="27"/>
                  </a:lnTo>
                  <a:lnTo>
                    <a:pt x="5" y="29"/>
                  </a:lnTo>
                  <a:lnTo>
                    <a:pt x="5" y="29"/>
                  </a:lnTo>
                  <a:lnTo>
                    <a:pt x="5" y="30"/>
                  </a:lnTo>
                  <a:lnTo>
                    <a:pt x="5" y="32"/>
                  </a:lnTo>
                  <a:lnTo>
                    <a:pt x="5" y="34"/>
                  </a:lnTo>
                  <a:lnTo>
                    <a:pt x="5" y="36"/>
                  </a:lnTo>
                  <a:lnTo>
                    <a:pt x="4" y="36"/>
                  </a:lnTo>
                  <a:lnTo>
                    <a:pt x="4" y="38"/>
                  </a:lnTo>
                  <a:lnTo>
                    <a:pt x="4" y="40"/>
                  </a:lnTo>
                  <a:lnTo>
                    <a:pt x="4" y="42"/>
                  </a:lnTo>
                  <a:lnTo>
                    <a:pt x="2" y="42"/>
                  </a:lnTo>
                  <a:lnTo>
                    <a:pt x="2" y="44"/>
                  </a:lnTo>
                  <a:lnTo>
                    <a:pt x="2" y="46"/>
                  </a:lnTo>
                  <a:lnTo>
                    <a:pt x="0" y="48"/>
                  </a:lnTo>
                  <a:lnTo>
                    <a:pt x="57" y="23"/>
                  </a:lnTo>
                  <a:lnTo>
                    <a:pt x="57" y="23"/>
                  </a:lnTo>
                  <a:close/>
                </a:path>
              </a:pathLst>
            </a:custGeom>
            <a:solidFill>
              <a:srgbClr val="1F1A17"/>
            </a:solidFill>
            <a:ln w="9525">
              <a:solidFill>
                <a:srgbClr val="000000"/>
              </a:solidFill>
              <a:round/>
              <a:headEnd/>
              <a:tailEnd/>
            </a:ln>
          </p:spPr>
          <p:txBody>
            <a:bodyPr/>
            <a:lstStyle/>
            <a:p>
              <a:endParaRPr lang="en-US" dirty="0"/>
            </a:p>
          </p:txBody>
        </p:sp>
        <p:sp>
          <p:nvSpPr>
            <p:cNvPr id="899114" name="Freeform 42"/>
            <p:cNvSpPr>
              <a:spLocks noChangeAspect="1"/>
            </p:cNvSpPr>
            <p:nvPr/>
          </p:nvSpPr>
          <p:spPr bwMode="auto">
            <a:xfrm>
              <a:off x="1816" y="2438"/>
              <a:ext cx="20" cy="715"/>
            </a:xfrm>
            <a:custGeom>
              <a:avLst/>
              <a:gdLst>
                <a:gd name="T0" fmla="*/ 8 w 8"/>
                <a:gd name="T1" fmla="*/ 0 h 285"/>
                <a:gd name="T2" fmla="*/ 0 w 8"/>
                <a:gd name="T3" fmla="*/ 0 h 285"/>
                <a:gd name="T4" fmla="*/ 0 w 8"/>
                <a:gd name="T5" fmla="*/ 285 h 285"/>
                <a:gd name="T6" fmla="*/ 8 w 8"/>
                <a:gd name="T7" fmla="*/ 285 h 285"/>
                <a:gd name="T8" fmla="*/ 8 w 8"/>
                <a:gd name="T9" fmla="*/ 0 h 285"/>
                <a:gd name="T10" fmla="*/ 8 w 8"/>
                <a:gd name="T11" fmla="*/ 0 h 285"/>
              </a:gdLst>
              <a:ahLst/>
              <a:cxnLst>
                <a:cxn ang="0">
                  <a:pos x="T0" y="T1"/>
                </a:cxn>
                <a:cxn ang="0">
                  <a:pos x="T2" y="T3"/>
                </a:cxn>
                <a:cxn ang="0">
                  <a:pos x="T4" y="T5"/>
                </a:cxn>
                <a:cxn ang="0">
                  <a:pos x="T6" y="T7"/>
                </a:cxn>
                <a:cxn ang="0">
                  <a:pos x="T8" y="T9"/>
                </a:cxn>
                <a:cxn ang="0">
                  <a:pos x="T10" y="T11"/>
                </a:cxn>
              </a:cxnLst>
              <a:rect l="0" t="0" r="r" b="b"/>
              <a:pathLst>
                <a:path w="8" h="285">
                  <a:moveTo>
                    <a:pt x="8" y="0"/>
                  </a:moveTo>
                  <a:lnTo>
                    <a:pt x="0" y="0"/>
                  </a:lnTo>
                  <a:lnTo>
                    <a:pt x="0" y="285"/>
                  </a:lnTo>
                  <a:lnTo>
                    <a:pt x="8" y="285"/>
                  </a:lnTo>
                  <a:lnTo>
                    <a:pt x="8" y="0"/>
                  </a:lnTo>
                  <a:lnTo>
                    <a:pt x="8" y="0"/>
                  </a:lnTo>
                  <a:close/>
                </a:path>
              </a:pathLst>
            </a:custGeom>
            <a:solidFill>
              <a:srgbClr val="1F1A17"/>
            </a:solidFill>
            <a:ln w="9525">
              <a:solidFill>
                <a:srgbClr val="000000"/>
              </a:solidFill>
              <a:round/>
              <a:headEnd/>
              <a:tailEnd/>
            </a:ln>
          </p:spPr>
          <p:txBody>
            <a:bodyPr/>
            <a:lstStyle/>
            <a:p>
              <a:endParaRPr lang="en-US" dirty="0"/>
            </a:p>
          </p:txBody>
        </p:sp>
        <p:sp>
          <p:nvSpPr>
            <p:cNvPr id="899115" name="Freeform 43"/>
            <p:cNvSpPr>
              <a:spLocks noChangeAspect="1"/>
            </p:cNvSpPr>
            <p:nvPr/>
          </p:nvSpPr>
          <p:spPr bwMode="auto">
            <a:xfrm>
              <a:off x="1116" y="1719"/>
              <a:ext cx="720" cy="719"/>
            </a:xfrm>
            <a:custGeom>
              <a:avLst/>
              <a:gdLst>
                <a:gd name="T0" fmla="*/ 0 w 287"/>
                <a:gd name="T1" fmla="*/ 9 h 286"/>
                <a:gd name="T2" fmla="*/ 0 w 287"/>
                <a:gd name="T3" fmla="*/ 9 h 286"/>
                <a:gd name="T4" fmla="*/ 23 w 287"/>
                <a:gd name="T5" fmla="*/ 9 h 286"/>
                <a:gd name="T6" fmla="*/ 48 w 287"/>
                <a:gd name="T7" fmla="*/ 15 h 286"/>
                <a:gd name="T8" fmla="*/ 71 w 287"/>
                <a:gd name="T9" fmla="*/ 21 h 286"/>
                <a:gd name="T10" fmla="*/ 96 w 287"/>
                <a:gd name="T11" fmla="*/ 31 h 286"/>
                <a:gd name="T12" fmla="*/ 119 w 287"/>
                <a:gd name="T13" fmla="*/ 42 h 286"/>
                <a:gd name="T14" fmla="*/ 144 w 287"/>
                <a:gd name="T15" fmla="*/ 57 h 286"/>
                <a:gd name="T16" fmla="*/ 166 w 287"/>
                <a:gd name="T17" fmla="*/ 73 h 286"/>
                <a:gd name="T18" fmla="*/ 187 w 287"/>
                <a:gd name="T19" fmla="*/ 92 h 286"/>
                <a:gd name="T20" fmla="*/ 206 w 287"/>
                <a:gd name="T21" fmla="*/ 111 h 286"/>
                <a:gd name="T22" fmla="*/ 223 w 287"/>
                <a:gd name="T23" fmla="*/ 132 h 286"/>
                <a:gd name="T24" fmla="*/ 240 w 287"/>
                <a:gd name="T25" fmla="*/ 155 h 286"/>
                <a:gd name="T26" fmla="*/ 254 w 287"/>
                <a:gd name="T27" fmla="*/ 180 h 286"/>
                <a:gd name="T28" fmla="*/ 264 w 287"/>
                <a:gd name="T29" fmla="*/ 205 h 286"/>
                <a:gd name="T30" fmla="*/ 271 w 287"/>
                <a:gd name="T31" fmla="*/ 232 h 286"/>
                <a:gd name="T32" fmla="*/ 277 w 287"/>
                <a:gd name="T33" fmla="*/ 259 h 286"/>
                <a:gd name="T34" fmla="*/ 279 w 287"/>
                <a:gd name="T35" fmla="*/ 286 h 286"/>
                <a:gd name="T36" fmla="*/ 287 w 287"/>
                <a:gd name="T37" fmla="*/ 286 h 286"/>
                <a:gd name="T38" fmla="*/ 285 w 287"/>
                <a:gd name="T39" fmla="*/ 257 h 286"/>
                <a:gd name="T40" fmla="*/ 279 w 287"/>
                <a:gd name="T41" fmla="*/ 230 h 286"/>
                <a:gd name="T42" fmla="*/ 271 w 287"/>
                <a:gd name="T43" fmla="*/ 203 h 286"/>
                <a:gd name="T44" fmla="*/ 260 w 287"/>
                <a:gd name="T45" fmla="*/ 176 h 286"/>
                <a:gd name="T46" fmla="*/ 246 w 287"/>
                <a:gd name="T47" fmla="*/ 151 h 286"/>
                <a:gd name="T48" fmla="*/ 231 w 287"/>
                <a:gd name="T49" fmla="*/ 128 h 286"/>
                <a:gd name="T50" fmla="*/ 212 w 287"/>
                <a:gd name="T51" fmla="*/ 105 h 286"/>
                <a:gd name="T52" fmla="*/ 192 w 287"/>
                <a:gd name="T53" fmla="*/ 86 h 286"/>
                <a:gd name="T54" fmla="*/ 171 w 287"/>
                <a:gd name="T55" fmla="*/ 67 h 286"/>
                <a:gd name="T56" fmla="*/ 148 w 287"/>
                <a:gd name="T57" fmla="*/ 50 h 286"/>
                <a:gd name="T58" fmla="*/ 123 w 287"/>
                <a:gd name="T59" fmla="*/ 36 h 286"/>
                <a:gd name="T60" fmla="*/ 100 w 287"/>
                <a:gd name="T61" fmla="*/ 23 h 286"/>
                <a:gd name="T62" fmla="*/ 75 w 287"/>
                <a:gd name="T63" fmla="*/ 13 h 286"/>
                <a:gd name="T64" fmla="*/ 50 w 287"/>
                <a:gd name="T65" fmla="*/ 8 h 286"/>
                <a:gd name="T66" fmla="*/ 25 w 287"/>
                <a:gd name="T67" fmla="*/ 2 h 286"/>
                <a:gd name="T68" fmla="*/ 0 w 287"/>
                <a:gd name="T69" fmla="*/ 0 h 286"/>
                <a:gd name="T70" fmla="*/ 0 w 287"/>
                <a:gd name="T71" fmla="*/ 0 h 286"/>
                <a:gd name="T72" fmla="*/ 0 w 287"/>
                <a:gd name="T73" fmla="*/ 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86">
                  <a:moveTo>
                    <a:pt x="0" y="9"/>
                  </a:moveTo>
                  <a:lnTo>
                    <a:pt x="0" y="9"/>
                  </a:lnTo>
                  <a:lnTo>
                    <a:pt x="23" y="9"/>
                  </a:lnTo>
                  <a:lnTo>
                    <a:pt x="48" y="15"/>
                  </a:lnTo>
                  <a:lnTo>
                    <a:pt x="71" y="21"/>
                  </a:lnTo>
                  <a:lnTo>
                    <a:pt x="96" y="31"/>
                  </a:lnTo>
                  <a:lnTo>
                    <a:pt x="119" y="42"/>
                  </a:lnTo>
                  <a:lnTo>
                    <a:pt x="144" y="57"/>
                  </a:lnTo>
                  <a:lnTo>
                    <a:pt x="166" y="73"/>
                  </a:lnTo>
                  <a:lnTo>
                    <a:pt x="187" y="92"/>
                  </a:lnTo>
                  <a:lnTo>
                    <a:pt x="206" y="111"/>
                  </a:lnTo>
                  <a:lnTo>
                    <a:pt x="223" y="132"/>
                  </a:lnTo>
                  <a:lnTo>
                    <a:pt x="240" y="155"/>
                  </a:lnTo>
                  <a:lnTo>
                    <a:pt x="254" y="180"/>
                  </a:lnTo>
                  <a:lnTo>
                    <a:pt x="264" y="205"/>
                  </a:lnTo>
                  <a:lnTo>
                    <a:pt x="271" y="232"/>
                  </a:lnTo>
                  <a:lnTo>
                    <a:pt x="277" y="259"/>
                  </a:lnTo>
                  <a:lnTo>
                    <a:pt x="279" y="286"/>
                  </a:lnTo>
                  <a:lnTo>
                    <a:pt x="287" y="286"/>
                  </a:lnTo>
                  <a:lnTo>
                    <a:pt x="285" y="257"/>
                  </a:lnTo>
                  <a:lnTo>
                    <a:pt x="279" y="230"/>
                  </a:lnTo>
                  <a:lnTo>
                    <a:pt x="271" y="203"/>
                  </a:lnTo>
                  <a:lnTo>
                    <a:pt x="260" y="176"/>
                  </a:lnTo>
                  <a:lnTo>
                    <a:pt x="246" y="151"/>
                  </a:lnTo>
                  <a:lnTo>
                    <a:pt x="231" y="128"/>
                  </a:lnTo>
                  <a:lnTo>
                    <a:pt x="212" y="105"/>
                  </a:lnTo>
                  <a:lnTo>
                    <a:pt x="192" y="86"/>
                  </a:lnTo>
                  <a:lnTo>
                    <a:pt x="171" y="67"/>
                  </a:lnTo>
                  <a:lnTo>
                    <a:pt x="148" y="50"/>
                  </a:lnTo>
                  <a:lnTo>
                    <a:pt x="123" y="36"/>
                  </a:lnTo>
                  <a:lnTo>
                    <a:pt x="100" y="23"/>
                  </a:lnTo>
                  <a:lnTo>
                    <a:pt x="75" y="13"/>
                  </a:lnTo>
                  <a:lnTo>
                    <a:pt x="50" y="8"/>
                  </a:lnTo>
                  <a:lnTo>
                    <a:pt x="25" y="2"/>
                  </a:lnTo>
                  <a:lnTo>
                    <a:pt x="0" y="0"/>
                  </a:lnTo>
                  <a:lnTo>
                    <a:pt x="0" y="0"/>
                  </a:lnTo>
                  <a:lnTo>
                    <a:pt x="0" y="9"/>
                  </a:lnTo>
                  <a:close/>
                </a:path>
              </a:pathLst>
            </a:custGeom>
            <a:solidFill>
              <a:srgbClr val="1F1A17"/>
            </a:solidFill>
            <a:ln w="9525">
              <a:solidFill>
                <a:srgbClr val="000000"/>
              </a:solidFill>
              <a:round/>
              <a:headEnd/>
              <a:tailEnd/>
            </a:ln>
          </p:spPr>
          <p:txBody>
            <a:bodyPr/>
            <a:lstStyle/>
            <a:p>
              <a:endParaRPr lang="en-US" dirty="0"/>
            </a:p>
          </p:txBody>
        </p:sp>
        <p:sp>
          <p:nvSpPr>
            <p:cNvPr id="899116" name="Freeform 44"/>
            <p:cNvSpPr>
              <a:spLocks noChangeAspect="1"/>
            </p:cNvSpPr>
            <p:nvPr/>
          </p:nvSpPr>
          <p:spPr bwMode="auto">
            <a:xfrm>
              <a:off x="393" y="1672"/>
              <a:ext cx="146" cy="120"/>
            </a:xfrm>
            <a:custGeom>
              <a:avLst/>
              <a:gdLst>
                <a:gd name="T0" fmla="*/ 0 w 58"/>
                <a:gd name="T1" fmla="*/ 23 h 48"/>
                <a:gd name="T2" fmla="*/ 58 w 58"/>
                <a:gd name="T3" fmla="*/ 48 h 48"/>
                <a:gd name="T4" fmla="*/ 58 w 58"/>
                <a:gd name="T5" fmla="*/ 48 h 48"/>
                <a:gd name="T6" fmla="*/ 58 w 58"/>
                <a:gd name="T7" fmla="*/ 46 h 48"/>
                <a:gd name="T8" fmla="*/ 56 w 58"/>
                <a:gd name="T9" fmla="*/ 44 h 48"/>
                <a:gd name="T10" fmla="*/ 56 w 58"/>
                <a:gd name="T11" fmla="*/ 44 h 48"/>
                <a:gd name="T12" fmla="*/ 56 w 58"/>
                <a:gd name="T13" fmla="*/ 42 h 48"/>
                <a:gd name="T14" fmla="*/ 54 w 58"/>
                <a:gd name="T15" fmla="*/ 40 h 48"/>
                <a:gd name="T16" fmla="*/ 54 w 58"/>
                <a:gd name="T17" fmla="*/ 38 h 48"/>
                <a:gd name="T18" fmla="*/ 54 w 58"/>
                <a:gd name="T19" fmla="*/ 38 h 48"/>
                <a:gd name="T20" fmla="*/ 54 w 58"/>
                <a:gd name="T21" fmla="*/ 36 h 48"/>
                <a:gd name="T22" fmla="*/ 52 w 58"/>
                <a:gd name="T23" fmla="*/ 34 h 48"/>
                <a:gd name="T24" fmla="*/ 52 w 58"/>
                <a:gd name="T25" fmla="*/ 32 h 48"/>
                <a:gd name="T26" fmla="*/ 52 w 58"/>
                <a:gd name="T27" fmla="*/ 30 h 48"/>
                <a:gd name="T28" fmla="*/ 52 w 58"/>
                <a:gd name="T29" fmla="*/ 30 h 48"/>
                <a:gd name="T30" fmla="*/ 52 w 58"/>
                <a:gd name="T31" fmla="*/ 28 h 48"/>
                <a:gd name="T32" fmla="*/ 52 w 58"/>
                <a:gd name="T33" fmla="*/ 27 h 48"/>
                <a:gd name="T34" fmla="*/ 52 w 58"/>
                <a:gd name="T35" fmla="*/ 25 h 48"/>
                <a:gd name="T36" fmla="*/ 52 w 58"/>
                <a:gd name="T37" fmla="*/ 23 h 48"/>
                <a:gd name="T38" fmla="*/ 52 w 58"/>
                <a:gd name="T39" fmla="*/ 23 h 48"/>
                <a:gd name="T40" fmla="*/ 52 w 58"/>
                <a:gd name="T41" fmla="*/ 21 h 48"/>
                <a:gd name="T42" fmla="*/ 52 w 58"/>
                <a:gd name="T43" fmla="*/ 19 h 48"/>
                <a:gd name="T44" fmla="*/ 52 w 58"/>
                <a:gd name="T45" fmla="*/ 17 h 48"/>
                <a:gd name="T46" fmla="*/ 52 w 58"/>
                <a:gd name="T47" fmla="*/ 17 h 48"/>
                <a:gd name="T48" fmla="*/ 52 w 58"/>
                <a:gd name="T49" fmla="*/ 15 h 48"/>
                <a:gd name="T50" fmla="*/ 52 w 58"/>
                <a:gd name="T51" fmla="*/ 13 h 48"/>
                <a:gd name="T52" fmla="*/ 54 w 58"/>
                <a:gd name="T53" fmla="*/ 11 h 48"/>
                <a:gd name="T54" fmla="*/ 54 w 58"/>
                <a:gd name="T55" fmla="*/ 9 h 48"/>
                <a:gd name="T56" fmla="*/ 54 w 58"/>
                <a:gd name="T57" fmla="*/ 9 h 48"/>
                <a:gd name="T58" fmla="*/ 54 w 58"/>
                <a:gd name="T59" fmla="*/ 7 h 48"/>
                <a:gd name="T60" fmla="*/ 56 w 58"/>
                <a:gd name="T61" fmla="*/ 5 h 48"/>
                <a:gd name="T62" fmla="*/ 56 w 58"/>
                <a:gd name="T63" fmla="*/ 4 h 48"/>
                <a:gd name="T64" fmla="*/ 56 w 58"/>
                <a:gd name="T65" fmla="*/ 2 h 48"/>
                <a:gd name="T66" fmla="*/ 58 w 58"/>
                <a:gd name="T67" fmla="*/ 2 h 48"/>
                <a:gd name="T68" fmla="*/ 58 w 58"/>
                <a:gd name="T69" fmla="*/ 0 h 48"/>
                <a:gd name="T70" fmla="*/ 0 w 58"/>
                <a:gd name="T71" fmla="*/ 23 h 48"/>
                <a:gd name="T72" fmla="*/ 0 w 58"/>
                <a:gd name="T7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8">
                  <a:moveTo>
                    <a:pt x="0" y="23"/>
                  </a:moveTo>
                  <a:lnTo>
                    <a:pt x="58" y="48"/>
                  </a:lnTo>
                  <a:lnTo>
                    <a:pt x="58" y="48"/>
                  </a:lnTo>
                  <a:lnTo>
                    <a:pt x="58" y="46"/>
                  </a:lnTo>
                  <a:lnTo>
                    <a:pt x="56" y="44"/>
                  </a:lnTo>
                  <a:lnTo>
                    <a:pt x="56" y="44"/>
                  </a:lnTo>
                  <a:lnTo>
                    <a:pt x="56" y="42"/>
                  </a:lnTo>
                  <a:lnTo>
                    <a:pt x="54" y="40"/>
                  </a:lnTo>
                  <a:lnTo>
                    <a:pt x="54" y="38"/>
                  </a:lnTo>
                  <a:lnTo>
                    <a:pt x="54" y="38"/>
                  </a:lnTo>
                  <a:lnTo>
                    <a:pt x="54" y="36"/>
                  </a:lnTo>
                  <a:lnTo>
                    <a:pt x="52" y="34"/>
                  </a:lnTo>
                  <a:lnTo>
                    <a:pt x="52" y="32"/>
                  </a:lnTo>
                  <a:lnTo>
                    <a:pt x="52" y="30"/>
                  </a:lnTo>
                  <a:lnTo>
                    <a:pt x="52" y="30"/>
                  </a:lnTo>
                  <a:lnTo>
                    <a:pt x="52" y="28"/>
                  </a:lnTo>
                  <a:lnTo>
                    <a:pt x="52" y="27"/>
                  </a:lnTo>
                  <a:lnTo>
                    <a:pt x="52" y="25"/>
                  </a:lnTo>
                  <a:lnTo>
                    <a:pt x="52" y="23"/>
                  </a:lnTo>
                  <a:lnTo>
                    <a:pt x="52" y="23"/>
                  </a:lnTo>
                  <a:lnTo>
                    <a:pt x="52" y="21"/>
                  </a:lnTo>
                  <a:lnTo>
                    <a:pt x="52" y="19"/>
                  </a:lnTo>
                  <a:lnTo>
                    <a:pt x="52" y="17"/>
                  </a:lnTo>
                  <a:lnTo>
                    <a:pt x="52" y="17"/>
                  </a:lnTo>
                  <a:lnTo>
                    <a:pt x="52" y="15"/>
                  </a:lnTo>
                  <a:lnTo>
                    <a:pt x="52" y="13"/>
                  </a:lnTo>
                  <a:lnTo>
                    <a:pt x="54" y="11"/>
                  </a:lnTo>
                  <a:lnTo>
                    <a:pt x="54" y="9"/>
                  </a:lnTo>
                  <a:lnTo>
                    <a:pt x="54" y="9"/>
                  </a:lnTo>
                  <a:lnTo>
                    <a:pt x="54" y="7"/>
                  </a:lnTo>
                  <a:lnTo>
                    <a:pt x="56" y="5"/>
                  </a:lnTo>
                  <a:lnTo>
                    <a:pt x="56" y="4"/>
                  </a:lnTo>
                  <a:lnTo>
                    <a:pt x="56" y="2"/>
                  </a:lnTo>
                  <a:lnTo>
                    <a:pt x="58" y="2"/>
                  </a:lnTo>
                  <a:lnTo>
                    <a:pt x="58" y="0"/>
                  </a:lnTo>
                  <a:lnTo>
                    <a:pt x="0" y="23"/>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117" name="Rectangle 45"/>
            <p:cNvSpPr>
              <a:spLocks noChangeAspect="1" noChangeArrowheads="1"/>
            </p:cNvSpPr>
            <p:nvPr/>
          </p:nvSpPr>
          <p:spPr bwMode="auto">
            <a:xfrm>
              <a:off x="1816" y="733"/>
              <a:ext cx="20" cy="2420"/>
            </a:xfrm>
            <a:prstGeom prst="rect">
              <a:avLst/>
            </a:prstGeom>
            <a:solidFill>
              <a:srgbClr val="1F1A17"/>
            </a:solidFill>
            <a:ln w="9525">
              <a:solidFill>
                <a:srgbClr val="000000"/>
              </a:solidFill>
              <a:miter lim="800000"/>
              <a:headEnd/>
              <a:tailEnd/>
            </a:ln>
          </p:spPr>
          <p:txBody>
            <a:bodyPr/>
            <a:lstStyle/>
            <a:p>
              <a:endParaRPr lang="en-US" dirty="0"/>
            </a:p>
          </p:txBody>
        </p:sp>
        <p:sp>
          <p:nvSpPr>
            <p:cNvPr id="899118" name="Freeform 46"/>
            <p:cNvSpPr>
              <a:spLocks noChangeAspect="1"/>
            </p:cNvSpPr>
            <p:nvPr/>
          </p:nvSpPr>
          <p:spPr bwMode="auto">
            <a:xfrm>
              <a:off x="1763" y="665"/>
              <a:ext cx="126" cy="138"/>
            </a:xfrm>
            <a:custGeom>
              <a:avLst/>
              <a:gdLst>
                <a:gd name="T0" fmla="*/ 25 w 50"/>
                <a:gd name="T1" fmla="*/ 0 h 55"/>
                <a:gd name="T2" fmla="*/ 0 w 50"/>
                <a:gd name="T3" fmla="*/ 55 h 55"/>
                <a:gd name="T4" fmla="*/ 0 w 50"/>
                <a:gd name="T5" fmla="*/ 55 h 55"/>
                <a:gd name="T6" fmla="*/ 2 w 50"/>
                <a:gd name="T7" fmla="*/ 55 h 55"/>
                <a:gd name="T8" fmla="*/ 4 w 50"/>
                <a:gd name="T9" fmla="*/ 54 h 55"/>
                <a:gd name="T10" fmla="*/ 6 w 50"/>
                <a:gd name="T11" fmla="*/ 54 h 55"/>
                <a:gd name="T12" fmla="*/ 7 w 50"/>
                <a:gd name="T13" fmla="*/ 54 h 55"/>
                <a:gd name="T14" fmla="*/ 7 w 50"/>
                <a:gd name="T15" fmla="*/ 52 h 55"/>
                <a:gd name="T16" fmla="*/ 9 w 50"/>
                <a:gd name="T17" fmla="*/ 52 h 55"/>
                <a:gd name="T18" fmla="*/ 11 w 50"/>
                <a:gd name="T19" fmla="*/ 52 h 55"/>
                <a:gd name="T20" fmla="*/ 13 w 50"/>
                <a:gd name="T21" fmla="*/ 52 h 55"/>
                <a:gd name="T22" fmla="*/ 15 w 50"/>
                <a:gd name="T23" fmla="*/ 52 h 55"/>
                <a:gd name="T24" fmla="*/ 15 w 50"/>
                <a:gd name="T25" fmla="*/ 50 h 55"/>
                <a:gd name="T26" fmla="*/ 17 w 50"/>
                <a:gd name="T27" fmla="*/ 50 h 55"/>
                <a:gd name="T28" fmla="*/ 19 w 50"/>
                <a:gd name="T29" fmla="*/ 50 h 55"/>
                <a:gd name="T30" fmla="*/ 21 w 50"/>
                <a:gd name="T31" fmla="*/ 50 h 55"/>
                <a:gd name="T32" fmla="*/ 21 w 50"/>
                <a:gd name="T33" fmla="*/ 50 h 55"/>
                <a:gd name="T34" fmla="*/ 23 w 50"/>
                <a:gd name="T35" fmla="*/ 50 h 55"/>
                <a:gd name="T36" fmla="*/ 25 w 50"/>
                <a:gd name="T37" fmla="*/ 50 h 55"/>
                <a:gd name="T38" fmla="*/ 27 w 50"/>
                <a:gd name="T39" fmla="*/ 50 h 55"/>
                <a:gd name="T40" fmla="*/ 29 w 50"/>
                <a:gd name="T41" fmla="*/ 50 h 55"/>
                <a:gd name="T42" fmla="*/ 29 w 50"/>
                <a:gd name="T43" fmla="*/ 50 h 55"/>
                <a:gd name="T44" fmla="*/ 30 w 50"/>
                <a:gd name="T45" fmla="*/ 50 h 55"/>
                <a:gd name="T46" fmla="*/ 32 w 50"/>
                <a:gd name="T47" fmla="*/ 50 h 55"/>
                <a:gd name="T48" fmla="*/ 34 w 50"/>
                <a:gd name="T49" fmla="*/ 50 h 55"/>
                <a:gd name="T50" fmla="*/ 36 w 50"/>
                <a:gd name="T51" fmla="*/ 52 h 55"/>
                <a:gd name="T52" fmla="*/ 36 w 50"/>
                <a:gd name="T53" fmla="*/ 52 h 55"/>
                <a:gd name="T54" fmla="*/ 38 w 50"/>
                <a:gd name="T55" fmla="*/ 52 h 55"/>
                <a:gd name="T56" fmla="*/ 40 w 50"/>
                <a:gd name="T57" fmla="*/ 52 h 55"/>
                <a:gd name="T58" fmla="*/ 42 w 50"/>
                <a:gd name="T59" fmla="*/ 52 h 55"/>
                <a:gd name="T60" fmla="*/ 44 w 50"/>
                <a:gd name="T61" fmla="*/ 54 h 55"/>
                <a:gd name="T62" fmla="*/ 44 w 50"/>
                <a:gd name="T63" fmla="*/ 54 h 55"/>
                <a:gd name="T64" fmla="*/ 46 w 50"/>
                <a:gd name="T65" fmla="*/ 54 h 55"/>
                <a:gd name="T66" fmla="*/ 48 w 50"/>
                <a:gd name="T67" fmla="*/ 55 h 55"/>
                <a:gd name="T68" fmla="*/ 50 w 50"/>
                <a:gd name="T69" fmla="*/ 55 h 55"/>
                <a:gd name="T70" fmla="*/ 25 w 50"/>
                <a:gd name="T71" fmla="*/ 0 h 55"/>
                <a:gd name="T72" fmla="*/ 25 w 50"/>
                <a:gd name="T7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55">
                  <a:moveTo>
                    <a:pt x="25" y="0"/>
                  </a:moveTo>
                  <a:lnTo>
                    <a:pt x="0" y="55"/>
                  </a:lnTo>
                  <a:lnTo>
                    <a:pt x="0" y="55"/>
                  </a:lnTo>
                  <a:lnTo>
                    <a:pt x="2" y="55"/>
                  </a:lnTo>
                  <a:lnTo>
                    <a:pt x="4" y="54"/>
                  </a:lnTo>
                  <a:lnTo>
                    <a:pt x="6" y="54"/>
                  </a:lnTo>
                  <a:lnTo>
                    <a:pt x="7" y="54"/>
                  </a:lnTo>
                  <a:lnTo>
                    <a:pt x="7" y="52"/>
                  </a:lnTo>
                  <a:lnTo>
                    <a:pt x="9" y="52"/>
                  </a:lnTo>
                  <a:lnTo>
                    <a:pt x="11" y="52"/>
                  </a:lnTo>
                  <a:lnTo>
                    <a:pt x="13" y="52"/>
                  </a:lnTo>
                  <a:lnTo>
                    <a:pt x="15" y="52"/>
                  </a:lnTo>
                  <a:lnTo>
                    <a:pt x="15" y="50"/>
                  </a:lnTo>
                  <a:lnTo>
                    <a:pt x="17" y="50"/>
                  </a:lnTo>
                  <a:lnTo>
                    <a:pt x="19" y="50"/>
                  </a:lnTo>
                  <a:lnTo>
                    <a:pt x="21" y="50"/>
                  </a:lnTo>
                  <a:lnTo>
                    <a:pt x="21" y="50"/>
                  </a:lnTo>
                  <a:lnTo>
                    <a:pt x="23" y="50"/>
                  </a:lnTo>
                  <a:lnTo>
                    <a:pt x="25" y="50"/>
                  </a:lnTo>
                  <a:lnTo>
                    <a:pt x="27" y="50"/>
                  </a:lnTo>
                  <a:lnTo>
                    <a:pt x="29" y="50"/>
                  </a:lnTo>
                  <a:lnTo>
                    <a:pt x="29" y="50"/>
                  </a:lnTo>
                  <a:lnTo>
                    <a:pt x="30" y="50"/>
                  </a:lnTo>
                  <a:lnTo>
                    <a:pt x="32" y="50"/>
                  </a:lnTo>
                  <a:lnTo>
                    <a:pt x="34" y="50"/>
                  </a:lnTo>
                  <a:lnTo>
                    <a:pt x="36" y="52"/>
                  </a:lnTo>
                  <a:lnTo>
                    <a:pt x="36" y="52"/>
                  </a:lnTo>
                  <a:lnTo>
                    <a:pt x="38" y="52"/>
                  </a:lnTo>
                  <a:lnTo>
                    <a:pt x="40" y="52"/>
                  </a:lnTo>
                  <a:lnTo>
                    <a:pt x="42" y="52"/>
                  </a:lnTo>
                  <a:lnTo>
                    <a:pt x="44" y="54"/>
                  </a:lnTo>
                  <a:lnTo>
                    <a:pt x="44" y="54"/>
                  </a:lnTo>
                  <a:lnTo>
                    <a:pt x="46" y="54"/>
                  </a:lnTo>
                  <a:lnTo>
                    <a:pt x="48" y="55"/>
                  </a:lnTo>
                  <a:lnTo>
                    <a:pt x="50" y="55"/>
                  </a:lnTo>
                  <a:lnTo>
                    <a:pt x="25" y="0"/>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119" name="Freeform 47"/>
            <p:cNvSpPr>
              <a:spLocks noChangeAspect="1"/>
            </p:cNvSpPr>
            <p:nvPr/>
          </p:nvSpPr>
          <p:spPr bwMode="auto">
            <a:xfrm>
              <a:off x="393" y="2129"/>
              <a:ext cx="738" cy="20"/>
            </a:xfrm>
            <a:custGeom>
              <a:avLst/>
              <a:gdLst>
                <a:gd name="T0" fmla="*/ 294 w 294"/>
                <a:gd name="T1" fmla="*/ 8 h 8"/>
                <a:gd name="T2" fmla="*/ 294 w 294"/>
                <a:gd name="T3" fmla="*/ 0 h 8"/>
                <a:gd name="T4" fmla="*/ 0 w 294"/>
                <a:gd name="T5" fmla="*/ 0 h 8"/>
                <a:gd name="T6" fmla="*/ 0 w 294"/>
                <a:gd name="T7" fmla="*/ 8 h 8"/>
                <a:gd name="T8" fmla="*/ 294 w 294"/>
                <a:gd name="T9" fmla="*/ 8 h 8"/>
                <a:gd name="T10" fmla="*/ 294 w 294"/>
                <a:gd name="T11" fmla="*/ 8 h 8"/>
              </a:gdLst>
              <a:ahLst/>
              <a:cxnLst>
                <a:cxn ang="0">
                  <a:pos x="T0" y="T1"/>
                </a:cxn>
                <a:cxn ang="0">
                  <a:pos x="T2" y="T3"/>
                </a:cxn>
                <a:cxn ang="0">
                  <a:pos x="T4" y="T5"/>
                </a:cxn>
                <a:cxn ang="0">
                  <a:pos x="T6" y="T7"/>
                </a:cxn>
                <a:cxn ang="0">
                  <a:pos x="T8" y="T9"/>
                </a:cxn>
                <a:cxn ang="0">
                  <a:pos x="T10" y="T11"/>
                </a:cxn>
              </a:cxnLst>
              <a:rect l="0" t="0" r="r" b="b"/>
              <a:pathLst>
                <a:path w="294" h="8">
                  <a:moveTo>
                    <a:pt x="294" y="8"/>
                  </a:moveTo>
                  <a:lnTo>
                    <a:pt x="294" y="0"/>
                  </a:lnTo>
                  <a:lnTo>
                    <a:pt x="0" y="0"/>
                  </a:lnTo>
                  <a:lnTo>
                    <a:pt x="0" y="8"/>
                  </a:lnTo>
                  <a:lnTo>
                    <a:pt x="294" y="8"/>
                  </a:lnTo>
                  <a:lnTo>
                    <a:pt x="294" y="8"/>
                  </a:lnTo>
                  <a:close/>
                </a:path>
              </a:pathLst>
            </a:custGeom>
            <a:solidFill>
              <a:srgbClr val="1F1A17"/>
            </a:solidFill>
            <a:ln w="9525">
              <a:solidFill>
                <a:srgbClr val="000000"/>
              </a:solidFill>
              <a:round/>
              <a:headEnd/>
              <a:tailEnd/>
            </a:ln>
          </p:spPr>
          <p:txBody>
            <a:bodyPr/>
            <a:lstStyle/>
            <a:p>
              <a:endParaRPr lang="en-US" dirty="0"/>
            </a:p>
          </p:txBody>
        </p:sp>
        <p:sp>
          <p:nvSpPr>
            <p:cNvPr id="899120" name="Freeform 48"/>
            <p:cNvSpPr>
              <a:spLocks noChangeAspect="1"/>
            </p:cNvSpPr>
            <p:nvPr/>
          </p:nvSpPr>
          <p:spPr bwMode="auto">
            <a:xfrm>
              <a:off x="1131" y="1458"/>
              <a:ext cx="705" cy="691"/>
            </a:xfrm>
            <a:custGeom>
              <a:avLst/>
              <a:gdLst>
                <a:gd name="T0" fmla="*/ 273 w 281"/>
                <a:gd name="T1" fmla="*/ 0 h 275"/>
                <a:gd name="T2" fmla="*/ 273 w 281"/>
                <a:gd name="T3" fmla="*/ 0 h 275"/>
                <a:gd name="T4" fmla="*/ 271 w 281"/>
                <a:gd name="T5" fmla="*/ 23 h 275"/>
                <a:gd name="T6" fmla="*/ 265 w 281"/>
                <a:gd name="T7" fmla="*/ 44 h 275"/>
                <a:gd name="T8" fmla="*/ 258 w 281"/>
                <a:gd name="T9" fmla="*/ 67 h 275"/>
                <a:gd name="T10" fmla="*/ 246 w 281"/>
                <a:gd name="T11" fmla="*/ 90 h 275"/>
                <a:gd name="T12" fmla="*/ 231 w 281"/>
                <a:gd name="T13" fmla="*/ 113 h 275"/>
                <a:gd name="T14" fmla="*/ 213 w 281"/>
                <a:gd name="T15" fmla="*/ 136 h 275"/>
                <a:gd name="T16" fmla="*/ 196 w 281"/>
                <a:gd name="T17" fmla="*/ 158 h 275"/>
                <a:gd name="T18" fmla="*/ 175 w 281"/>
                <a:gd name="T19" fmla="*/ 177 h 275"/>
                <a:gd name="T20" fmla="*/ 154 w 281"/>
                <a:gd name="T21" fmla="*/ 196 h 275"/>
                <a:gd name="T22" fmla="*/ 133 w 281"/>
                <a:gd name="T23" fmla="*/ 213 h 275"/>
                <a:gd name="T24" fmla="*/ 110 w 281"/>
                <a:gd name="T25" fmla="*/ 229 h 275"/>
                <a:gd name="T26" fmla="*/ 87 w 281"/>
                <a:gd name="T27" fmla="*/ 242 h 275"/>
                <a:gd name="T28" fmla="*/ 63 w 281"/>
                <a:gd name="T29" fmla="*/ 253 h 275"/>
                <a:gd name="T30" fmla="*/ 40 w 281"/>
                <a:gd name="T31" fmla="*/ 261 h 275"/>
                <a:gd name="T32" fmla="*/ 19 w 281"/>
                <a:gd name="T33" fmla="*/ 265 h 275"/>
                <a:gd name="T34" fmla="*/ 0 w 281"/>
                <a:gd name="T35" fmla="*/ 267 h 275"/>
                <a:gd name="T36" fmla="*/ 0 w 281"/>
                <a:gd name="T37" fmla="*/ 275 h 275"/>
                <a:gd name="T38" fmla="*/ 21 w 281"/>
                <a:gd name="T39" fmla="*/ 273 h 275"/>
                <a:gd name="T40" fmla="*/ 44 w 281"/>
                <a:gd name="T41" fmla="*/ 269 h 275"/>
                <a:gd name="T42" fmla="*/ 67 w 281"/>
                <a:gd name="T43" fmla="*/ 259 h 275"/>
                <a:gd name="T44" fmla="*/ 90 w 281"/>
                <a:gd name="T45" fmla="*/ 250 h 275"/>
                <a:gd name="T46" fmla="*/ 113 w 281"/>
                <a:gd name="T47" fmla="*/ 236 h 275"/>
                <a:gd name="T48" fmla="*/ 136 w 281"/>
                <a:gd name="T49" fmla="*/ 221 h 275"/>
                <a:gd name="T50" fmla="*/ 160 w 281"/>
                <a:gd name="T51" fmla="*/ 202 h 275"/>
                <a:gd name="T52" fmla="*/ 181 w 281"/>
                <a:gd name="T53" fmla="*/ 183 h 275"/>
                <a:gd name="T54" fmla="*/ 202 w 281"/>
                <a:gd name="T55" fmla="*/ 163 h 275"/>
                <a:gd name="T56" fmla="*/ 221 w 281"/>
                <a:gd name="T57" fmla="*/ 140 h 275"/>
                <a:gd name="T58" fmla="*/ 236 w 281"/>
                <a:gd name="T59" fmla="*/ 117 h 275"/>
                <a:gd name="T60" fmla="*/ 252 w 281"/>
                <a:gd name="T61" fmla="*/ 94 h 275"/>
                <a:gd name="T62" fmla="*/ 263 w 281"/>
                <a:gd name="T63" fmla="*/ 71 h 275"/>
                <a:gd name="T64" fmla="*/ 273 w 281"/>
                <a:gd name="T65" fmla="*/ 48 h 275"/>
                <a:gd name="T66" fmla="*/ 279 w 281"/>
                <a:gd name="T67" fmla="*/ 23 h 275"/>
                <a:gd name="T68" fmla="*/ 281 w 281"/>
                <a:gd name="T69" fmla="*/ 0 h 275"/>
                <a:gd name="T70" fmla="*/ 281 w 281"/>
                <a:gd name="T71" fmla="*/ 0 h 275"/>
                <a:gd name="T72" fmla="*/ 273 w 281"/>
                <a:gd name="T73"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1" h="275">
                  <a:moveTo>
                    <a:pt x="273" y="0"/>
                  </a:moveTo>
                  <a:lnTo>
                    <a:pt x="273" y="0"/>
                  </a:lnTo>
                  <a:lnTo>
                    <a:pt x="271" y="23"/>
                  </a:lnTo>
                  <a:lnTo>
                    <a:pt x="265" y="44"/>
                  </a:lnTo>
                  <a:lnTo>
                    <a:pt x="258" y="67"/>
                  </a:lnTo>
                  <a:lnTo>
                    <a:pt x="246" y="90"/>
                  </a:lnTo>
                  <a:lnTo>
                    <a:pt x="231" y="113"/>
                  </a:lnTo>
                  <a:lnTo>
                    <a:pt x="213" y="136"/>
                  </a:lnTo>
                  <a:lnTo>
                    <a:pt x="196" y="158"/>
                  </a:lnTo>
                  <a:lnTo>
                    <a:pt x="175" y="177"/>
                  </a:lnTo>
                  <a:lnTo>
                    <a:pt x="154" y="196"/>
                  </a:lnTo>
                  <a:lnTo>
                    <a:pt x="133" y="213"/>
                  </a:lnTo>
                  <a:lnTo>
                    <a:pt x="110" y="229"/>
                  </a:lnTo>
                  <a:lnTo>
                    <a:pt x="87" y="242"/>
                  </a:lnTo>
                  <a:lnTo>
                    <a:pt x="63" y="253"/>
                  </a:lnTo>
                  <a:lnTo>
                    <a:pt x="40" y="261"/>
                  </a:lnTo>
                  <a:lnTo>
                    <a:pt x="19" y="265"/>
                  </a:lnTo>
                  <a:lnTo>
                    <a:pt x="0" y="267"/>
                  </a:lnTo>
                  <a:lnTo>
                    <a:pt x="0" y="275"/>
                  </a:lnTo>
                  <a:lnTo>
                    <a:pt x="21" y="273"/>
                  </a:lnTo>
                  <a:lnTo>
                    <a:pt x="44" y="269"/>
                  </a:lnTo>
                  <a:lnTo>
                    <a:pt x="67" y="259"/>
                  </a:lnTo>
                  <a:lnTo>
                    <a:pt x="90" y="250"/>
                  </a:lnTo>
                  <a:lnTo>
                    <a:pt x="113" y="236"/>
                  </a:lnTo>
                  <a:lnTo>
                    <a:pt x="136" y="221"/>
                  </a:lnTo>
                  <a:lnTo>
                    <a:pt x="160" y="202"/>
                  </a:lnTo>
                  <a:lnTo>
                    <a:pt x="181" y="183"/>
                  </a:lnTo>
                  <a:lnTo>
                    <a:pt x="202" y="163"/>
                  </a:lnTo>
                  <a:lnTo>
                    <a:pt x="221" y="140"/>
                  </a:lnTo>
                  <a:lnTo>
                    <a:pt x="236" y="117"/>
                  </a:lnTo>
                  <a:lnTo>
                    <a:pt x="252" y="94"/>
                  </a:lnTo>
                  <a:lnTo>
                    <a:pt x="263" y="71"/>
                  </a:lnTo>
                  <a:lnTo>
                    <a:pt x="273" y="48"/>
                  </a:lnTo>
                  <a:lnTo>
                    <a:pt x="279" y="23"/>
                  </a:lnTo>
                  <a:lnTo>
                    <a:pt x="281" y="0"/>
                  </a:lnTo>
                  <a:lnTo>
                    <a:pt x="281" y="0"/>
                  </a:lnTo>
                  <a:lnTo>
                    <a:pt x="273" y="0"/>
                  </a:lnTo>
                  <a:close/>
                </a:path>
              </a:pathLst>
            </a:custGeom>
            <a:solidFill>
              <a:srgbClr val="1F1A17"/>
            </a:solidFill>
            <a:ln w="9525">
              <a:solidFill>
                <a:srgbClr val="000000"/>
              </a:solidFill>
              <a:round/>
              <a:headEnd/>
              <a:tailEnd/>
            </a:ln>
          </p:spPr>
          <p:txBody>
            <a:bodyPr/>
            <a:lstStyle/>
            <a:p>
              <a:endParaRPr lang="en-US" dirty="0"/>
            </a:p>
          </p:txBody>
        </p:sp>
        <p:sp>
          <p:nvSpPr>
            <p:cNvPr id="899121" name="Rectangle 49"/>
            <p:cNvSpPr>
              <a:spLocks noChangeAspect="1" noChangeArrowheads="1"/>
            </p:cNvSpPr>
            <p:nvPr/>
          </p:nvSpPr>
          <p:spPr bwMode="auto">
            <a:xfrm>
              <a:off x="1816" y="733"/>
              <a:ext cx="20" cy="725"/>
            </a:xfrm>
            <a:prstGeom prst="rect">
              <a:avLst/>
            </a:prstGeom>
            <a:solidFill>
              <a:srgbClr val="1F1A17"/>
            </a:solidFill>
            <a:ln w="9525">
              <a:solidFill>
                <a:srgbClr val="000000"/>
              </a:solidFill>
              <a:miter lim="800000"/>
              <a:headEnd/>
              <a:tailEnd/>
            </a:ln>
          </p:spPr>
          <p:txBody>
            <a:bodyPr/>
            <a:lstStyle/>
            <a:p>
              <a:endParaRPr lang="en-US" dirty="0"/>
            </a:p>
          </p:txBody>
        </p:sp>
        <p:sp>
          <p:nvSpPr>
            <p:cNvPr id="899122" name="Freeform 50"/>
            <p:cNvSpPr>
              <a:spLocks noChangeAspect="1"/>
            </p:cNvSpPr>
            <p:nvPr/>
          </p:nvSpPr>
          <p:spPr bwMode="auto">
            <a:xfrm>
              <a:off x="1763" y="665"/>
              <a:ext cx="126" cy="138"/>
            </a:xfrm>
            <a:custGeom>
              <a:avLst/>
              <a:gdLst>
                <a:gd name="T0" fmla="*/ 25 w 50"/>
                <a:gd name="T1" fmla="*/ 0 h 55"/>
                <a:gd name="T2" fmla="*/ 0 w 50"/>
                <a:gd name="T3" fmla="*/ 55 h 55"/>
                <a:gd name="T4" fmla="*/ 0 w 50"/>
                <a:gd name="T5" fmla="*/ 55 h 55"/>
                <a:gd name="T6" fmla="*/ 2 w 50"/>
                <a:gd name="T7" fmla="*/ 55 h 55"/>
                <a:gd name="T8" fmla="*/ 4 w 50"/>
                <a:gd name="T9" fmla="*/ 54 h 55"/>
                <a:gd name="T10" fmla="*/ 6 w 50"/>
                <a:gd name="T11" fmla="*/ 54 h 55"/>
                <a:gd name="T12" fmla="*/ 7 w 50"/>
                <a:gd name="T13" fmla="*/ 54 h 55"/>
                <a:gd name="T14" fmla="*/ 7 w 50"/>
                <a:gd name="T15" fmla="*/ 52 h 55"/>
                <a:gd name="T16" fmla="*/ 9 w 50"/>
                <a:gd name="T17" fmla="*/ 52 h 55"/>
                <a:gd name="T18" fmla="*/ 11 w 50"/>
                <a:gd name="T19" fmla="*/ 52 h 55"/>
                <a:gd name="T20" fmla="*/ 13 w 50"/>
                <a:gd name="T21" fmla="*/ 52 h 55"/>
                <a:gd name="T22" fmla="*/ 15 w 50"/>
                <a:gd name="T23" fmla="*/ 52 h 55"/>
                <a:gd name="T24" fmla="*/ 15 w 50"/>
                <a:gd name="T25" fmla="*/ 50 h 55"/>
                <a:gd name="T26" fmla="*/ 17 w 50"/>
                <a:gd name="T27" fmla="*/ 50 h 55"/>
                <a:gd name="T28" fmla="*/ 19 w 50"/>
                <a:gd name="T29" fmla="*/ 50 h 55"/>
                <a:gd name="T30" fmla="*/ 21 w 50"/>
                <a:gd name="T31" fmla="*/ 50 h 55"/>
                <a:gd name="T32" fmla="*/ 21 w 50"/>
                <a:gd name="T33" fmla="*/ 50 h 55"/>
                <a:gd name="T34" fmla="*/ 23 w 50"/>
                <a:gd name="T35" fmla="*/ 50 h 55"/>
                <a:gd name="T36" fmla="*/ 25 w 50"/>
                <a:gd name="T37" fmla="*/ 50 h 55"/>
                <a:gd name="T38" fmla="*/ 27 w 50"/>
                <a:gd name="T39" fmla="*/ 50 h 55"/>
                <a:gd name="T40" fmla="*/ 29 w 50"/>
                <a:gd name="T41" fmla="*/ 50 h 55"/>
                <a:gd name="T42" fmla="*/ 29 w 50"/>
                <a:gd name="T43" fmla="*/ 50 h 55"/>
                <a:gd name="T44" fmla="*/ 30 w 50"/>
                <a:gd name="T45" fmla="*/ 50 h 55"/>
                <a:gd name="T46" fmla="*/ 32 w 50"/>
                <a:gd name="T47" fmla="*/ 50 h 55"/>
                <a:gd name="T48" fmla="*/ 34 w 50"/>
                <a:gd name="T49" fmla="*/ 50 h 55"/>
                <a:gd name="T50" fmla="*/ 36 w 50"/>
                <a:gd name="T51" fmla="*/ 52 h 55"/>
                <a:gd name="T52" fmla="*/ 36 w 50"/>
                <a:gd name="T53" fmla="*/ 52 h 55"/>
                <a:gd name="T54" fmla="*/ 38 w 50"/>
                <a:gd name="T55" fmla="*/ 52 h 55"/>
                <a:gd name="T56" fmla="*/ 40 w 50"/>
                <a:gd name="T57" fmla="*/ 52 h 55"/>
                <a:gd name="T58" fmla="*/ 42 w 50"/>
                <a:gd name="T59" fmla="*/ 52 h 55"/>
                <a:gd name="T60" fmla="*/ 42 w 50"/>
                <a:gd name="T61" fmla="*/ 54 h 55"/>
                <a:gd name="T62" fmla="*/ 44 w 50"/>
                <a:gd name="T63" fmla="*/ 54 h 55"/>
                <a:gd name="T64" fmla="*/ 46 w 50"/>
                <a:gd name="T65" fmla="*/ 54 h 55"/>
                <a:gd name="T66" fmla="*/ 48 w 50"/>
                <a:gd name="T67" fmla="*/ 55 h 55"/>
                <a:gd name="T68" fmla="*/ 50 w 50"/>
                <a:gd name="T69" fmla="*/ 55 h 55"/>
                <a:gd name="T70" fmla="*/ 25 w 50"/>
                <a:gd name="T71" fmla="*/ 0 h 55"/>
                <a:gd name="T72" fmla="*/ 25 w 50"/>
                <a:gd name="T7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55">
                  <a:moveTo>
                    <a:pt x="25" y="0"/>
                  </a:moveTo>
                  <a:lnTo>
                    <a:pt x="0" y="55"/>
                  </a:lnTo>
                  <a:lnTo>
                    <a:pt x="0" y="55"/>
                  </a:lnTo>
                  <a:lnTo>
                    <a:pt x="2" y="55"/>
                  </a:lnTo>
                  <a:lnTo>
                    <a:pt x="4" y="54"/>
                  </a:lnTo>
                  <a:lnTo>
                    <a:pt x="6" y="54"/>
                  </a:lnTo>
                  <a:lnTo>
                    <a:pt x="7" y="54"/>
                  </a:lnTo>
                  <a:lnTo>
                    <a:pt x="7" y="52"/>
                  </a:lnTo>
                  <a:lnTo>
                    <a:pt x="9" y="52"/>
                  </a:lnTo>
                  <a:lnTo>
                    <a:pt x="11" y="52"/>
                  </a:lnTo>
                  <a:lnTo>
                    <a:pt x="13" y="52"/>
                  </a:lnTo>
                  <a:lnTo>
                    <a:pt x="15" y="52"/>
                  </a:lnTo>
                  <a:lnTo>
                    <a:pt x="15" y="50"/>
                  </a:lnTo>
                  <a:lnTo>
                    <a:pt x="17" y="50"/>
                  </a:lnTo>
                  <a:lnTo>
                    <a:pt x="19" y="50"/>
                  </a:lnTo>
                  <a:lnTo>
                    <a:pt x="21" y="50"/>
                  </a:lnTo>
                  <a:lnTo>
                    <a:pt x="21" y="50"/>
                  </a:lnTo>
                  <a:lnTo>
                    <a:pt x="23" y="50"/>
                  </a:lnTo>
                  <a:lnTo>
                    <a:pt x="25" y="50"/>
                  </a:lnTo>
                  <a:lnTo>
                    <a:pt x="27" y="50"/>
                  </a:lnTo>
                  <a:lnTo>
                    <a:pt x="29" y="50"/>
                  </a:lnTo>
                  <a:lnTo>
                    <a:pt x="29" y="50"/>
                  </a:lnTo>
                  <a:lnTo>
                    <a:pt x="30" y="50"/>
                  </a:lnTo>
                  <a:lnTo>
                    <a:pt x="32" y="50"/>
                  </a:lnTo>
                  <a:lnTo>
                    <a:pt x="34" y="50"/>
                  </a:lnTo>
                  <a:lnTo>
                    <a:pt x="36" y="52"/>
                  </a:lnTo>
                  <a:lnTo>
                    <a:pt x="36" y="52"/>
                  </a:lnTo>
                  <a:lnTo>
                    <a:pt x="38" y="52"/>
                  </a:lnTo>
                  <a:lnTo>
                    <a:pt x="40" y="52"/>
                  </a:lnTo>
                  <a:lnTo>
                    <a:pt x="42" y="52"/>
                  </a:lnTo>
                  <a:lnTo>
                    <a:pt x="42" y="54"/>
                  </a:lnTo>
                  <a:lnTo>
                    <a:pt x="44" y="54"/>
                  </a:lnTo>
                  <a:lnTo>
                    <a:pt x="46" y="54"/>
                  </a:lnTo>
                  <a:lnTo>
                    <a:pt x="48" y="55"/>
                  </a:lnTo>
                  <a:lnTo>
                    <a:pt x="50" y="55"/>
                  </a:lnTo>
                  <a:lnTo>
                    <a:pt x="25" y="0"/>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123" name="Freeform 51"/>
            <p:cNvSpPr>
              <a:spLocks noChangeAspect="1"/>
            </p:cNvSpPr>
            <p:nvPr/>
          </p:nvSpPr>
          <p:spPr bwMode="auto">
            <a:xfrm>
              <a:off x="245" y="2327"/>
              <a:ext cx="728" cy="38"/>
            </a:xfrm>
            <a:custGeom>
              <a:avLst/>
              <a:gdLst>
                <a:gd name="T0" fmla="*/ 290 w 290"/>
                <a:gd name="T1" fmla="*/ 15 h 15"/>
                <a:gd name="T2" fmla="*/ 290 w 290"/>
                <a:gd name="T3" fmla="*/ 0 h 15"/>
                <a:gd name="T4" fmla="*/ 0 w 290"/>
                <a:gd name="T5" fmla="*/ 0 h 15"/>
                <a:gd name="T6" fmla="*/ 0 w 290"/>
                <a:gd name="T7" fmla="*/ 15 h 15"/>
                <a:gd name="T8" fmla="*/ 290 w 290"/>
                <a:gd name="T9" fmla="*/ 15 h 15"/>
                <a:gd name="T10" fmla="*/ 290 w 290"/>
                <a:gd name="T11" fmla="*/ 15 h 15"/>
              </a:gdLst>
              <a:ahLst/>
              <a:cxnLst>
                <a:cxn ang="0">
                  <a:pos x="T0" y="T1"/>
                </a:cxn>
                <a:cxn ang="0">
                  <a:pos x="T2" y="T3"/>
                </a:cxn>
                <a:cxn ang="0">
                  <a:pos x="T4" y="T5"/>
                </a:cxn>
                <a:cxn ang="0">
                  <a:pos x="T6" y="T7"/>
                </a:cxn>
                <a:cxn ang="0">
                  <a:pos x="T8" y="T9"/>
                </a:cxn>
                <a:cxn ang="0">
                  <a:pos x="T10" y="T11"/>
                </a:cxn>
              </a:cxnLst>
              <a:rect l="0" t="0" r="r" b="b"/>
              <a:pathLst>
                <a:path w="290" h="15">
                  <a:moveTo>
                    <a:pt x="290" y="15"/>
                  </a:moveTo>
                  <a:lnTo>
                    <a:pt x="290" y="0"/>
                  </a:lnTo>
                  <a:lnTo>
                    <a:pt x="0" y="0"/>
                  </a:lnTo>
                  <a:lnTo>
                    <a:pt x="0" y="15"/>
                  </a:lnTo>
                  <a:lnTo>
                    <a:pt x="290" y="15"/>
                  </a:lnTo>
                  <a:lnTo>
                    <a:pt x="290" y="15"/>
                  </a:lnTo>
                  <a:close/>
                </a:path>
              </a:pathLst>
            </a:custGeom>
            <a:solidFill>
              <a:srgbClr val="1F1A17"/>
            </a:solidFill>
            <a:ln w="9525">
              <a:solidFill>
                <a:srgbClr val="000000"/>
              </a:solidFill>
              <a:round/>
              <a:headEnd/>
              <a:tailEnd/>
            </a:ln>
          </p:spPr>
          <p:txBody>
            <a:bodyPr/>
            <a:lstStyle/>
            <a:p>
              <a:endParaRPr lang="en-US" dirty="0"/>
            </a:p>
          </p:txBody>
        </p:sp>
        <p:sp>
          <p:nvSpPr>
            <p:cNvPr id="899124" name="Freeform 52"/>
            <p:cNvSpPr>
              <a:spLocks noChangeAspect="1"/>
            </p:cNvSpPr>
            <p:nvPr/>
          </p:nvSpPr>
          <p:spPr bwMode="auto">
            <a:xfrm>
              <a:off x="973" y="2327"/>
              <a:ext cx="264" cy="263"/>
            </a:xfrm>
            <a:custGeom>
              <a:avLst/>
              <a:gdLst>
                <a:gd name="T0" fmla="*/ 105 w 105"/>
                <a:gd name="T1" fmla="*/ 105 h 105"/>
                <a:gd name="T2" fmla="*/ 105 w 105"/>
                <a:gd name="T3" fmla="*/ 105 h 105"/>
                <a:gd name="T4" fmla="*/ 105 w 105"/>
                <a:gd name="T5" fmla="*/ 94 h 105"/>
                <a:gd name="T6" fmla="*/ 103 w 105"/>
                <a:gd name="T7" fmla="*/ 84 h 105"/>
                <a:gd name="T8" fmla="*/ 101 w 105"/>
                <a:gd name="T9" fmla="*/ 72 h 105"/>
                <a:gd name="T10" fmla="*/ 98 w 105"/>
                <a:gd name="T11" fmla="*/ 63 h 105"/>
                <a:gd name="T12" fmla="*/ 88 w 105"/>
                <a:gd name="T13" fmla="*/ 46 h 105"/>
                <a:gd name="T14" fmla="*/ 75 w 105"/>
                <a:gd name="T15" fmla="*/ 30 h 105"/>
                <a:gd name="T16" fmla="*/ 59 w 105"/>
                <a:gd name="T17" fmla="*/ 17 h 105"/>
                <a:gd name="T18" fmla="*/ 42 w 105"/>
                <a:gd name="T19" fmla="*/ 7 h 105"/>
                <a:gd name="T20" fmla="*/ 32 w 105"/>
                <a:gd name="T21" fmla="*/ 3 h 105"/>
                <a:gd name="T22" fmla="*/ 21 w 105"/>
                <a:gd name="T23" fmla="*/ 1 h 105"/>
                <a:gd name="T24" fmla="*/ 11 w 105"/>
                <a:gd name="T25" fmla="*/ 0 h 105"/>
                <a:gd name="T26" fmla="*/ 0 w 105"/>
                <a:gd name="T27" fmla="*/ 0 h 105"/>
                <a:gd name="T28" fmla="*/ 0 w 105"/>
                <a:gd name="T29" fmla="*/ 15 h 105"/>
                <a:gd name="T30" fmla="*/ 9 w 105"/>
                <a:gd name="T31" fmla="*/ 15 h 105"/>
                <a:gd name="T32" fmla="*/ 19 w 105"/>
                <a:gd name="T33" fmla="*/ 17 h 105"/>
                <a:gd name="T34" fmla="*/ 27 w 105"/>
                <a:gd name="T35" fmla="*/ 19 h 105"/>
                <a:gd name="T36" fmla="*/ 34 w 105"/>
                <a:gd name="T37" fmla="*/ 23 h 105"/>
                <a:gd name="T38" fmla="*/ 50 w 105"/>
                <a:gd name="T39" fmla="*/ 30 h 105"/>
                <a:gd name="T40" fmla="*/ 63 w 105"/>
                <a:gd name="T41" fmla="*/ 42 h 105"/>
                <a:gd name="T42" fmla="*/ 75 w 105"/>
                <a:gd name="T43" fmla="*/ 55 h 105"/>
                <a:gd name="T44" fmla="*/ 82 w 105"/>
                <a:gd name="T45" fmla="*/ 71 h 105"/>
                <a:gd name="T46" fmla="*/ 86 w 105"/>
                <a:gd name="T47" fmla="*/ 78 h 105"/>
                <a:gd name="T48" fmla="*/ 88 w 105"/>
                <a:gd name="T49" fmla="*/ 86 h 105"/>
                <a:gd name="T50" fmla="*/ 90 w 105"/>
                <a:gd name="T51" fmla="*/ 95 h 105"/>
                <a:gd name="T52" fmla="*/ 90 w 105"/>
                <a:gd name="T53" fmla="*/ 105 h 105"/>
                <a:gd name="T54" fmla="*/ 90 w 105"/>
                <a:gd name="T55" fmla="*/ 105 h 105"/>
                <a:gd name="T56" fmla="*/ 105 w 105"/>
                <a:gd name="T5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 h="105">
                  <a:moveTo>
                    <a:pt x="105" y="105"/>
                  </a:moveTo>
                  <a:lnTo>
                    <a:pt x="105" y="105"/>
                  </a:lnTo>
                  <a:lnTo>
                    <a:pt x="105" y="94"/>
                  </a:lnTo>
                  <a:lnTo>
                    <a:pt x="103" y="84"/>
                  </a:lnTo>
                  <a:lnTo>
                    <a:pt x="101" y="72"/>
                  </a:lnTo>
                  <a:lnTo>
                    <a:pt x="98" y="63"/>
                  </a:lnTo>
                  <a:lnTo>
                    <a:pt x="88" y="46"/>
                  </a:lnTo>
                  <a:lnTo>
                    <a:pt x="75" y="30"/>
                  </a:lnTo>
                  <a:lnTo>
                    <a:pt x="59" y="17"/>
                  </a:lnTo>
                  <a:lnTo>
                    <a:pt x="42" y="7"/>
                  </a:lnTo>
                  <a:lnTo>
                    <a:pt x="32" y="3"/>
                  </a:lnTo>
                  <a:lnTo>
                    <a:pt x="21" y="1"/>
                  </a:lnTo>
                  <a:lnTo>
                    <a:pt x="11" y="0"/>
                  </a:lnTo>
                  <a:lnTo>
                    <a:pt x="0" y="0"/>
                  </a:lnTo>
                  <a:lnTo>
                    <a:pt x="0" y="15"/>
                  </a:lnTo>
                  <a:lnTo>
                    <a:pt x="9" y="15"/>
                  </a:lnTo>
                  <a:lnTo>
                    <a:pt x="19" y="17"/>
                  </a:lnTo>
                  <a:lnTo>
                    <a:pt x="27" y="19"/>
                  </a:lnTo>
                  <a:lnTo>
                    <a:pt x="34" y="23"/>
                  </a:lnTo>
                  <a:lnTo>
                    <a:pt x="50" y="30"/>
                  </a:lnTo>
                  <a:lnTo>
                    <a:pt x="63" y="42"/>
                  </a:lnTo>
                  <a:lnTo>
                    <a:pt x="75" y="55"/>
                  </a:lnTo>
                  <a:lnTo>
                    <a:pt x="82" y="71"/>
                  </a:lnTo>
                  <a:lnTo>
                    <a:pt x="86" y="78"/>
                  </a:lnTo>
                  <a:lnTo>
                    <a:pt x="88" y="86"/>
                  </a:lnTo>
                  <a:lnTo>
                    <a:pt x="90" y="95"/>
                  </a:lnTo>
                  <a:lnTo>
                    <a:pt x="90" y="105"/>
                  </a:lnTo>
                  <a:lnTo>
                    <a:pt x="90" y="105"/>
                  </a:lnTo>
                  <a:lnTo>
                    <a:pt x="105" y="105"/>
                  </a:lnTo>
                  <a:close/>
                </a:path>
              </a:pathLst>
            </a:custGeom>
            <a:solidFill>
              <a:srgbClr val="1F1A17"/>
            </a:solidFill>
            <a:ln w="9525">
              <a:solidFill>
                <a:srgbClr val="000000"/>
              </a:solidFill>
              <a:round/>
              <a:headEnd/>
              <a:tailEnd/>
            </a:ln>
          </p:spPr>
          <p:txBody>
            <a:bodyPr/>
            <a:lstStyle/>
            <a:p>
              <a:endParaRPr lang="en-US" dirty="0"/>
            </a:p>
          </p:txBody>
        </p:sp>
        <p:sp>
          <p:nvSpPr>
            <p:cNvPr id="899125" name="Rectangle 53"/>
            <p:cNvSpPr>
              <a:spLocks noChangeAspect="1" noChangeArrowheads="1"/>
            </p:cNvSpPr>
            <p:nvPr/>
          </p:nvSpPr>
          <p:spPr bwMode="auto">
            <a:xfrm>
              <a:off x="1199" y="2590"/>
              <a:ext cx="38" cy="563"/>
            </a:xfrm>
            <a:prstGeom prst="rect">
              <a:avLst/>
            </a:prstGeom>
            <a:solidFill>
              <a:srgbClr val="1F1A17"/>
            </a:solidFill>
            <a:ln w="9525">
              <a:solidFill>
                <a:srgbClr val="000000"/>
              </a:solidFill>
              <a:miter lim="800000"/>
              <a:headEnd/>
              <a:tailEnd/>
            </a:ln>
          </p:spPr>
          <p:txBody>
            <a:bodyPr/>
            <a:lstStyle/>
            <a:p>
              <a:endParaRPr lang="en-US" dirty="0"/>
            </a:p>
          </p:txBody>
        </p:sp>
        <p:sp>
          <p:nvSpPr>
            <p:cNvPr id="899126" name="Freeform 54"/>
            <p:cNvSpPr>
              <a:spLocks noChangeAspect="1"/>
            </p:cNvSpPr>
            <p:nvPr/>
          </p:nvSpPr>
          <p:spPr bwMode="auto">
            <a:xfrm>
              <a:off x="2245" y="2327"/>
              <a:ext cx="728" cy="38"/>
            </a:xfrm>
            <a:custGeom>
              <a:avLst/>
              <a:gdLst>
                <a:gd name="T0" fmla="*/ 0 w 290"/>
                <a:gd name="T1" fmla="*/ 0 h 15"/>
                <a:gd name="T2" fmla="*/ 0 w 290"/>
                <a:gd name="T3" fmla="*/ 15 h 15"/>
                <a:gd name="T4" fmla="*/ 290 w 290"/>
                <a:gd name="T5" fmla="*/ 15 h 15"/>
                <a:gd name="T6" fmla="*/ 290 w 290"/>
                <a:gd name="T7" fmla="*/ 0 h 15"/>
                <a:gd name="T8" fmla="*/ 0 w 290"/>
                <a:gd name="T9" fmla="*/ 0 h 15"/>
                <a:gd name="T10" fmla="*/ 0 w 290"/>
                <a:gd name="T11" fmla="*/ 0 h 15"/>
              </a:gdLst>
              <a:ahLst/>
              <a:cxnLst>
                <a:cxn ang="0">
                  <a:pos x="T0" y="T1"/>
                </a:cxn>
                <a:cxn ang="0">
                  <a:pos x="T2" y="T3"/>
                </a:cxn>
                <a:cxn ang="0">
                  <a:pos x="T4" y="T5"/>
                </a:cxn>
                <a:cxn ang="0">
                  <a:pos x="T6" y="T7"/>
                </a:cxn>
                <a:cxn ang="0">
                  <a:pos x="T8" y="T9"/>
                </a:cxn>
                <a:cxn ang="0">
                  <a:pos x="T10" y="T11"/>
                </a:cxn>
              </a:cxnLst>
              <a:rect l="0" t="0" r="r" b="b"/>
              <a:pathLst>
                <a:path w="290" h="15">
                  <a:moveTo>
                    <a:pt x="0" y="0"/>
                  </a:moveTo>
                  <a:lnTo>
                    <a:pt x="0" y="15"/>
                  </a:lnTo>
                  <a:lnTo>
                    <a:pt x="290" y="15"/>
                  </a:lnTo>
                  <a:lnTo>
                    <a:pt x="290" y="0"/>
                  </a:lnTo>
                  <a:lnTo>
                    <a:pt x="0"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27" name="Freeform 55"/>
            <p:cNvSpPr>
              <a:spLocks noChangeAspect="1"/>
            </p:cNvSpPr>
            <p:nvPr/>
          </p:nvSpPr>
          <p:spPr bwMode="auto">
            <a:xfrm>
              <a:off x="1984" y="2327"/>
              <a:ext cx="261" cy="263"/>
            </a:xfrm>
            <a:custGeom>
              <a:avLst/>
              <a:gdLst>
                <a:gd name="T0" fmla="*/ 15 w 104"/>
                <a:gd name="T1" fmla="*/ 105 h 105"/>
                <a:gd name="T2" fmla="*/ 15 w 104"/>
                <a:gd name="T3" fmla="*/ 105 h 105"/>
                <a:gd name="T4" fmla="*/ 15 w 104"/>
                <a:gd name="T5" fmla="*/ 95 h 105"/>
                <a:gd name="T6" fmla="*/ 17 w 104"/>
                <a:gd name="T7" fmla="*/ 86 h 105"/>
                <a:gd name="T8" fmla="*/ 19 w 104"/>
                <a:gd name="T9" fmla="*/ 78 h 105"/>
                <a:gd name="T10" fmla="*/ 23 w 104"/>
                <a:gd name="T11" fmla="*/ 71 h 105"/>
                <a:gd name="T12" fmla="*/ 31 w 104"/>
                <a:gd name="T13" fmla="*/ 55 h 105"/>
                <a:gd name="T14" fmla="*/ 42 w 104"/>
                <a:gd name="T15" fmla="*/ 42 h 105"/>
                <a:gd name="T16" fmla="*/ 56 w 104"/>
                <a:gd name="T17" fmla="*/ 30 h 105"/>
                <a:gd name="T18" fmla="*/ 71 w 104"/>
                <a:gd name="T19" fmla="*/ 23 h 105"/>
                <a:gd name="T20" fmla="*/ 79 w 104"/>
                <a:gd name="T21" fmla="*/ 19 h 105"/>
                <a:gd name="T22" fmla="*/ 87 w 104"/>
                <a:gd name="T23" fmla="*/ 17 h 105"/>
                <a:gd name="T24" fmla="*/ 96 w 104"/>
                <a:gd name="T25" fmla="*/ 15 h 105"/>
                <a:gd name="T26" fmla="*/ 104 w 104"/>
                <a:gd name="T27" fmla="*/ 15 h 105"/>
                <a:gd name="T28" fmla="*/ 104 w 104"/>
                <a:gd name="T29" fmla="*/ 0 h 105"/>
                <a:gd name="T30" fmla="*/ 94 w 104"/>
                <a:gd name="T31" fmla="*/ 0 h 105"/>
                <a:gd name="T32" fmla="*/ 83 w 104"/>
                <a:gd name="T33" fmla="*/ 1 h 105"/>
                <a:gd name="T34" fmla="*/ 73 w 104"/>
                <a:gd name="T35" fmla="*/ 3 h 105"/>
                <a:gd name="T36" fmla="*/ 64 w 104"/>
                <a:gd name="T37" fmla="*/ 7 h 105"/>
                <a:gd name="T38" fmla="*/ 46 w 104"/>
                <a:gd name="T39" fmla="*/ 17 h 105"/>
                <a:gd name="T40" fmla="*/ 31 w 104"/>
                <a:gd name="T41" fmla="*/ 30 h 105"/>
                <a:gd name="T42" fmla="*/ 17 w 104"/>
                <a:gd name="T43" fmla="*/ 46 h 105"/>
                <a:gd name="T44" fmla="*/ 8 w 104"/>
                <a:gd name="T45" fmla="*/ 63 h 105"/>
                <a:gd name="T46" fmla="*/ 4 w 104"/>
                <a:gd name="T47" fmla="*/ 72 h 105"/>
                <a:gd name="T48" fmla="*/ 2 w 104"/>
                <a:gd name="T49" fmla="*/ 84 h 105"/>
                <a:gd name="T50" fmla="*/ 0 w 104"/>
                <a:gd name="T51" fmla="*/ 94 h 105"/>
                <a:gd name="T52" fmla="*/ 0 w 104"/>
                <a:gd name="T53" fmla="*/ 105 h 105"/>
                <a:gd name="T54" fmla="*/ 0 w 104"/>
                <a:gd name="T55" fmla="*/ 105 h 105"/>
                <a:gd name="T56" fmla="*/ 15 w 104"/>
                <a:gd name="T5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 h="105">
                  <a:moveTo>
                    <a:pt x="15" y="105"/>
                  </a:moveTo>
                  <a:lnTo>
                    <a:pt x="15" y="105"/>
                  </a:lnTo>
                  <a:lnTo>
                    <a:pt x="15" y="95"/>
                  </a:lnTo>
                  <a:lnTo>
                    <a:pt x="17" y="86"/>
                  </a:lnTo>
                  <a:lnTo>
                    <a:pt x="19" y="78"/>
                  </a:lnTo>
                  <a:lnTo>
                    <a:pt x="23" y="71"/>
                  </a:lnTo>
                  <a:lnTo>
                    <a:pt x="31" y="55"/>
                  </a:lnTo>
                  <a:lnTo>
                    <a:pt x="42" y="42"/>
                  </a:lnTo>
                  <a:lnTo>
                    <a:pt x="56" y="30"/>
                  </a:lnTo>
                  <a:lnTo>
                    <a:pt x="71" y="23"/>
                  </a:lnTo>
                  <a:lnTo>
                    <a:pt x="79" y="19"/>
                  </a:lnTo>
                  <a:lnTo>
                    <a:pt x="87" y="17"/>
                  </a:lnTo>
                  <a:lnTo>
                    <a:pt x="96" y="15"/>
                  </a:lnTo>
                  <a:lnTo>
                    <a:pt x="104" y="15"/>
                  </a:lnTo>
                  <a:lnTo>
                    <a:pt x="104" y="0"/>
                  </a:lnTo>
                  <a:lnTo>
                    <a:pt x="94" y="0"/>
                  </a:lnTo>
                  <a:lnTo>
                    <a:pt x="83" y="1"/>
                  </a:lnTo>
                  <a:lnTo>
                    <a:pt x="73" y="3"/>
                  </a:lnTo>
                  <a:lnTo>
                    <a:pt x="64" y="7"/>
                  </a:lnTo>
                  <a:lnTo>
                    <a:pt x="46" y="17"/>
                  </a:lnTo>
                  <a:lnTo>
                    <a:pt x="31" y="30"/>
                  </a:lnTo>
                  <a:lnTo>
                    <a:pt x="17" y="46"/>
                  </a:lnTo>
                  <a:lnTo>
                    <a:pt x="8" y="63"/>
                  </a:lnTo>
                  <a:lnTo>
                    <a:pt x="4" y="72"/>
                  </a:lnTo>
                  <a:lnTo>
                    <a:pt x="2" y="84"/>
                  </a:lnTo>
                  <a:lnTo>
                    <a:pt x="0" y="94"/>
                  </a:lnTo>
                  <a:lnTo>
                    <a:pt x="0" y="105"/>
                  </a:lnTo>
                  <a:lnTo>
                    <a:pt x="0" y="105"/>
                  </a:lnTo>
                  <a:lnTo>
                    <a:pt x="15" y="105"/>
                  </a:lnTo>
                  <a:close/>
                </a:path>
              </a:pathLst>
            </a:custGeom>
            <a:solidFill>
              <a:srgbClr val="1F1A17"/>
            </a:solidFill>
            <a:ln w="9525">
              <a:solidFill>
                <a:srgbClr val="000000"/>
              </a:solidFill>
              <a:round/>
              <a:headEnd/>
              <a:tailEnd/>
            </a:ln>
          </p:spPr>
          <p:txBody>
            <a:bodyPr/>
            <a:lstStyle/>
            <a:p>
              <a:endParaRPr lang="en-US" dirty="0"/>
            </a:p>
          </p:txBody>
        </p:sp>
        <p:sp>
          <p:nvSpPr>
            <p:cNvPr id="899128" name="Rectangle 56"/>
            <p:cNvSpPr>
              <a:spLocks noChangeAspect="1" noChangeArrowheads="1"/>
            </p:cNvSpPr>
            <p:nvPr/>
          </p:nvSpPr>
          <p:spPr bwMode="auto">
            <a:xfrm>
              <a:off x="1984" y="2590"/>
              <a:ext cx="38" cy="563"/>
            </a:xfrm>
            <a:prstGeom prst="rect">
              <a:avLst/>
            </a:prstGeom>
            <a:solidFill>
              <a:srgbClr val="1F1A17"/>
            </a:solidFill>
            <a:ln w="9525">
              <a:solidFill>
                <a:srgbClr val="000000"/>
              </a:solidFill>
              <a:miter lim="800000"/>
              <a:headEnd/>
              <a:tailEnd/>
            </a:ln>
          </p:spPr>
          <p:txBody>
            <a:bodyPr/>
            <a:lstStyle/>
            <a:p>
              <a:endParaRPr lang="en-US" dirty="0"/>
            </a:p>
          </p:txBody>
        </p:sp>
        <p:sp>
          <p:nvSpPr>
            <p:cNvPr id="899129" name="Freeform 57"/>
            <p:cNvSpPr>
              <a:spLocks noChangeAspect="1"/>
            </p:cNvSpPr>
            <p:nvPr/>
          </p:nvSpPr>
          <p:spPr bwMode="auto">
            <a:xfrm>
              <a:off x="2245" y="1569"/>
              <a:ext cx="728" cy="40"/>
            </a:xfrm>
            <a:custGeom>
              <a:avLst/>
              <a:gdLst>
                <a:gd name="T0" fmla="*/ 0 w 290"/>
                <a:gd name="T1" fmla="*/ 0 h 16"/>
                <a:gd name="T2" fmla="*/ 0 w 290"/>
                <a:gd name="T3" fmla="*/ 16 h 16"/>
                <a:gd name="T4" fmla="*/ 290 w 290"/>
                <a:gd name="T5" fmla="*/ 16 h 16"/>
                <a:gd name="T6" fmla="*/ 290 w 290"/>
                <a:gd name="T7" fmla="*/ 0 h 16"/>
                <a:gd name="T8" fmla="*/ 0 w 290"/>
                <a:gd name="T9" fmla="*/ 0 h 16"/>
                <a:gd name="T10" fmla="*/ 0 w 290"/>
                <a:gd name="T11" fmla="*/ 0 h 16"/>
              </a:gdLst>
              <a:ahLst/>
              <a:cxnLst>
                <a:cxn ang="0">
                  <a:pos x="T0" y="T1"/>
                </a:cxn>
                <a:cxn ang="0">
                  <a:pos x="T2" y="T3"/>
                </a:cxn>
                <a:cxn ang="0">
                  <a:pos x="T4" y="T5"/>
                </a:cxn>
                <a:cxn ang="0">
                  <a:pos x="T6" y="T7"/>
                </a:cxn>
                <a:cxn ang="0">
                  <a:pos x="T8" y="T9"/>
                </a:cxn>
                <a:cxn ang="0">
                  <a:pos x="T10" y="T11"/>
                </a:cxn>
              </a:cxnLst>
              <a:rect l="0" t="0" r="r" b="b"/>
              <a:pathLst>
                <a:path w="290" h="16">
                  <a:moveTo>
                    <a:pt x="0" y="0"/>
                  </a:moveTo>
                  <a:lnTo>
                    <a:pt x="0" y="16"/>
                  </a:lnTo>
                  <a:lnTo>
                    <a:pt x="290" y="16"/>
                  </a:lnTo>
                  <a:lnTo>
                    <a:pt x="290" y="0"/>
                  </a:lnTo>
                  <a:lnTo>
                    <a:pt x="0"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30" name="Freeform 58"/>
            <p:cNvSpPr>
              <a:spLocks noChangeAspect="1"/>
            </p:cNvSpPr>
            <p:nvPr/>
          </p:nvSpPr>
          <p:spPr bwMode="auto">
            <a:xfrm>
              <a:off x="1984" y="1343"/>
              <a:ext cx="261" cy="266"/>
            </a:xfrm>
            <a:custGeom>
              <a:avLst/>
              <a:gdLst>
                <a:gd name="T0" fmla="*/ 0 w 104"/>
                <a:gd name="T1" fmla="*/ 0 h 106"/>
                <a:gd name="T2" fmla="*/ 0 w 104"/>
                <a:gd name="T3" fmla="*/ 0 h 106"/>
                <a:gd name="T4" fmla="*/ 0 w 104"/>
                <a:gd name="T5" fmla="*/ 12 h 106"/>
                <a:gd name="T6" fmla="*/ 2 w 104"/>
                <a:gd name="T7" fmla="*/ 21 h 106"/>
                <a:gd name="T8" fmla="*/ 4 w 104"/>
                <a:gd name="T9" fmla="*/ 31 h 106"/>
                <a:gd name="T10" fmla="*/ 8 w 104"/>
                <a:gd name="T11" fmla="*/ 42 h 106"/>
                <a:gd name="T12" fmla="*/ 17 w 104"/>
                <a:gd name="T13" fmla="*/ 60 h 106"/>
                <a:gd name="T14" fmla="*/ 31 w 104"/>
                <a:gd name="T15" fmla="*/ 75 h 106"/>
                <a:gd name="T16" fmla="*/ 46 w 104"/>
                <a:gd name="T17" fmla="*/ 89 h 106"/>
                <a:gd name="T18" fmla="*/ 64 w 104"/>
                <a:gd name="T19" fmla="*/ 98 h 106"/>
                <a:gd name="T20" fmla="*/ 73 w 104"/>
                <a:gd name="T21" fmla="*/ 100 h 106"/>
                <a:gd name="T22" fmla="*/ 83 w 104"/>
                <a:gd name="T23" fmla="*/ 104 h 106"/>
                <a:gd name="T24" fmla="*/ 94 w 104"/>
                <a:gd name="T25" fmla="*/ 106 h 106"/>
                <a:gd name="T26" fmla="*/ 104 w 104"/>
                <a:gd name="T27" fmla="*/ 106 h 106"/>
                <a:gd name="T28" fmla="*/ 104 w 104"/>
                <a:gd name="T29" fmla="*/ 90 h 106"/>
                <a:gd name="T30" fmla="*/ 96 w 104"/>
                <a:gd name="T31" fmla="*/ 89 h 106"/>
                <a:gd name="T32" fmla="*/ 87 w 104"/>
                <a:gd name="T33" fmla="*/ 89 h 106"/>
                <a:gd name="T34" fmla="*/ 79 w 104"/>
                <a:gd name="T35" fmla="*/ 87 h 106"/>
                <a:gd name="T36" fmla="*/ 71 w 104"/>
                <a:gd name="T37" fmla="*/ 83 h 106"/>
                <a:gd name="T38" fmla="*/ 56 w 104"/>
                <a:gd name="T39" fmla="*/ 75 h 106"/>
                <a:gd name="T40" fmla="*/ 42 w 104"/>
                <a:gd name="T41" fmla="*/ 64 h 106"/>
                <a:gd name="T42" fmla="*/ 31 w 104"/>
                <a:gd name="T43" fmla="*/ 50 h 106"/>
                <a:gd name="T44" fmla="*/ 23 w 104"/>
                <a:gd name="T45" fmla="*/ 35 h 106"/>
                <a:gd name="T46" fmla="*/ 19 w 104"/>
                <a:gd name="T47" fmla="*/ 27 h 106"/>
                <a:gd name="T48" fmla="*/ 17 w 104"/>
                <a:gd name="T49" fmla="*/ 19 h 106"/>
                <a:gd name="T50" fmla="*/ 15 w 104"/>
                <a:gd name="T51" fmla="*/ 10 h 106"/>
                <a:gd name="T52" fmla="*/ 15 w 104"/>
                <a:gd name="T53" fmla="*/ 0 h 106"/>
                <a:gd name="T54" fmla="*/ 15 w 104"/>
                <a:gd name="T55" fmla="*/ 0 h 106"/>
                <a:gd name="T56" fmla="*/ 0 w 104"/>
                <a:gd name="T5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 h="106">
                  <a:moveTo>
                    <a:pt x="0" y="0"/>
                  </a:moveTo>
                  <a:lnTo>
                    <a:pt x="0" y="0"/>
                  </a:lnTo>
                  <a:lnTo>
                    <a:pt x="0" y="12"/>
                  </a:lnTo>
                  <a:lnTo>
                    <a:pt x="2" y="21"/>
                  </a:lnTo>
                  <a:lnTo>
                    <a:pt x="4" y="31"/>
                  </a:lnTo>
                  <a:lnTo>
                    <a:pt x="8" y="42"/>
                  </a:lnTo>
                  <a:lnTo>
                    <a:pt x="17" y="60"/>
                  </a:lnTo>
                  <a:lnTo>
                    <a:pt x="31" y="75"/>
                  </a:lnTo>
                  <a:lnTo>
                    <a:pt x="46" y="89"/>
                  </a:lnTo>
                  <a:lnTo>
                    <a:pt x="64" y="98"/>
                  </a:lnTo>
                  <a:lnTo>
                    <a:pt x="73" y="100"/>
                  </a:lnTo>
                  <a:lnTo>
                    <a:pt x="83" y="104"/>
                  </a:lnTo>
                  <a:lnTo>
                    <a:pt x="94" y="106"/>
                  </a:lnTo>
                  <a:lnTo>
                    <a:pt x="104" y="106"/>
                  </a:lnTo>
                  <a:lnTo>
                    <a:pt x="104" y="90"/>
                  </a:lnTo>
                  <a:lnTo>
                    <a:pt x="96" y="89"/>
                  </a:lnTo>
                  <a:lnTo>
                    <a:pt x="87" y="89"/>
                  </a:lnTo>
                  <a:lnTo>
                    <a:pt x="79" y="87"/>
                  </a:lnTo>
                  <a:lnTo>
                    <a:pt x="71" y="83"/>
                  </a:lnTo>
                  <a:lnTo>
                    <a:pt x="56" y="75"/>
                  </a:lnTo>
                  <a:lnTo>
                    <a:pt x="42" y="64"/>
                  </a:lnTo>
                  <a:lnTo>
                    <a:pt x="31" y="50"/>
                  </a:lnTo>
                  <a:lnTo>
                    <a:pt x="23" y="35"/>
                  </a:lnTo>
                  <a:lnTo>
                    <a:pt x="19" y="27"/>
                  </a:lnTo>
                  <a:lnTo>
                    <a:pt x="17" y="19"/>
                  </a:lnTo>
                  <a:lnTo>
                    <a:pt x="15" y="10"/>
                  </a:lnTo>
                  <a:lnTo>
                    <a:pt x="15" y="0"/>
                  </a:lnTo>
                  <a:lnTo>
                    <a:pt x="15"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31" name="Rectangle 59"/>
            <p:cNvSpPr>
              <a:spLocks noChangeAspect="1" noChangeArrowheads="1"/>
            </p:cNvSpPr>
            <p:nvPr/>
          </p:nvSpPr>
          <p:spPr bwMode="auto">
            <a:xfrm>
              <a:off x="1984" y="665"/>
              <a:ext cx="38" cy="678"/>
            </a:xfrm>
            <a:prstGeom prst="rect">
              <a:avLst/>
            </a:prstGeom>
            <a:solidFill>
              <a:srgbClr val="1F1A17"/>
            </a:solidFill>
            <a:ln w="9525">
              <a:solidFill>
                <a:srgbClr val="000000"/>
              </a:solidFill>
              <a:miter lim="800000"/>
              <a:headEnd/>
              <a:tailEnd/>
            </a:ln>
          </p:spPr>
          <p:txBody>
            <a:bodyPr/>
            <a:lstStyle/>
            <a:p>
              <a:endParaRPr lang="en-US" dirty="0"/>
            </a:p>
          </p:txBody>
        </p:sp>
        <p:sp>
          <p:nvSpPr>
            <p:cNvPr id="899132" name="Freeform 60"/>
            <p:cNvSpPr>
              <a:spLocks noChangeAspect="1"/>
            </p:cNvSpPr>
            <p:nvPr/>
          </p:nvSpPr>
          <p:spPr bwMode="auto">
            <a:xfrm>
              <a:off x="245" y="1569"/>
              <a:ext cx="728" cy="40"/>
            </a:xfrm>
            <a:custGeom>
              <a:avLst/>
              <a:gdLst>
                <a:gd name="T0" fmla="*/ 290 w 290"/>
                <a:gd name="T1" fmla="*/ 16 h 16"/>
                <a:gd name="T2" fmla="*/ 290 w 290"/>
                <a:gd name="T3" fmla="*/ 0 h 16"/>
                <a:gd name="T4" fmla="*/ 0 w 290"/>
                <a:gd name="T5" fmla="*/ 0 h 16"/>
                <a:gd name="T6" fmla="*/ 0 w 290"/>
                <a:gd name="T7" fmla="*/ 16 h 16"/>
                <a:gd name="T8" fmla="*/ 290 w 290"/>
                <a:gd name="T9" fmla="*/ 16 h 16"/>
                <a:gd name="T10" fmla="*/ 290 w 290"/>
                <a:gd name="T11" fmla="*/ 16 h 16"/>
              </a:gdLst>
              <a:ahLst/>
              <a:cxnLst>
                <a:cxn ang="0">
                  <a:pos x="T0" y="T1"/>
                </a:cxn>
                <a:cxn ang="0">
                  <a:pos x="T2" y="T3"/>
                </a:cxn>
                <a:cxn ang="0">
                  <a:pos x="T4" y="T5"/>
                </a:cxn>
                <a:cxn ang="0">
                  <a:pos x="T6" y="T7"/>
                </a:cxn>
                <a:cxn ang="0">
                  <a:pos x="T8" y="T9"/>
                </a:cxn>
                <a:cxn ang="0">
                  <a:pos x="T10" y="T11"/>
                </a:cxn>
              </a:cxnLst>
              <a:rect l="0" t="0" r="r" b="b"/>
              <a:pathLst>
                <a:path w="290" h="16">
                  <a:moveTo>
                    <a:pt x="290" y="16"/>
                  </a:moveTo>
                  <a:lnTo>
                    <a:pt x="290" y="0"/>
                  </a:lnTo>
                  <a:lnTo>
                    <a:pt x="0" y="0"/>
                  </a:lnTo>
                  <a:lnTo>
                    <a:pt x="0" y="16"/>
                  </a:lnTo>
                  <a:lnTo>
                    <a:pt x="290" y="16"/>
                  </a:lnTo>
                  <a:lnTo>
                    <a:pt x="290" y="16"/>
                  </a:lnTo>
                  <a:close/>
                </a:path>
              </a:pathLst>
            </a:custGeom>
            <a:solidFill>
              <a:srgbClr val="1F1A17"/>
            </a:solidFill>
            <a:ln w="9525">
              <a:solidFill>
                <a:srgbClr val="000000"/>
              </a:solidFill>
              <a:round/>
              <a:headEnd/>
              <a:tailEnd/>
            </a:ln>
          </p:spPr>
          <p:txBody>
            <a:bodyPr/>
            <a:lstStyle/>
            <a:p>
              <a:endParaRPr lang="en-US" dirty="0"/>
            </a:p>
          </p:txBody>
        </p:sp>
        <p:sp>
          <p:nvSpPr>
            <p:cNvPr id="899133" name="Freeform 61"/>
            <p:cNvSpPr>
              <a:spLocks noChangeAspect="1"/>
            </p:cNvSpPr>
            <p:nvPr/>
          </p:nvSpPr>
          <p:spPr bwMode="auto">
            <a:xfrm>
              <a:off x="973" y="1343"/>
              <a:ext cx="264" cy="266"/>
            </a:xfrm>
            <a:custGeom>
              <a:avLst/>
              <a:gdLst>
                <a:gd name="T0" fmla="*/ 90 w 105"/>
                <a:gd name="T1" fmla="*/ 0 h 106"/>
                <a:gd name="T2" fmla="*/ 90 w 105"/>
                <a:gd name="T3" fmla="*/ 0 h 106"/>
                <a:gd name="T4" fmla="*/ 90 w 105"/>
                <a:gd name="T5" fmla="*/ 10 h 106"/>
                <a:gd name="T6" fmla="*/ 88 w 105"/>
                <a:gd name="T7" fmla="*/ 19 h 106"/>
                <a:gd name="T8" fmla="*/ 86 w 105"/>
                <a:gd name="T9" fmla="*/ 27 h 106"/>
                <a:gd name="T10" fmla="*/ 82 w 105"/>
                <a:gd name="T11" fmla="*/ 35 h 106"/>
                <a:gd name="T12" fmla="*/ 75 w 105"/>
                <a:gd name="T13" fmla="*/ 50 h 106"/>
                <a:gd name="T14" fmla="*/ 63 w 105"/>
                <a:gd name="T15" fmla="*/ 64 h 106"/>
                <a:gd name="T16" fmla="*/ 50 w 105"/>
                <a:gd name="T17" fmla="*/ 75 h 106"/>
                <a:gd name="T18" fmla="*/ 34 w 105"/>
                <a:gd name="T19" fmla="*/ 83 h 106"/>
                <a:gd name="T20" fmla="*/ 27 w 105"/>
                <a:gd name="T21" fmla="*/ 87 h 106"/>
                <a:gd name="T22" fmla="*/ 19 w 105"/>
                <a:gd name="T23" fmla="*/ 89 h 106"/>
                <a:gd name="T24" fmla="*/ 9 w 105"/>
                <a:gd name="T25" fmla="*/ 89 h 106"/>
                <a:gd name="T26" fmla="*/ 0 w 105"/>
                <a:gd name="T27" fmla="*/ 90 h 106"/>
                <a:gd name="T28" fmla="*/ 0 w 105"/>
                <a:gd name="T29" fmla="*/ 106 h 106"/>
                <a:gd name="T30" fmla="*/ 11 w 105"/>
                <a:gd name="T31" fmla="*/ 106 h 106"/>
                <a:gd name="T32" fmla="*/ 21 w 105"/>
                <a:gd name="T33" fmla="*/ 104 h 106"/>
                <a:gd name="T34" fmla="*/ 32 w 105"/>
                <a:gd name="T35" fmla="*/ 100 h 106"/>
                <a:gd name="T36" fmla="*/ 42 w 105"/>
                <a:gd name="T37" fmla="*/ 98 h 106"/>
                <a:gd name="T38" fmla="*/ 59 w 105"/>
                <a:gd name="T39" fmla="*/ 89 h 106"/>
                <a:gd name="T40" fmla="*/ 75 w 105"/>
                <a:gd name="T41" fmla="*/ 75 h 106"/>
                <a:gd name="T42" fmla="*/ 88 w 105"/>
                <a:gd name="T43" fmla="*/ 60 h 106"/>
                <a:gd name="T44" fmla="*/ 98 w 105"/>
                <a:gd name="T45" fmla="*/ 42 h 106"/>
                <a:gd name="T46" fmla="*/ 101 w 105"/>
                <a:gd name="T47" fmla="*/ 31 h 106"/>
                <a:gd name="T48" fmla="*/ 103 w 105"/>
                <a:gd name="T49" fmla="*/ 21 h 106"/>
                <a:gd name="T50" fmla="*/ 105 w 105"/>
                <a:gd name="T51" fmla="*/ 12 h 106"/>
                <a:gd name="T52" fmla="*/ 105 w 105"/>
                <a:gd name="T53" fmla="*/ 0 h 106"/>
                <a:gd name="T54" fmla="*/ 105 w 105"/>
                <a:gd name="T55" fmla="*/ 0 h 106"/>
                <a:gd name="T56" fmla="*/ 90 w 105"/>
                <a:gd name="T5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 h="106">
                  <a:moveTo>
                    <a:pt x="90" y="0"/>
                  </a:moveTo>
                  <a:lnTo>
                    <a:pt x="90" y="0"/>
                  </a:lnTo>
                  <a:lnTo>
                    <a:pt x="90" y="10"/>
                  </a:lnTo>
                  <a:lnTo>
                    <a:pt x="88" y="19"/>
                  </a:lnTo>
                  <a:lnTo>
                    <a:pt x="86" y="27"/>
                  </a:lnTo>
                  <a:lnTo>
                    <a:pt x="82" y="35"/>
                  </a:lnTo>
                  <a:lnTo>
                    <a:pt x="75" y="50"/>
                  </a:lnTo>
                  <a:lnTo>
                    <a:pt x="63" y="64"/>
                  </a:lnTo>
                  <a:lnTo>
                    <a:pt x="50" y="75"/>
                  </a:lnTo>
                  <a:lnTo>
                    <a:pt x="34" y="83"/>
                  </a:lnTo>
                  <a:lnTo>
                    <a:pt x="27" y="87"/>
                  </a:lnTo>
                  <a:lnTo>
                    <a:pt x="19" y="89"/>
                  </a:lnTo>
                  <a:lnTo>
                    <a:pt x="9" y="89"/>
                  </a:lnTo>
                  <a:lnTo>
                    <a:pt x="0" y="90"/>
                  </a:lnTo>
                  <a:lnTo>
                    <a:pt x="0" y="106"/>
                  </a:lnTo>
                  <a:lnTo>
                    <a:pt x="11" y="106"/>
                  </a:lnTo>
                  <a:lnTo>
                    <a:pt x="21" y="104"/>
                  </a:lnTo>
                  <a:lnTo>
                    <a:pt x="32" y="100"/>
                  </a:lnTo>
                  <a:lnTo>
                    <a:pt x="42" y="98"/>
                  </a:lnTo>
                  <a:lnTo>
                    <a:pt x="59" y="89"/>
                  </a:lnTo>
                  <a:lnTo>
                    <a:pt x="75" y="75"/>
                  </a:lnTo>
                  <a:lnTo>
                    <a:pt x="88" y="60"/>
                  </a:lnTo>
                  <a:lnTo>
                    <a:pt x="98" y="42"/>
                  </a:lnTo>
                  <a:lnTo>
                    <a:pt x="101" y="31"/>
                  </a:lnTo>
                  <a:lnTo>
                    <a:pt x="103" y="21"/>
                  </a:lnTo>
                  <a:lnTo>
                    <a:pt x="105" y="12"/>
                  </a:lnTo>
                  <a:lnTo>
                    <a:pt x="105" y="0"/>
                  </a:lnTo>
                  <a:lnTo>
                    <a:pt x="105" y="0"/>
                  </a:lnTo>
                  <a:lnTo>
                    <a:pt x="90" y="0"/>
                  </a:lnTo>
                  <a:close/>
                </a:path>
              </a:pathLst>
            </a:custGeom>
            <a:solidFill>
              <a:srgbClr val="1F1A17"/>
            </a:solidFill>
            <a:ln w="9525">
              <a:solidFill>
                <a:srgbClr val="000000"/>
              </a:solidFill>
              <a:round/>
              <a:headEnd/>
              <a:tailEnd/>
            </a:ln>
          </p:spPr>
          <p:txBody>
            <a:bodyPr/>
            <a:lstStyle/>
            <a:p>
              <a:endParaRPr lang="en-US" dirty="0"/>
            </a:p>
          </p:txBody>
        </p:sp>
        <p:sp>
          <p:nvSpPr>
            <p:cNvPr id="899134" name="Rectangle 62"/>
            <p:cNvSpPr>
              <a:spLocks noChangeAspect="1" noChangeArrowheads="1"/>
            </p:cNvSpPr>
            <p:nvPr/>
          </p:nvSpPr>
          <p:spPr bwMode="auto">
            <a:xfrm>
              <a:off x="1199" y="665"/>
              <a:ext cx="38" cy="678"/>
            </a:xfrm>
            <a:prstGeom prst="rect">
              <a:avLst/>
            </a:prstGeom>
            <a:solidFill>
              <a:srgbClr val="1F1A17"/>
            </a:solidFill>
            <a:ln w="9525">
              <a:solidFill>
                <a:srgbClr val="000000"/>
              </a:solidFill>
              <a:miter lim="800000"/>
              <a:headEnd/>
              <a:tailEnd/>
            </a:ln>
          </p:spPr>
          <p:txBody>
            <a:bodyPr/>
            <a:lstStyle/>
            <a:p>
              <a:endParaRPr lang="en-US" dirty="0"/>
            </a:p>
          </p:txBody>
        </p:sp>
        <p:sp>
          <p:nvSpPr>
            <p:cNvPr id="899135" name="Rectangle 63"/>
            <p:cNvSpPr>
              <a:spLocks noChangeAspect="1" noChangeArrowheads="1"/>
            </p:cNvSpPr>
            <p:nvPr/>
          </p:nvSpPr>
          <p:spPr bwMode="auto">
            <a:xfrm>
              <a:off x="240" y="1950"/>
              <a:ext cx="196" cy="21"/>
            </a:xfrm>
            <a:prstGeom prst="rect">
              <a:avLst/>
            </a:prstGeom>
            <a:solidFill>
              <a:srgbClr val="1F1A17"/>
            </a:solidFill>
            <a:ln w="9525">
              <a:solidFill>
                <a:srgbClr val="000000"/>
              </a:solidFill>
              <a:miter lim="800000"/>
              <a:headEnd/>
              <a:tailEnd/>
            </a:ln>
          </p:spPr>
          <p:txBody>
            <a:bodyPr/>
            <a:lstStyle/>
            <a:p>
              <a:endParaRPr lang="en-US" dirty="0"/>
            </a:p>
          </p:txBody>
        </p:sp>
        <p:sp>
          <p:nvSpPr>
            <p:cNvPr id="899136" name="Rectangle 64"/>
            <p:cNvSpPr>
              <a:spLocks noChangeAspect="1" noChangeArrowheads="1"/>
            </p:cNvSpPr>
            <p:nvPr/>
          </p:nvSpPr>
          <p:spPr bwMode="auto">
            <a:xfrm>
              <a:off x="539" y="1950"/>
              <a:ext cx="200" cy="21"/>
            </a:xfrm>
            <a:prstGeom prst="rect">
              <a:avLst/>
            </a:prstGeom>
            <a:solidFill>
              <a:srgbClr val="1F1A17"/>
            </a:solidFill>
            <a:ln w="9525">
              <a:solidFill>
                <a:srgbClr val="000000"/>
              </a:solidFill>
              <a:miter lim="800000"/>
              <a:headEnd/>
              <a:tailEnd/>
            </a:ln>
          </p:spPr>
          <p:txBody>
            <a:bodyPr/>
            <a:lstStyle/>
            <a:p>
              <a:endParaRPr lang="en-US" dirty="0"/>
            </a:p>
          </p:txBody>
        </p:sp>
        <p:sp>
          <p:nvSpPr>
            <p:cNvPr id="899137" name="Rectangle 65"/>
            <p:cNvSpPr>
              <a:spLocks noChangeAspect="1" noChangeArrowheads="1"/>
            </p:cNvSpPr>
            <p:nvPr/>
          </p:nvSpPr>
          <p:spPr bwMode="auto">
            <a:xfrm>
              <a:off x="843" y="1950"/>
              <a:ext cx="197" cy="21"/>
            </a:xfrm>
            <a:prstGeom prst="rect">
              <a:avLst/>
            </a:prstGeom>
            <a:solidFill>
              <a:srgbClr val="1F1A17"/>
            </a:solidFill>
            <a:ln w="9525">
              <a:solidFill>
                <a:srgbClr val="000000"/>
              </a:solidFill>
              <a:miter lim="800000"/>
              <a:headEnd/>
              <a:tailEnd/>
            </a:ln>
          </p:spPr>
          <p:txBody>
            <a:bodyPr/>
            <a:lstStyle/>
            <a:p>
              <a:endParaRPr lang="en-US" dirty="0"/>
            </a:p>
          </p:txBody>
        </p:sp>
        <p:sp>
          <p:nvSpPr>
            <p:cNvPr id="899138" name="Rectangle 66"/>
            <p:cNvSpPr>
              <a:spLocks noChangeAspect="1" noChangeArrowheads="1"/>
            </p:cNvSpPr>
            <p:nvPr/>
          </p:nvSpPr>
          <p:spPr bwMode="auto">
            <a:xfrm>
              <a:off x="2152" y="1950"/>
              <a:ext cx="204" cy="21"/>
            </a:xfrm>
            <a:prstGeom prst="rect">
              <a:avLst/>
            </a:prstGeom>
            <a:solidFill>
              <a:srgbClr val="1F1A17"/>
            </a:solidFill>
            <a:ln w="9525">
              <a:solidFill>
                <a:srgbClr val="000000"/>
              </a:solidFill>
              <a:miter lim="800000"/>
              <a:headEnd/>
              <a:tailEnd/>
            </a:ln>
          </p:spPr>
          <p:txBody>
            <a:bodyPr/>
            <a:lstStyle/>
            <a:p>
              <a:endParaRPr lang="en-US" dirty="0"/>
            </a:p>
          </p:txBody>
        </p:sp>
        <p:sp>
          <p:nvSpPr>
            <p:cNvPr id="899139" name="Rectangle 67"/>
            <p:cNvSpPr>
              <a:spLocks noChangeAspect="1" noChangeArrowheads="1"/>
            </p:cNvSpPr>
            <p:nvPr/>
          </p:nvSpPr>
          <p:spPr bwMode="auto">
            <a:xfrm>
              <a:off x="2451" y="1950"/>
              <a:ext cx="204" cy="21"/>
            </a:xfrm>
            <a:prstGeom prst="rect">
              <a:avLst/>
            </a:prstGeom>
            <a:solidFill>
              <a:srgbClr val="1F1A17"/>
            </a:solidFill>
            <a:ln w="9525">
              <a:solidFill>
                <a:srgbClr val="000000"/>
              </a:solidFill>
              <a:miter lim="800000"/>
              <a:headEnd/>
              <a:tailEnd/>
            </a:ln>
          </p:spPr>
          <p:txBody>
            <a:bodyPr/>
            <a:lstStyle/>
            <a:p>
              <a:endParaRPr lang="en-US" dirty="0"/>
            </a:p>
          </p:txBody>
        </p:sp>
        <p:sp>
          <p:nvSpPr>
            <p:cNvPr id="899140" name="Rectangle 68"/>
            <p:cNvSpPr>
              <a:spLocks noChangeAspect="1" noChangeArrowheads="1"/>
            </p:cNvSpPr>
            <p:nvPr/>
          </p:nvSpPr>
          <p:spPr bwMode="auto">
            <a:xfrm>
              <a:off x="2758" y="1950"/>
              <a:ext cx="200" cy="21"/>
            </a:xfrm>
            <a:prstGeom prst="rect">
              <a:avLst/>
            </a:prstGeom>
            <a:solidFill>
              <a:srgbClr val="1F1A17"/>
            </a:solidFill>
            <a:ln w="9525">
              <a:solidFill>
                <a:srgbClr val="000000"/>
              </a:solidFill>
              <a:miter lim="800000"/>
              <a:headEnd/>
              <a:tailEnd/>
            </a:ln>
          </p:spPr>
          <p:txBody>
            <a:bodyPr/>
            <a:lstStyle/>
            <a:p>
              <a:endParaRPr lang="en-US" dirty="0"/>
            </a:p>
          </p:txBody>
        </p:sp>
        <p:sp>
          <p:nvSpPr>
            <p:cNvPr id="899141" name="Rectangle 69"/>
            <p:cNvSpPr>
              <a:spLocks noChangeAspect="1" noChangeArrowheads="1"/>
            </p:cNvSpPr>
            <p:nvPr/>
          </p:nvSpPr>
          <p:spPr bwMode="auto">
            <a:xfrm>
              <a:off x="1593" y="1242"/>
              <a:ext cx="20" cy="199"/>
            </a:xfrm>
            <a:prstGeom prst="rect">
              <a:avLst/>
            </a:prstGeom>
            <a:solidFill>
              <a:srgbClr val="1F1A17"/>
            </a:solidFill>
            <a:ln w="9525">
              <a:solidFill>
                <a:srgbClr val="000000"/>
              </a:solidFill>
              <a:miter lim="800000"/>
              <a:headEnd/>
              <a:tailEnd/>
            </a:ln>
          </p:spPr>
          <p:txBody>
            <a:bodyPr/>
            <a:lstStyle/>
            <a:p>
              <a:endParaRPr lang="en-US" dirty="0"/>
            </a:p>
          </p:txBody>
        </p:sp>
        <p:sp>
          <p:nvSpPr>
            <p:cNvPr id="899142" name="Rectangle 70"/>
            <p:cNvSpPr>
              <a:spLocks noChangeAspect="1" noChangeArrowheads="1"/>
            </p:cNvSpPr>
            <p:nvPr/>
          </p:nvSpPr>
          <p:spPr bwMode="auto">
            <a:xfrm>
              <a:off x="1593" y="939"/>
              <a:ext cx="20" cy="203"/>
            </a:xfrm>
            <a:prstGeom prst="rect">
              <a:avLst/>
            </a:prstGeom>
            <a:solidFill>
              <a:srgbClr val="1F1A17"/>
            </a:solidFill>
            <a:ln w="9525">
              <a:solidFill>
                <a:srgbClr val="000000"/>
              </a:solidFill>
              <a:miter lim="800000"/>
              <a:headEnd/>
              <a:tailEnd/>
            </a:ln>
          </p:spPr>
          <p:txBody>
            <a:bodyPr/>
            <a:lstStyle/>
            <a:p>
              <a:endParaRPr lang="en-US" dirty="0"/>
            </a:p>
          </p:txBody>
        </p:sp>
        <p:sp>
          <p:nvSpPr>
            <p:cNvPr id="899143" name="Rectangle 71"/>
            <p:cNvSpPr>
              <a:spLocks noChangeAspect="1" noChangeArrowheads="1"/>
            </p:cNvSpPr>
            <p:nvPr/>
          </p:nvSpPr>
          <p:spPr bwMode="auto">
            <a:xfrm>
              <a:off x="1593" y="665"/>
              <a:ext cx="20" cy="173"/>
            </a:xfrm>
            <a:prstGeom prst="rect">
              <a:avLst/>
            </a:prstGeom>
            <a:solidFill>
              <a:srgbClr val="1F1A17"/>
            </a:solidFill>
            <a:ln w="9525">
              <a:solidFill>
                <a:srgbClr val="000000"/>
              </a:solidFill>
              <a:miter lim="800000"/>
              <a:headEnd/>
              <a:tailEnd/>
            </a:ln>
          </p:spPr>
          <p:txBody>
            <a:bodyPr/>
            <a:lstStyle/>
            <a:p>
              <a:endParaRPr lang="en-US" dirty="0"/>
            </a:p>
          </p:txBody>
        </p:sp>
        <p:sp>
          <p:nvSpPr>
            <p:cNvPr id="899144" name="Rectangle 72"/>
            <p:cNvSpPr>
              <a:spLocks noChangeAspect="1" noChangeArrowheads="1"/>
            </p:cNvSpPr>
            <p:nvPr/>
          </p:nvSpPr>
          <p:spPr bwMode="auto">
            <a:xfrm>
              <a:off x="1593" y="2952"/>
              <a:ext cx="20" cy="201"/>
            </a:xfrm>
            <a:prstGeom prst="rect">
              <a:avLst/>
            </a:prstGeom>
            <a:solidFill>
              <a:srgbClr val="1F1A17"/>
            </a:solidFill>
            <a:ln w="9525">
              <a:solidFill>
                <a:srgbClr val="000000"/>
              </a:solidFill>
              <a:miter lim="800000"/>
              <a:headEnd/>
              <a:tailEnd/>
            </a:ln>
          </p:spPr>
          <p:txBody>
            <a:bodyPr/>
            <a:lstStyle/>
            <a:p>
              <a:endParaRPr lang="en-US" dirty="0"/>
            </a:p>
          </p:txBody>
        </p:sp>
        <p:sp>
          <p:nvSpPr>
            <p:cNvPr id="899145" name="Rectangle 73"/>
            <p:cNvSpPr>
              <a:spLocks noChangeAspect="1" noChangeArrowheads="1"/>
            </p:cNvSpPr>
            <p:nvPr/>
          </p:nvSpPr>
          <p:spPr bwMode="auto">
            <a:xfrm>
              <a:off x="1593" y="2653"/>
              <a:ext cx="20" cy="199"/>
            </a:xfrm>
            <a:prstGeom prst="rect">
              <a:avLst/>
            </a:prstGeom>
            <a:solidFill>
              <a:srgbClr val="1F1A17"/>
            </a:solidFill>
            <a:ln w="9525">
              <a:solidFill>
                <a:srgbClr val="000000"/>
              </a:solidFill>
              <a:miter lim="800000"/>
              <a:headEnd/>
              <a:tailEnd/>
            </a:ln>
          </p:spPr>
          <p:txBody>
            <a:bodyPr/>
            <a:lstStyle/>
            <a:p>
              <a:endParaRPr lang="en-US" dirty="0"/>
            </a:p>
          </p:txBody>
        </p:sp>
        <p:sp>
          <p:nvSpPr>
            <p:cNvPr id="899146" name="Rectangle 74"/>
            <p:cNvSpPr>
              <a:spLocks noChangeAspect="1" noChangeArrowheads="1"/>
            </p:cNvSpPr>
            <p:nvPr/>
          </p:nvSpPr>
          <p:spPr bwMode="auto">
            <a:xfrm>
              <a:off x="1593" y="2518"/>
              <a:ext cx="20" cy="35"/>
            </a:xfrm>
            <a:prstGeom prst="rect">
              <a:avLst/>
            </a:prstGeom>
            <a:solidFill>
              <a:srgbClr val="1F1A17"/>
            </a:solidFill>
            <a:ln w="9525">
              <a:solidFill>
                <a:srgbClr val="000000"/>
              </a:solidFill>
              <a:miter lim="800000"/>
              <a:headEnd/>
              <a:tailEnd/>
            </a:ln>
          </p:spPr>
          <p:txBody>
            <a:bodyPr/>
            <a:lstStyle/>
            <a:p>
              <a:endParaRPr lang="en-US" dirty="0"/>
            </a:p>
          </p:txBody>
        </p:sp>
        <p:sp>
          <p:nvSpPr>
            <p:cNvPr id="899147" name="Rectangle 75"/>
            <p:cNvSpPr>
              <a:spLocks noChangeAspect="1" noChangeArrowheads="1"/>
            </p:cNvSpPr>
            <p:nvPr/>
          </p:nvSpPr>
          <p:spPr bwMode="auto">
            <a:xfrm>
              <a:off x="393" y="2129"/>
              <a:ext cx="2428" cy="20"/>
            </a:xfrm>
            <a:prstGeom prst="rect">
              <a:avLst/>
            </a:prstGeom>
            <a:solidFill>
              <a:srgbClr val="1F1A17"/>
            </a:solidFill>
            <a:ln w="9525">
              <a:solidFill>
                <a:srgbClr val="000000"/>
              </a:solidFill>
              <a:miter lim="800000"/>
              <a:headEnd/>
              <a:tailEnd/>
            </a:ln>
          </p:spPr>
          <p:txBody>
            <a:bodyPr/>
            <a:lstStyle/>
            <a:p>
              <a:endParaRPr lang="en-US" dirty="0"/>
            </a:p>
          </p:txBody>
        </p:sp>
        <p:sp>
          <p:nvSpPr>
            <p:cNvPr id="899148" name="Freeform 76"/>
            <p:cNvSpPr>
              <a:spLocks noChangeAspect="1"/>
            </p:cNvSpPr>
            <p:nvPr/>
          </p:nvSpPr>
          <p:spPr bwMode="auto">
            <a:xfrm>
              <a:off x="2748" y="2081"/>
              <a:ext cx="143" cy="120"/>
            </a:xfrm>
            <a:custGeom>
              <a:avLst/>
              <a:gdLst>
                <a:gd name="T0" fmla="*/ 57 w 57"/>
                <a:gd name="T1" fmla="*/ 23 h 48"/>
                <a:gd name="T2" fmla="*/ 0 w 57"/>
                <a:gd name="T3" fmla="*/ 0 h 48"/>
                <a:gd name="T4" fmla="*/ 0 w 57"/>
                <a:gd name="T5" fmla="*/ 0 h 48"/>
                <a:gd name="T6" fmla="*/ 2 w 57"/>
                <a:gd name="T7" fmla="*/ 0 h 48"/>
                <a:gd name="T8" fmla="*/ 2 w 57"/>
                <a:gd name="T9" fmla="*/ 2 h 48"/>
                <a:gd name="T10" fmla="*/ 2 w 57"/>
                <a:gd name="T11" fmla="*/ 4 h 48"/>
                <a:gd name="T12" fmla="*/ 4 w 57"/>
                <a:gd name="T13" fmla="*/ 5 h 48"/>
                <a:gd name="T14" fmla="*/ 4 w 57"/>
                <a:gd name="T15" fmla="*/ 7 h 48"/>
                <a:gd name="T16" fmla="*/ 4 w 57"/>
                <a:gd name="T17" fmla="*/ 7 h 48"/>
                <a:gd name="T18" fmla="*/ 4 w 57"/>
                <a:gd name="T19" fmla="*/ 9 h 48"/>
                <a:gd name="T20" fmla="*/ 5 w 57"/>
                <a:gd name="T21" fmla="*/ 11 h 48"/>
                <a:gd name="T22" fmla="*/ 5 w 57"/>
                <a:gd name="T23" fmla="*/ 13 h 48"/>
                <a:gd name="T24" fmla="*/ 5 w 57"/>
                <a:gd name="T25" fmla="*/ 15 h 48"/>
                <a:gd name="T26" fmla="*/ 5 w 57"/>
                <a:gd name="T27" fmla="*/ 15 h 48"/>
                <a:gd name="T28" fmla="*/ 5 w 57"/>
                <a:gd name="T29" fmla="*/ 17 h 48"/>
                <a:gd name="T30" fmla="*/ 5 w 57"/>
                <a:gd name="T31" fmla="*/ 19 h 48"/>
                <a:gd name="T32" fmla="*/ 5 w 57"/>
                <a:gd name="T33" fmla="*/ 21 h 48"/>
                <a:gd name="T34" fmla="*/ 5 w 57"/>
                <a:gd name="T35" fmla="*/ 21 h 48"/>
                <a:gd name="T36" fmla="*/ 5 w 57"/>
                <a:gd name="T37" fmla="*/ 23 h 48"/>
                <a:gd name="T38" fmla="*/ 5 w 57"/>
                <a:gd name="T39" fmla="*/ 25 h 48"/>
                <a:gd name="T40" fmla="*/ 5 w 57"/>
                <a:gd name="T41" fmla="*/ 27 h 48"/>
                <a:gd name="T42" fmla="*/ 5 w 57"/>
                <a:gd name="T43" fmla="*/ 29 h 48"/>
                <a:gd name="T44" fmla="*/ 5 w 57"/>
                <a:gd name="T45" fmla="*/ 29 h 48"/>
                <a:gd name="T46" fmla="*/ 5 w 57"/>
                <a:gd name="T47" fmla="*/ 30 h 48"/>
                <a:gd name="T48" fmla="*/ 5 w 57"/>
                <a:gd name="T49" fmla="*/ 32 h 48"/>
                <a:gd name="T50" fmla="*/ 5 w 57"/>
                <a:gd name="T51" fmla="*/ 34 h 48"/>
                <a:gd name="T52" fmla="*/ 5 w 57"/>
                <a:gd name="T53" fmla="*/ 36 h 48"/>
                <a:gd name="T54" fmla="*/ 4 w 57"/>
                <a:gd name="T55" fmla="*/ 36 h 48"/>
                <a:gd name="T56" fmla="*/ 4 w 57"/>
                <a:gd name="T57" fmla="*/ 38 h 48"/>
                <a:gd name="T58" fmla="*/ 4 w 57"/>
                <a:gd name="T59" fmla="*/ 40 h 48"/>
                <a:gd name="T60" fmla="*/ 4 w 57"/>
                <a:gd name="T61" fmla="*/ 42 h 48"/>
                <a:gd name="T62" fmla="*/ 2 w 57"/>
                <a:gd name="T63" fmla="*/ 42 h 48"/>
                <a:gd name="T64" fmla="*/ 2 w 57"/>
                <a:gd name="T65" fmla="*/ 44 h 48"/>
                <a:gd name="T66" fmla="*/ 2 w 57"/>
                <a:gd name="T67" fmla="*/ 46 h 48"/>
                <a:gd name="T68" fmla="*/ 0 w 57"/>
                <a:gd name="T69" fmla="*/ 48 h 48"/>
                <a:gd name="T70" fmla="*/ 57 w 57"/>
                <a:gd name="T71" fmla="*/ 23 h 48"/>
                <a:gd name="T72" fmla="*/ 57 w 57"/>
                <a:gd name="T7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57" y="23"/>
                  </a:moveTo>
                  <a:lnTo>
                    <a:pt x="0" y="0"/>
                  </a:lnTo>
                  <a:lnTo>
                    <a:pt x="0" y="0"/>
                  </a:lnTo>
                  <a:lnTo>
                    <a:pt x="2" y="0"/>
                  </a:lnTo>
                  <a:lnTo>
                    <a:pt x="2" y="2"/>
                  </a:lnTo>
                  <a:lnTo>
                    <a:pt x="2" y="4"/>
                  </a:lnTo>
                  <a:lnTo>
                    <a:pt x="4" y="5"/>
                  </a:lnTo>
                  <a:lnTo>
                    <a:pt x="4" y="7"/>
                  </a:lnTo>
                  <a:lnTo>
                    <a:pt x="4" y="7"/>
                  </a:lnTo>
                  <a:lnTo>
                    <a:pt x="4" y="9"/>
                  </a:lnTo>
                  <a:lnTo>
                    <a:pt x="5" y="11"/>
                  </a:lnTo>
                  <a:lnTo>
                    <a:pt x="5" y="13"/>
                  </a:lnTo>
                  <a:lnTo>
                    <a:pt x="5" y="15"/>
                  </a:lnTo>
                  <a:lnTo>
                    <a:pt x="5" y="15"/>
                  </a:lnTo>
                  <a:lnTo>
                    <a:pt x="5" y="17"/>
                  </a:lnTo>
                  <a:lnTo>
                    <a:pt x="5" y="19"/>
                  </a:lnTo>
                  <a:lnTo>
                    <a:pt x="5" y="21"/>
                  </a:lnTo>
                  <a:lnTo>
                    <a:pt x="5" y="21"/>
                  </a:lnTo>
                  <a:lnTo>
                    <a:pt x="5" y="23"/>
                  </a:lnTo>
                  <a:lnTo>
                    <a:pt x="5" y="25"/>
                  </a:lnTo>
                  <a:lnTo>
                    <a:pt x="5" y="27"/>
                  </a:lnTo>
                  <a:lnTo>
                    <a:pt x="5" y="29"/>
                  </a:lnTo>
                  <a:lnTo>
                    <a:pt x="5" y="29"/>
                  </a:lnTo>
                  <a:lnTo>
                    <a:pt x="5" y="30"/>
                  </a:lnTo>
                  <a:lnTo>
                    <a:pt x="5" y="32"/>
                  </a:lnTo>
                  <a:lnTo>
                    <a:pt x="5" y="34"/>
                  </a:lnTo>
                  <a:lnTo>
                    <a:pt x="5" y="36"/>
                  </a:lnTo>
                  <a:lnTo>
                    <a:pt x="4" y="36"/>
                  </a:lnTo>
                  <a:lnTo>
                    <a:pt x="4" y="38"/>
                  </a:lnTo>
                  <a:lnTo>
                    <a:pt x="4" y="40"/>
                  </a:lnTo>
                  <a:lnTo>
                    <a:pt x="4" y="42"/>
                  </a:lnTo>
                  <a:lnTo>
                    <a:pt x="2" y="42"/>
                  </a:lnTo>
                  <a:lnTo>
                    <a:pt x="2" y="44"/>
                  </a:lnTo>
                  <a:lnTo>
                    <a:pt x="2" y="46"/>
                  </a:lnTo>
                  <a:lnTo>
                    <a:pt x="0" y="48"/>
                  </a:lnTo>
                  <a:lnTo>
                    <a:pt x="57" y="23"/>
                  </a:lnTo>
                  <a:lnTo>
                    <a:pt x="57" y="23"/>
                  </a:lnTo>
                  <a:close/>
                </a:path>
              </a:pathLst>
            </a:custGeom>
            <a:solidFill>
              <a:srgbClr val="1F1A17"/>
            </a:solidFill>
            <a:ln w="9525">
              <a:solidFill>
                <a:srgbClr val="000000"/>
              </a:solidFill>
              <a:round/>
              <a:headEnd/>
              <a:tailEnd/>
            </a:ln>
          </p:spPr>
          <p:txBody>
            <a:bodyPr/>
            <a:lstStyle/>
            <a:p>
              <a:endParaRPr lang="en-US" dirty="0"/>
            </a:p>
          </p:txBody>
        </p:sp>
        <p:sp>
          <p:nvSpPr>
            <p:cNvPr id="899149" name="Freeform 77"/>
            <p:cNvSpPr>
              <a:spLocks noChangeAspect="1"/>
            </p:cNvSpPr>
            <p:nvPr/>
          </p:nvSpPr>
          <p:spPr bwMode="auto">
            <a:xfrm>
              <a:off x="1397" y="660"/>
              <a:ext cx="17" cy="698"/>
            </a:xfrm>
            <a:custGeom>
              <a:avLst/>
              <a:gdLst>
                <a:gd name="T0" fmla="*/ 0 w 7"/>
                <a:gd name="T1" fmla="*/ 278 h 278"/>
                <a:gd name="T2" fmla="*/ 7 w 7"/>
                <a:gd name="T3" fmla="*/ 278 h 278"/>
                <a:gd name="T4" fmla="*/ 7 w 7"/>
                <a:gd name="T5" fmla="*/ 0 h 278"/>
                <a:gd name="T6" fmla="*/ 0 w 7"/>
                <a:gd name="T7" fmla="*/ 0 h 278"/>
                <a:gd name="T8" fmla="*/ 0 w 7"/>
                <a:gd name="T9" fmla="*/ 278 h 278"/>
                <a:gd name="T10" fmla="*/ 0 w 7"/>
                <a:gd name="T11" fmla="*/ 278 h 278"/>
              </a:gdLst>
              <a:ahLst/>
              <a:cxnLst>
                <a:cxn ang="0">
                  <a:pos x="T0" y="T1"/>
                </a:cxn>
                <a:cxn ang="0">
                  <a:pos x="T2" y="T3"/>
                </a:cxn>
                <a:cxn ang="0">
                  <a:pos x="T4" y="T5"/>
                </a:cxn>
                <a:cxn ang="0">
                  <a:pos x="T6" y="T7"/>
                </a:cxn>
                <a:cxn ang="0">
                  <a:pos x="T8" y="T9"/>
                </a:cxn>
                <a:cxn ang="0">
                  <a:pos x="T10" y="T11"/>
                </a:cxn>
              </a:cxnLst>
              <a:rect l="0" t="0" r="r" b="b"/>
              <a:pathLst>
                <a:path w="7" h="278">
                  <a:moveTo>
                    <a:pt x="0" y="278"/>
                  </a:moveTo>
                  <a:lnTo>
                    <a:pt x="7" y="278"/>
                  </a:lnTo>
                  <a:lnTo>
                    <a:pt x="7" y="0"/>
                  </a:lnTo>
                  <a:lnTo>
                    <a:pt x="0" y="0"/>
                  </a:lnTo>
                  <a:lnTo>
                    <a:pt x="0" y="278"/>
                  </a:lnTo>
                  <a:lnTo>
                    <a:pt x="0" y="278"/>
                  </a:lnTo>
                  <a:close/>
                </a:path>
              </a:pathLst>
            </a:custGeom>
            <a:solidFill>
              <a:srgbClr val="1F1A17"/>
            </a:solidFill>
            <a:ln w="9525">
              <a:solidFill>
                <a:srgbClr val="000000"/>
              </a:solidFill>
              <a:round/>
              <a:headEnd/>
              <a:tailEnd/>
            </a:ln>
          </p:spPr>
          <p:txBody>
            <a:bodyPr/>
            <a:lstStyle/>
            <a:p>
              <a:endParaRPr lang="en-US" dirty="0"/>
            </a:p>
          </p:txBody>
        </p:sp>
        <p:sp>
          <p:nvSpPr>
            <p:cNvPr id="899150" name="Freeform 78"/>
            <p:cNvSpPr>
              <a:spLocks noChangeAspect="1"/>
            </p:cNvSpPr>
            <p:nvPr/>
          </p:nvSpPr>
          <p:spPr bwMode="auto">
            <a:xfrm>
              <a:off x="1397" y="1358"/>
              <a:ext cx="781" cy="791"/>
            </a:xfrm>
            <a:custGeom>
              <a:avLst/>
              <a:gdLst>
                <a:gd name="T0" fmla="*/ 311 w 311"/>
                <a:gd name="T1" fmla="*/ 307 h 315"/>
                <a:gd name="T2" fmla="*/ 311 w 311"/>
                <a:gd name="T3" fmla="*/ 307 h 315"/>
                <a:gd name="T4" fmla="*/ 284 w 311"/>
                <a:gd name="T5" fmla="*/ 305 h 315"/>
                <a:gd name="T6" fmla="*/ 259 w 311"/>
                <a:gd name="T7" fmla="*/ 299 h 315"/>
                <a:gd name="T8" fmla="*/ 232 w 311"/>
                <a:gd name="T9" fmla="*/ 292 h 315"/>
                <a:gd name="T10" fmla="*/ 205 w 311"/>
                <a:gd name="T11" fmla="*/ 278 h 315"/>
                <a:gd name="T12" fmla="*/ 180 w 311"/>
                <a:gd name="T13" fmla="*/ 265 h 315"/>
                <a:gd name="T14" fmla="*/ 155 w 311"/>
                <a:gd name="T15" fmla="*/ 247 h 315"/>
                <a:gd name="T16" fmla="*/ 130 w 311"/>
                <a:gd name="T17" fmla="*/ 226 h 315"/>
                <a:gd name="T18" fmla="*/ 107 w 311"/>
                <a:gd name="T19" fmla="*/ 205 h 315"/>
                <a:gd name="T20" fmla="*/ 86 w 311"/>
                <a:gd name="T21" fmla="*/ 182 h 315"/>
                <a:gd name="T22" fmla="*/ 67 w 311"/>
                <a:gd name="T23" fmla="*/ 157 h 315"/>
                <a:gd name="T24" fmla="*/ 50 w 311"/>
                <a:gd name="T25" fmla="*/ 132 h 315"/>
                <a:gd name="T26" fmla="*/ 36 w 311"/>
                <a:gd name="T27" fmla="*/ 106 h 315"/>
                <a:gd name="T28" fmla="*/ 25 w 311"/>
                <a:gd name="T29" fmla="*/ 79 h 315"/>
                <a:gd name="T30" fmla="*/ 15 w 311"/>
                <a:gd name="T31" fmla="*/ 52 h 315"/>
                <a:gd name="T32" fmla="*/ 9 w 311"/>
                <a:gd name="T33" fmla="*/ 25 h 315"/>
                <a:gd name="T34" fmla="*/ 7 w 311"/>
                <a:gd name="T35" fmla="*/ 0 h 315"/>
                <a:gd name="T36" fmla="*/ 0 w 311"/>
                <a:gd name="T37" fmla="*/ 0 h 315"/>
                <a:gd name="T38" fmla="*/ 2 w 311"/>
                <a:gd name="T39" fmla="*/ 27 h 315"/>
                <a:gd name="T40" fmla="*/ 7 w 311"/>
                <a:gd name="T41" fmla="*/ 54 h 315"/>
                <a:gd name="T42" fmla="*/ 17 w 311"/>
                <a:gd name="T43" fmla="*/ 83 h 315"/>
                <a:gd name="T44" fmla="*/ 29 w 311"/>
                <a:gd name="T45" fmla="*/ 109 h 315"/>
                <a:gd name="T46" fmla="*/ 44 w 311"/>
                <a:gd name="T47" fmla="*/ 136 h 315"/>
                <a:gd name="T48" fmla="*/ 61 w 311"/>
                <a:gd name="T49" fmla="*/ 163 h 315"/>
                <a:gd name="T50" fmla="*/ 80 w 311"/>
                <a:gd name="T51" fmla="*/ 188 h 315"/>
                <a:gd name="T52" fmla="*/ 102 w 311"/>
                <a:gd name="T53" fmla="*/ 211 h 315"/>
                <a:gd name="T54" fmla="*/ 125 w 311"/>
                <a:gd name="T55" fmla="*/ 234 h 315"/>
                <a:gd name="T56" fmla="*/ 150 w 311"/>
                <a:gd name="T57" fmla="*/ 253 h 315"/>
                <a:gd name="T58" fmla="*/ 176 w 311"/>
                <a:gd name="T59" fmla="*/ 270 h 315"/>
                <a:gd name="T60" fmla="*/ 201 w 311"/>
                <a:gd name="T61" fmla="*/ 286 h 315"/>
                <a:gd name="T62" fmla="*/ 228 w 311"/>
                <a:gd name="T63" fmla="*/ 297 h 315"/>
                <a:gd name="T64" fmla="*/ 257 w 311"/>
                <a:gd name="T65" fmla="*/ 307 h 315"/>
                <a:gd name="T66" fmla="*/ 284 w 311"/>
                <a:gd name="T67" fmla="*/ 313 h 315"/>
                <a:gd name="T68" fmla="*/ 311 w 311"/>
                <a:gd name="T69" fmla="*/ 315 h 315"/>
                <a:gd name="T70" fmla="*/ 311 w 311"/>
                <a:gd name="T71" fmla="*/ 315 h 315"/>
                <a:gd name="T72" fmla="*/ 311 w 311"/>
                <a:gd name="T73" fmla="*/ 3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 h="315">
                  <a:moveTo>
                    <a:pt x="311" y="307"/>
                  </a:moveTo>
                  <a:lnTo>
                    <a:pt x="311" y="307"/>
                  </a:lnTo>
                  <a:lnTo>
                    <a:pt x="284" y="305"/>
                  </a:lnTo>
                  <a:lnTo>
                    <a:pt x="259" y="299"/>
                  </a:lnTo>
                  <a:lnTo>
                    <a:pt x="232" y="292"/>
                  </a:lnTo>
                  <a:lnTo>
                    <a:pt x="205" y="278"/>
                  </a:lnTo>
                  <a:lnTo>
                    <a:pt x="180" y="265"/>
                  </a:lnTo>
                  <a:lnTo>
                    <a:pt x="155" y="247"/>
                  </a:lnTo>
                  <a:lnTo>
                    <a:pt x="130" y="226"/>
                  </a:lnTo>
                  <a:lnTo>
                    <a:pt x="107" y="205"/>
                  </a:lnTo>
                  <a:lnTo>
                    <a:pt x="86" y="182"/>
                  </a:lnTo>
                  <a:lnTo>
                    <a:pt x="67" y="157"/>
                  </a:lnTo>
                  <a:lnTo>
                    <a:pt x="50" y="132"/>
                  </a:lnTo>
                  <a:lnTo>
                    <a:pt x="36" y="106"/>
                  </a:lnTo>
                  <a:lnTo>
                    <a:pt x="25" y="79"/>
                  </a:lnTo>
                  <a:lnTo>
                    <a:pt x="15" y="52"/>
                  </a:lnTo>
                  <a:lnTo>
                    <a:pt x="9" y="25"/>
                  </a:lnTo>
                  <a:lnTo>
                    <a:pt x="7" y="0"/>
                  </a:lnTo>
                  <a:lnTo>
                    <a:pt x="0" y="0"/>
                  </a:lnTo>
                  <a:lnTo>
                    <a:pt x="2" y="27"/>
                  </a:lnTo>
                  <a:lnTo>
                    <a:pt x="7" y="54"/>
                  </a:lnTo>
                  <a:lnTo>
                    <a:pt x="17" y="83"/>
                  </a:lnTo>
                  <a:lnTo>
                    <a:pt x="29" y="109"/>
                  </a:lnTo>
                  <a:lnTo>
                    <a:pt x="44" y="136"/>
                  </a:lnTo>
                  <a:lnTo>
                    <a:pt x="61" y="163"/>
                  </a:lnTo>
                  <a:lnTo>
                    <a:pt x="80" y="188"/>
                  </a:lnTo>
                  <a:lnTo>
                    <a:pt x="102" y="211"/>
                  </a:lnTo>
                  <a:lnTo>
                    <a:pt x="125" y="234"/>
                  </a:lnTo>
                  <a:lnTo>
                    <a:pt x="150" y="253"/>
                  </a:lnTo>
                  <a:lnTo>
                    <a:pt x="176" y="270"/>
                  </a:lnTo>
                  <a:lnTo>
                    <a:pt x="201" y="286"/>
                  </a:lnTo>
                  <a:lnTo>
                    <a:pt x="228" y="297"/>
                  </a:lnTo>
                  <a:lnTo>
                    <a:pt x="257" y="307"/>
                  </a:lnTo>
                  <a:lnTo>
                    <a:pt x="284" y="313"/>
                  </a:lnTo>
                  <a:lnTo>
                    <a:pt x="311" y="315"/>
                  </a:lnTo>
                  <a:lnTo>
                    <a:pt x="311" y="315"/>
                  </a:lnTo>
                  <a:lnTo>
                    <a:pt x="311" y="307"/>
                  </a:lnTo>
                  <a:close/>
                </a:path>
              </a:pathLst>
            </a:custGeom>
            <a:solidFill>
              <a:srgbClr val="1F1A17"/>
            </a:solidFill>
            <a:ln w="9525">
              <a:solidFill>
                <a:srgbClr val="000000"/>
              </a:solidFill>
              <a:round/>
              <a:headEnd/>
              <a:tailEnd/>
            </a:ln>
          </p:spPr>
          <p:txBody>
            <a:bodyPr/>
            <a:lstStyle/>
            <a:p>
              <a:endParaRPr lang="en-US" dirty="0"/>
            </a:p>
          </p:txBody>
        </p:sp>
        <p:sp>
          <p:nvSpPr>
            <p:cNvPr id="899151" name="Rectangle 79"/>
            <p:cNvSpPr>
              <a:spLocks noChangeAspect="1" noChangeArrowheads="1"/>
            </p:cNvSpPr>
            <p:nvPr/>
          </p:nvSpPr>
          <p:spPr bwMode="auto">
            <a:xfrm>
              <a:off x="2178" y="2129"/>
              <a:ext cx="643" cy="20"/>
            </a:xfrm>
            <a:prstGeom prst="rect">
              <a:avLst/>
            </a:prstGeom>
            <a:solidFill>
              <a:srgbClr val="1F1A17"/>
            </a:solidFill>
            <a:ln w="9525">
              <a:solidFill>
                <a:srgbClr val="000000"/>
              </a:solidFill>
              <a:miter lim="800000"/>
              <a:headEnd/>
              <a:tailEnd/>
            </a:ln>
          </p:spPr>
          <p:txBody>
            <a:bodyPr/>
            <a:lstStyle/>
            <a:p>
              <a:endParaRPr lang="en-US" dirty="0"/>
            </a:p>
          </p:txBody>
        </p:sp>
        <p:sp>
          <p:nvSpPr>
            <p:cNvPr id="899152" name="Freeform 80"/>
            <p:cNvSpPr>
              <a:spLocks noChangeAspect="1"/>
            </p:cNvSpPr>
            <p:nvPr/>
          </p:nvSpPr>
          <p:spPr bwMode="auto">
            <a:xfrm>
              <a:off x="2748" y="2081"/>
              <a:ext cx="143" cy="120"/>
            </a:xfrm>
            <a:custGeom>
              <a:avLst/>
              <a:gdLst>
                <a:gd name="T0" fmla="*/ 57 w 57"/>
                <a:gd name="T1" fmla="*/ 23 h 48"/>
                <a:gd name="T2" fmla="*/ 0 w 57"/>
                <a:gd name="T3" fmla="*/ 0 h 48"/>
                <a:gd name="T4" fmla="*/ 0 w 57"/>
                <a:gd name="T5" fmla="*/ 0 h 48"/>
                <a:gd name="T6" fmla="*/ 2 w 57"/>
                <a:gd name="T7" fmla="*/ 0 h 48"/>
                <a:gd name="T8" fmla="*/ 2 w 57"/>
                <a:gd name="T9" fmla="*/ 2 h 48"/>
                <a:gd name="T10" fmla="*/ 2 w 57"/>
                <a:gd name="T11" fmla="*/ 4 h 48"/>
                <a:gd name="T12" fmla="*/ 4 w 57"/>
                <a:gd name="T13" fmla="*/ 5 h 48"/>
                <a:gd name="T14" fmla="*/ 4 w 57"/>
                <a:gd name="T15" fmla="*/ 7 h 48"/>
                <a:gd name="T16" fmla="*/ 4 w 57"/>
                <a:gd name="T17" fmla="*/ 7 h 48"/>
                <a:gd name="T18" fmla="*/ 4 w 57"/>
                <a:gd name="T19" fmla="*/ 9 h 48"/>
                <a:gd name="T20" fmla="*/ 5 w 57"/>
                <a:gd name="T21" fmla="*/ 11 h 48"/>
                <a:gd name="T22" fmla="*/ 5 w 57"/>
                <a:gd name="T23" fmla="*/ 13 h 48"/>
                <a:gd name="T24" fmla="*/ 5 w 57"/>
                <a:gd name="T25" fmla="*/ 15 h 48"/>
                <a:gd name="T26" fmla="*/ 5 w 57"/>
                <a:gd name="T27" fmla="*/ 15 h 48"/>
                <a:gd name="T28" fmla="*/ 5 w 57"/>
                <a:gd name="T29" fmla="*/ 17 h 48"/>
                <a:gd name="T30" fmla="*/ 5 w 57"/>
                <a:gd name="T31" fmla="*/ 19 h 48"/>
                <a:gd name="T32" fmla="*/ 5 w 57"/>
                <a:gd name="T33" fmla="*/ 21 h 48"/>
                <a:gd name="T34" fmla="*/ 5 w 57"/>
                <a:gd name="T35" fmla="*/ 21 h 48"/>
                <a:gd name="T36" fmla="*/ 5 w 57"/>
                <a:gd name="T37" fmla="*/ 23 h 48"/>
                <a:gd name="T38" fmla="*/ 5 w 57"/>
                <a:gd name="T39" fmla="*/ 25 h 48"/>
                <a:gd name="T40" fmla="*/ 5 w 57"/>
                <a:gd name="T41" fmla="*/ 27 h 48"/>
                <a:gd name="T42" fmla="*/ 5 w 57"/>
                <a:gd name="T43" fmla="*/ 29 h 48"/>
                <a:gd name="T44" fmla="*/ 5 w 57"/>
                <a:gd name="T45" fmla="*/ 29 h 48"/>
                <a:gd name="T46" fmla="*/ 5 w 57"/>
                <a:gd name="T47" fmla="*/ 30 h 48"/>
                <a:gd name="T48" fmla="*/ 5 w 57"/>
                <a:gd name="T49" fmla="*/ 32 h 48"/>
                <a:gd name="T50" fmla="*/ 5 w 57"/>
                <a:gd name="T51" fmla="*/ 34 h 48"/>
                <a:gd name="T52" fmla="*/ 5 w 57"/>
                <a:gd name="T53" fmla="*/ 36 h 48"/>
                <a:gd name="T54" fmla="*/ 4 w 57"/>
                <a:gd name="T55" fmla="*/ 36 h 48"/>
                <a:gd name="T56" fmla="*/ 4 w 57"/>
                <a:gd name="T57" fmla="*/ 38 h 48"/>
                <a:gd name="T58" fmla="*/ 4 w 57"/>
                <a:gd name="T59" fmla="*/ 40 h 48"/>
                <a:gd name="T60" fmla="*/ 4 w 57"/>
                <a:gd name="T61" fmla="*/ 42 h 48"/>
                <a:gd name="T62" fmla="*/ 2 w 57"/>
                <a:gd name="T63" fmla="*/ 42 h 48"/>
                <a:gd name="T64" fmla="*/ 2 w 57"/>
                <a:gd name="T65" fmla="*/ 44 h 48"/>
                <a:gd name="T66" fmla="*/ 2 w 57"/>
                <a:gd name="T67" fmla="*/ 46 h 48"/>
                <a:gd name="T68" fmla="*/ 0 w 57"/>
                <a:gd name="T69" fmla="*/ 48 h 48"/>
                <a:gd name="T70" fmla="*/ 57 w 57"/>
                <a:gd name="T71" fmla="*/ 23 h 48"/>
                <a:gd name="T72" fmla="*/ 57 w 57"/>
                <a:gd name="T7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57" y="23"/>
                  </a:moveTo>
                  <a:lnTo>
                    <a:pt x="0" y="0"/>
                  </a:lnTo>
                  <a:lnTo>
                    <a:pt x="0" y="0"/>
                  </a:lnTo>
                  <a:lnTo>
                    <a:pt x="2" y="0"/>
                  </a:lnTo>
                  <a:lnTo>
                    <a:pt x="2" y="2"/>
                  </a:lnTo>
                  <a:lnTo>
                    <a:pt x="2" y="4"/>
                  </a:lnTo>
                  <a:lnTo>
                    <a:pt x="4" y="5"/>
                  </a:lnTo>
                  <a:lnTo>
                    <a:pt x="4" y="7"/>
                  </a:lnTo>
                  <a:lnTo>
                    <a:pt x="4" y="7"/>
                  </a:lnTo>
                  <a:lnTo>
                    <a:pt x="4" y="9"/>
                  </a:lnTo>
                  <a:lnTo>
                    <a:pt x="5" y="11"/>
                  </a:lnTo>
                  <a:lnTo>
                    <a:pt x="5" y="13"/>
                  </a:lnTo>
                  <a:lnTo>
                    <a:pt x="5" y="15"/>
                  </a:lnTo>
                  <a:lnTo>
                    <a:pt x="5" y="15"/>
                  </a:lnTo>
                  <a:lnTo>
                    <a:pt x="5" y="17"/>
                  </a:lnTo>
                  <a:lnTo>
                    <a:pt x="5" y="19"/>
                  </a:lnTo>
                  <a:lnTo>
                    <a:pt x="5" y="21"/>
                  </a:lnTo>
                  <a:lnTo>
                    <a:pt x="5" y="21"/>
                  </a:lnTo>
                  <a:lnTo>
                    <a:pt x="5" y="23"/>
                  </a:lnTo>
                  <a:lnTo>
                    <a:pt x="5" y="25"/>
                  </a:lnTo>
                  <a:lnTo>
                    <a:pt x="5" y="27"/>
                  </a:lnTo>
                  <a:lnTo>
                    <a:pt x="5" y="29"/>
                  </a:lnTo>
                  <a:lnTo>
                    <a:pt x="5" y="29"/>
                  </a:lnTo>
                  <a:lnTo>
                    <a:pt x="5" y="30"/>
                  </a:lnTo>
                  <a:lnTo>
                    <a:pt x="5" y="32"/>
                  </a:lnTo>
                  <a:lnTo>
                    <a:pt x="5" y="34"/>
                  </a:lnTo>
                  <a:lnTo>
                    <a:pt x="5" y="36"/>
                  </a:lnTo>
                  <a:lnTo>
                    <a:pt x="4" y="36"/>
                  </a:lnTo>
                  <a:lnTo>
                    <a:pt x="4" y="38"/>
                  </a:lnTo>
                  <a:lnTo>
                    <a:pt x="4" y="40"/>
                  </a:lnTo>
                  <a:lnTo>
                    <a:pt x="4" y="42"/>
                  </a:lnTo>
                  <a:lnTo>
                    <a:pt x="2" y="42"/>
                  </a:lnTo>
                  <a:lnTo>
                    <a:pt x="2" y="44"/>
                  </a:lnTo>
                  <a:lnTo>
                    <a:pt x="2" y="46"/>
                  </a:lnTo>
                  <a:lnTo>
                    <a:pt x="0" y="48"/>
                  </a:lnTo>
                  <a:lnTo>
                    <a:pt x="57" y="23"/>
                  </a:lnTo>
                  <a:lnTo>
                    <a:pt x="57" y="23"/>
                  </a:lnTo>
                  <a:close/>
                </a:path>
              </a:pathLst>
            </a:custGeom>
            <a:solidFill>
              <a:srgbClr val="1F1A17"/>
            </a:solidFill>
            <a:ln w="9525">
              <a:solidFill>
                <a:srgbClr val="000000"/>
              </a:solidFill>
              <a:round/>
              <a:headEnd/>
              <a:tailEnd/>
            </a:ln>
          </p:spPr>
          <p:txBody>
            <a:bodyPr/>
            <a:lstStyle/>
            <a:p>
              <a:endParaRPr lang="en-US" dirty="0"/>
            </a:p>
          </p:txBody>
        </p:sp>
        <p:sp>
          <p:nvSpPr>
            <p:cNvPr id="899153" name="Freeform 81"/>
            <p:cNvSpPr>
              <a:spLocks noChangeAspect="1"/>
            </p:cNvSpPr>
            <p:nvPr/>
          </p:nvSpPr>
          <p:spPr bwMode="auto">
            <a:xfrm>
              <a:off x="2135" y="1719"/>
              <a:ext cx="775" cy="23"/>
            </a:xfrm>
            <a:custGeom>
              <a:avLst/>
              <a:gdLst>
                <a:gd name="T0" fmla="*/ 0 w 309"/>
                <a:gd name="T1" fmla="*/ 0 h 9"/>
                <a:gd name="T2" fmla="*/ 0 w 309"/>
                <a:gd name="T3" fmla="*/ 9 h 9"/>
                <a:gd name="T4" fmla="*/ 309 w 309"/>
                <a:gd name="T5" fmla="*/ 9 h 9"/>
                <a:gd name="T6" fmla="*/ 309 w 309"/>
                <a:gd name="T7" fmla="*/ 0 h 9"/>
                <a:gd name="T8" fmla="*/ 0 w 309"/>
                <a:gd name="T9" fmla="*/ 0 h 9"/>
                <a:gd name="T10" fmla="*/ 0 w 309"/>
                <a:gd name="T11" fmla="*/ 0 h 9"/>
              </a:gdLst>
              <a:ahLst/>
              <a:cxnLst>
                <a:cxn ang="0">
                  <a:pos x="T0" y="T1"/>
                </a:cxn>
                <a:cxn ang="0">
                  <a:pos x="T2" y="T3"/>
                </a:cxn>
                <a:cxn ang="0">
                  <a:pos x="T4" y="T5"/>
                </a:cxn>
                <a:cxn ang="0">
                  <a:pos x="T6" y="T7"/>
                </a:cxn>
                <a:cxn ang="0">
                  <a:pos x="T8" y="T9"/>
                </a:cxn>
                <a:cxn ang="0">
                  <a:pos x="T10" y="T11"/>
                </a:cxn>
              </a:cxnLst>
              <a:rect l="0" t="0" r="r" b="b"/>
              <a:pathLst>
                <a:path w="309" h="9">
                  <a:moveTo>
                    <a:pt x="0" y="0"/>
                  </a:moveTo>
                  <a:lnTo>
                    <a:pt x="0" y="9"/>
                  </a:lnTo>
                  <a:lnTo>
                    <a:pt x="309" y="9"/>
                  </a:lnTo>
                  <a:lnTo>
                    <a:pt x="309" y="0"/>
                  </a:lnTo>
                  <a:lnTo>
                    <a:pt x="0"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54" name="Freeform 82"/>
            <p:cNvSpPr>
              <a:spLocks noChangeAspect="1"/>
            </p:cNvSpPr>
            <p:nvPr/>
          </p:nvSpPr>
          <p:spPr bwMode="auto">
            <a:xfrm>
              <a:off x="1397" y="1719"/>
              <a:ext cx="738" cy="724"/>
            </a:xfrm>
            <a:custGeom>
              <a:avLst/>
              <a:gdLst>
                <a:gd name="T0" fmla="*/ 7 w 294"/>
                <a:gd name="T1" fmla="*/ 288 h 288"/>
                <a:gd name="T2" fmla="*/ 7 w 294"/>
                <a:gd name="T3" fmla="*/ 288 h 288"/>
                <a:gd name="T4" fmla="*/ 9 w 294"/>
                <a:gd name="T5" fmla="*/ 263 h 288"/>
                <a:gd name="T6" fmla="*/ 15 w 294"/>
                <a:gd name="T7" fmla="*/ 238 h 288"/>
                <a:gd name="T8" fmla="*/ 23 w 294"/>
                <a:gd name="T9" fmla="*/ 213 h 288"/>
                <a:gd name="T10" fmla="*/ 34 w 294"/>
                <a:gd name="T11" fmla="*/ 190 h 288"/>
                <a:gd name="T12" fmla="*/ 48 w 294"/>
                <a:gd name="T13" fmla="*/ 165 h 288"/>
                <a:gd name="T14" fmla="*/ 63 w 294"/>
                <a:gd name="T15" fmla="*/ 142 h 288"/>
                <a:gd name="T16" fmla="*/ 80 w 294"/>
                <a:gd name="T17" fmla="*/ 121 h 288"/>
                <a:gd name="T18" fmla="*/ 100 w 294"/>
                <a:gd name="T19" fmla="*/ 100 h 288"/>
                <a:gd name="T20" fmla="*/ 123 w 294"/>
                <a:gd name="T21" fmla="*/ 80 h 288"/>
                <a:gd name="T22" fmla="*/ 144 w 294"/>
                <a:gd name="T23" fmla="*/ 63 h 288"/>
                <a:gd name="T24" fmla="*/ 169 w 294"/>
                <a:gd name="T25" fmla="*/ 48 h 288"/>
                <a:gd name="T26" fmla="*/ 194 w 294"/>
                <a:gd name="T27" fmla="*/ 34 h 288"/>
                <a:gd name="T28" fmla="*/ 219 w 294"/>
                <a:gd name="T29" fmla="*/ 23 h 288"/>
                <a:gd name="T30" fmla="*/ 244 w 294"/>
                <a:gd name="T31" fmla="*/ 15 h 288"/>
                <a:gd name="T32" fmla="*/ 269 w 294"/>
                <a:gd name="T33" fmla="*/ 9 h 288"/>
                <a:gd name="T34" fmla="*/ 294 w 294"/>
                <a:gd name="T35" fmla="*/ 9 h 288"/>
                <a:gd name="T36" fmla="*/ 294 w 294"/>
                <a:gd name="T37" fmla="*/ 0 h 288"/>
                <a:gd name="T38" fmla="*/ 269 w 294"/>
                <a:gd name="T39" fmla="*/ 2 h 288"/>
                <a:gd name="T40" fmla="*/ 242 w 294"/>
                <a:gd name="T41" fmla="*/ 8 h 288"/>
                <a:gd name="T42" fmla="*/ 215 w 294"/>
                <a:gd name="T43" fmla="*/ 15 h 288"/>
                <a:gd name="T44" fmla="*/ 190 w 294"/>
                <a:gd name="T45" fmla="*/ 27 h 288"/>
                <a:gd name="T46" fmla="*/ 165 w 294"/>
                <a:gd name="T47" fmla="*/ 40 h 288"/>
                <a:gd name="T48" fmla="*/ 140 w 294"/>
                <a:gd name="T49" fmla="*/ 56 h 288"/>
                <a:gd name="T50" fmla="*/ 117 w 294"/>
                <a:gd name="T51" fmla="*/ 75 h 288"/>
                <a:gd name="T52" fmla="*/ 96 w 294"/>
                <a:gd name="T53" fmla="*/ 94 h 288"/>
                <a:gd name="T54" fmla="*/ 75 w 294"/>
                <a:gd name="T55" fmla="*/ 115 h 288"/>
                <a:gd name="T56" fmla="*/ 57 w 294"/>
                <a:gd name="T57" fmla="*/ 138 h 288"/>
                <a:gd name="T58" fmla="*/ 40 w 294"/>
                <a:gd name="T59" fmla="*/ 161 h 288"/>
                <a:gd name="T60" fmla="*/ 27 w 294"/>
                <a:gd name="T61" fmla="*/ 186 h 288"/>
                <a:gd name="T62" fmla="*/ 15 w 294"/>
                <a:gd name="T63" fmla="*/ 211 h 288"/>
                <a:gd name="T64" fmla="*/ 7 w 294"/>
                <a:gd name="T65" fmla="*/ 236 h 288"/>
                <a:gd name="T66" fmla="*/ 2 w 294"/>
                <a:gd name="T67" fmla="*/ 261 h 288"/>
                <a:gd name="T68" fmla="*/ 0 w 294"/>
                <a:gd name="T69" fmla="*/ 288 h 288"/>
                <a:gd name="T70" fmla="*/ 0 w 294"/>
                <a:gd name="T71" fmla="*/ 288 h 288"/>
                <a:gd name="T72" fmla="*/ 7 w 294"/>
                <a:gd name="T7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4" h="288">
                  <a:moveTo>
                    <a:pt x="7" y="288"/>
                  </a:moveTo>
                  <a:lnTo>
                    <a:pt x="7" y="288"/>
                  </a:lnTo>
                  <a:lnTo>
                    <a:pt x="9" y="263"/>
                  </a:lnTo>
                  <a:lnTo>
                    <a:pt x="15" y="238"/>
                  </a:lnTo>
                  <a:lnTo>
                    <a:pt x="23" y="213"/>
                  </a:lnTo>
                  <a:lnTo>
                    <a:pt x="34" y="190"/>
                  </a:lnTo>
                  <a:lnTo>
                    <a:pt x="48" y="165"/>
                  </a:lnTo>
                  <a:lnTo>
                    <a:pt x="63" y="142"/>
                  </a:lnTo>
                  <a:lnTo>
                    <a:pt x="80" y="121"/>
                  </a:lnTo>
                  <a:lnTo>
                    <a:pt x="100" y="100"/>
                  </a:lnTo>
                  <a:lnTo>
                    <a:pt x="123" y="80"/>
                  </a:lnTo>
                  <a:lnTo>
                    <a:pt x="144" y="63"/>
                  </a:lnTo>
                  <a:lnTo>
                    <a:pt x="169" y="48"/>
                  </a:lnTo>
                  <a:lnTo>
                    <a:pt x="194" y="34"/>
                  </a:lnTo>
                  <a:lnTo>
                    <a:pt x="219" y="23"/>
                  </a:lnTo>
                  <a:lnTo>
                    <a:pt x="244" y="15"/>
                  </a:lnTo>
                  <a:lnTo>
                    <a:pt x="269" y="9"/>
                  </a:lnTo>
                  <a:lnTo>
                    <a:pt x="294" y="9"/>
                  </a:lnTo>
                  <a:lnTo>
                    <a:pt x="294" y="0"/>
                  </a:lnTo>
                  <a:lnTo>
                    <a:pt x="269" y="2"/>
                  </a:lnTo>
                  <a:lnTo>
                    <a:pt x="242" y="8"/>
                  </a:lnTo>
                  <a:lnTo>
                    <a:pt x="215" y="15"/>
                  </a:lnTo>
                  <a:lnTo>
                    <a:pt x="190" y="27"/>
                  </a:lnTo>
                  <a:lnTo>
                    <a:pt x="165" y="40"/>
                  </a:lnTo>
                  <a:lnTo>
                    <a:pt x="140" y="56"/>
                  </a:lnTo>
                  <a:lnTo>
                    <a:pt x="117" y="75"/>
                  </a:lnTo>
                  <a:lnTo>
                    <a:pt x="96" y="94"/>
                  </a:lnTo>
                  <a:lnTo>
                    <a:pt x="75" y="115"/>
                  </a:lnTo>
                  <a:lnTo>
                    <a:pt x="57" y="138"/>
                  </a:lnTo>
                  <a:lnTo>
                    <a:pt x="40" y="161"/>
                  </a:lnTo>
                  <a:lnTo>
                    <a:pt x="27" y="186"/>
                  </a:lnTo>
                  <a:lnTo>
                    <a:pt x="15" y="211"/>
                  </a:lnTo>
                  <a:lnTo>
                    <a:pt x="7" y="236"/>
                  </a:lnTo>
                  <a:lnTo>
                    <a:pt x="2" y="261"/>
                  </a:lnTo>
                  <a:lnTo>
                    <a:pt x="0" y="288"/>
                  </a:lnTo>
                  <a:lnTo>
                    <a:pt x="0" y="288"/>
                  </a:lnTo>
                  <a:lnTo>
                    <a:pt x="7" y="288"/>
                  </a:lnTo>
                  <a:close/>
                </a:path>
              </a:pathLst>
            </a:custGeom>
            <a:solidFill>
              <a:srgbClr val="1F1A17"/>
            </a:solidFill>
            <a:ln w="9525">
              <a:solidFill>
                <a:srgbClr val="000000"/>
              </a:solidFill>
              <a:round/>
              <a:headEnd/>
              <a:tailEnd/>
            </a:ln>
          </p:spPr>
          <p:txBody>
            <a:bodyPr/>
            <a:lstStyle/>
            <a:p>
              <a:endParaRPr lang="en-US" dirty="0"/>
            </a:p>
          </p:txBody>
        </p:sp>
        <p:sp>
          <p:nvSpPr>
            <p:cNvPr id="899155" name="Rectangle 83"/>
            <p:cNvSpPr>
              <a:spLocks noChangeAspect="1" noChangeArrowheads="1"/>
            </p:cNvSpPr>
            <p:nvPr/>
          </p:nvSpPr>
          <p:spPr bwMode="auto">
            <a:xfrm>
              <a:off x="1397" y="2443"/>
              <a:ext cx="17" cy="640"/>
            </a:xfrm>
            <a:prstGeom prst="rect">
              <a:avLst/>
            </a:prstGeom>
            <a:solidFill>
              <a:srgbClr val="1F1A17"/>
            </a:solidFill>
            <a:ln w="9525">
              <a:solidFill>
                <a:srgbClr val="000000"/>
              </a:solidFill>
              <a:miter lim="800000"/>
              <a:headEnd/>
              <a:tailEnd/>
            </a:ln>
          </p:spPr>
          <p:txBody>
            <a:bodyPr/>
            <a:lstStyle/>
            <a:p>
              <a:endParaRPr lang="en-US" dirty="0"/>
            </a:p>
          </p:txBody>
        </p:sp>
        <p:sp>
          <p:nvSpPr>
            <p:cNvPr id="899156" name="Freeform 84"/>
            <p:cNvSpPr>
              <a:spLocks noChangeAspect="1"/>
            </p:cNvSpPr>
            <p:nvPr/>
          </p:nvSpPr>
          <p:spPr bwMode="auto">
            <a:xfrm>
              <a:off x="1344" y="3010"/>
              <a:ext cx="126" cy="143"/>
            </a:xfrm>
            <a:custGeom>
              <a:avLst/>
              <a:gdLst>
                <a:gd name="T0" fmla="*/ 25 w 50"/>
                <a:gd name="T1" fmla="*/ 57 h 57"/>
                <a:gd name="T2" fmla="*/ 50 w 50"/>
                <a:gd name="T3" fmla="*/ 0 h 57"/>
                <a:gd name="T4" fmla="*/ 50 w 50"/>
                <a:gd name="T5" fmla="*/ 0 h 57"/>
                <a:gd name="T6" fmla="*/ 48 w 50"/>
                <a:gd name="T7" fmla="*/ 2 h 57"/>
                <a:gd name="T8" fmla="*/ 46 w 50"/>
                <a:gd name="T9" fmla="*/ 2 h 57"/>
                <a:gd name="T10" fmla="*/ 44 w 50"/>
                <a:gd name="T11" fmla="*/ 4 h 57"/>
                <a:gd name="T12" fmla="*/ 42 w 50"/>
                <a:gd name="T13" fmla="*/ 4 h 57"/>
                <a:gd name="T14" fmla="*/ 42 w 50"/>
                <a:gd name="T15" fmla="*/ 4 h 57"/>
                <a:gd name="T16" fmla="*/ 40 w 50"/>
                <a:gd name="T17" fmla="*/ 4 h 57"/>
                <a:gd name="T18" fmla="*/ 38 w 50"/>
                <a:gd name="T19" fmla="*/ 6 h 57"/>
                <a:gd name="T20" fmla="*/ 36 w 50"/>
                <a:gd name="T21" fmla="*/ 6 h 57"/>
                <a:gd name="T22" fmla="*/ 36 w 50"/>
                <a:gd name="T23" fmla="*/ 6 h 57"/>
                <a:gd name="T24" fmla="*/ 34 w 50"/>
                <a:gd name="T25" fmla="*/ 6 h 57"/>
                <a:gd name="T26" fmla="*/ 32 w 50"/>
                <a:gd name="T27" fmla="*/ 6 h 57"/>
                <a:gd name="T28" fmla="*/ 30 w 50"/>
                <a:gd name="T29" fmla="*/ 6 h 57"/>
                <a:gd name="T30" fmla="*/ 28 w 50"/>
                <a:gd name="T31" fmla="*/ 6 h 57"/>
                <a:gd name="T32" fmla="*/ 28 w 50"/>
                <a:gd name="T33" fmla="*/ 8 h 57"/>
                <a:gd name="T34" fmla="*/ 26 w 50"/>
                <a:gd name="T35" fmla="*/ 8 h 57"/>
                <a:gd name="T36" fmla="*/ 25 w 50"/>
                <a:gd name="T37" fmla="*/ 8 h 57"/>
                <a:gd name="T38" fmla="*/ 23 w 50"/>
                <a:gd name="T39" fmla="*/ 8 h 57"/>
                <a:gd name="T40" fmla="*/ 21 w 50"/>
                <a:gd name="T41" fmla="*/ 8 h 57"/>
                <a:gd name="T42" fmla="*/ 21 w 50"/>
                <a:gd name="T43" fmla="*/ 6 h 57"/>
                <a:gd name="T44" fmla="*/ 19 w 50"/>
                <a:gd name="T45" fmla="*/ 6 h 57"/>
                <a:gd name="T46" fmla="*/ 17 w 50"/>
                <a:gd name="T47" fmla="*/ 6 h 57"/>
                <a:gd name="T48" fmla="*/ 15 w 50"/>
                <a:gd name="T49" fmla="*/ 6 h 57"/>
                <a:gd name="T50" fmla="*/ 15 w 50"/>
                <a:gd name="T51" fmla="*/ 6 h 57"/>
                <a:gd name="T52" fmla="*/ 13 w 50"/>
                <a:gd name="T53" fmla="*/ 6 h 57"/>
                <a:gd name="T54" fmla="*/ 11 w 50"/>
                <a:gd name="T55" fmla="*/ 6 h 57"/>
                <a:gd name="T56" fmla="*/ 9 w 50"/>
                <a:gd name="T57" fmla="*/ 4 h 57"/>
                <a:gd name="T58" fmla="*/ 7 w 50"/>
                <a:gd name="T59" fmla="*/ 4 h 57"/>
                <a:gd name="T60" fmla="*/ 7 w 50"/>
                <a:gd name="T61" fmla="*/ 4 h 57"/>
                <a:gd name="T62" fmla="*/ 5 w 50"/>
                <a:gd name="T63" fmla="*/ 4 h 57"/>
                <a:gd name="T64" fmla="*/ 3 w 50"/>
                <a:gd name="T65" fmla="*/ 2 h 57"/>
                <a:gd name="T66" fmla="*/ 2 w 50"/>
                <a:gd name="T67" fmla="*/ 2 h 57"/>
                <a:gd name="T68" fmla="*/ 0 w 50"/>
                <a:gd name="T69" fmla="*/ 0 h 57"/>
                <a:gd name="T70" fmla="*/ 25 w 50"/>
                <a:gd name="T71" fmla="*/ 57 h 57"/>
                <a:gd name="T72" fmla="*/ 25 w 50"/>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57">
                  <a:moveTo>
                    <a:pt x="25" y="57"/>
                  </a:moveTo>
                  <a:lnTo>
                    <a:pt x="50" y="0"/>
                  </a:lnTo>
                  <a:lnTo>
                    <a:pt x="50" y="0"/>
                  </a:lnTo>
                  <a:lnTo>
                    <a:pt x="48" y="2"/>
                  </a:lnTo>
                  <a:lnTo>
                    <a:pt x="46" y="2"/>
                  </a:lnTo>
                  <a:lnTo>
                    <a:pt x="44" y="4"/>
                  </a:lnTo>
                  <a:lnTo>
                    <a:pt x="42" y="4"/>
                  </a:lnTo>
                  <a:lnTo>
                    <a:pt x="42" y="4"/>
                  </a:lnTo>
                  <a:lnTo>
                    <a:pt x="40" y="4"/>
                  </a:lnTo>
                  <a:lnTo>
                    <a:pt x="38" y="6"/>
                  </a:lnTo>
                  <a:lnTo>
                    <a:pt x="36" y="6"/>
                  </a:lnTo>
                  <a:lnTo>
                    <a:pt x="36" y="6"/>
                  </a:lnTo>
                  <a:lnTo>
                    <a:pt x="34" y="6"/>
                  </a:lnTo>
                  <a:lnTo>
                    <a:pt x="32" y="6"/>
                  </a:lnTo>
                  <a:lnTo>
                    <a:pt x="30" y="6"/>
                  </a:lnTo>
                  <a:lnTo>
                    <a:pt x="28" y="6"/>
                  </a:lnTo>
                  <a:lnTo>
                    <a:pt x="28" y="8"/>
                  </a:lnTo>
                  <a:lnTo>
                    <a:pt x="26" y="8"/>
                  </a:lnTo>
                  <a:lnTo>
                    <a:pt x="25" y="8"/>
                  </a:lnTo>
                  <a:lnTo>
                    <a:pt x="23" y="8"/>
                  </a:lnTo>
                  <a:lnTo>
                    <a:pt x="21" y="8"/>
                  </a:lnTo>
                  <a:lnTo>
                    <a:pt x="21" y="6"/>
                  </a:lnTo>
                  <a:lnTo>
                    <a:pt x="19" y="6"/>
                  </a:lnTo>
                  <a:lnTo>
                    <a:pt x="17" y="6"/>
                  </a:lnTo>
                  <a:lnTo>
                    <a:pt x="15" y="6"/>
                  </a:lnTo>
                  <a:lnTo>
                    <a:pt x="15" y="6"/>
                  </a:lnTo>
                  <a:lnTo>
                    <a:pt x="13" y="6"/>
                  </a:lnTo>
                  <a:lnTo>
                    <a:pt x="11" y="6"/>
                  </a:lnTo>
                  <a:lnTo>
                    <a:pt x="9" y="4"/>
                  </a:lnTo>
                  <a:lnTo>
                    <a:pt x="7" y="4"/>
                  </a:lnTo>
                  <a:lnTo>
                    <a:pt x="7" y="4"/>
                  </a:lnTo>
                  <a:lnTo>
                    <a:pt x="5" y="4"/>
                  </a:lnTo>
                  <a:lnTo>
                    <a:pt x="3" y="2"/>
                  </a:lnTo>
                  <a:lnTo>
                    <a:pt x="2" y="2"/>
                  </a:lnTo>
                  <a:lnTo>
                    <a:pt x="0" y="0"/>
                  </a:lnTo>
                  <a:lnTo>
                    <a:pt x="25" y="57"/>
                  </a:lnTo>
                  <a:lnTo>
                    <a:pt x="25" y="57"/>
                  </a:lnTo>
                  <a:close/>
                </a:path>
              </a:pathLst>
            </a:custGeom>
            <a:solidFill>
              <a:srgbClr val="1F1A17"/>
            </a:solidFill>
            <a:ln w="9525">
              <a:solidFill>
                <a:srgbClr val="000000"/>
              </a:solidFill>
              <a:round/>
              <a:headEnd/>
              <a:tailEnd/>
            </a:ln>
          </p:spPr>
          <p:txBody>
            <a:bodyPr/>
            <a:lstStyle/>
            <a:p>
              <a:endParaRPr lang="en-US" dirty="0"/>
            </a:p>
          </p:txBody>
        </p:sp>
        <p:sp>
          <p:nvSpPr>
            <p:cNvPr id="899157" name="Freeform 85"/>
            <p:cNvSpPr>
              <a:spLocks noChangeAspect="1"/>
            </p:cNvSpPr>
            <p:nvPr/>
          </p:nvSpPr>
          <p:spPr bwMode="auto">
            <a:xfrm>
              <a:off x="1769" y="2287"/>
              <a:ext cx="115" cy="116"/>
            </a:xfrm>
            <a:custGeom>
              <a:avLst/>
              <a:gdLst>
                <a:gd name="T0" fmla="*/ 23 w 46"/>
                <a:gd name="T1" fmla="*/ 46 h 46"/>
                <a:gd name="T2" fmla="*/ 17 w 46"/>
                <a:gd name="T3" fmla="*/ 46 h 46"/>
                <a:gd name="T4" fmla="*/ 13 w 46"/>
                <a:gd name="T5" fmla="*/ 44 h 46"/>
                <a:gd name="T6" fmla="*/ 9 w 46"/>
                <a:gd name="T7" fmla="*/ 42 h 46"/>
                <a:gd name="T8" fmla="*/ 5 w 46"/>
                <a:gd name="T9" fmla="*/ 41 h 46"/>
                <a:gd name="T10" fmla="*/ 4 w 46"/>
                <a:gd name="T11" fmla="*/ 37 h 46"/>
                <a:gd name="T12" fmla="*/ 2 w 46"/>
                <a:gd name="T13" fmla="*/ 33 h 46"/>
                <a:gd name="T14" fmla="*/ 0 w 46"/>
                <a:gd name="T15" fmla="*/ 29 h 46"/>
                <a:gd name="T16" fmla="*/ 0 w 46"/>
                <a:gd name="T17" fmla="*/ 23 h 46"/>
                <a:gd name="T18" fmla="*/ 0 w 46"/>
                <a:gd name="T19" fmla="*/ 19 h 46"/>
                <a:gd name="T20" fmla="*/ 2 w 46"/>
                <a:gd name="T21" fmla="*/ 16 h 46"/>
                <a:gd name="T22" fmla="*/ 4 w 46"/>
                <a:gd name="T23" fmla="*/ 12 h 46"/>
                <a:gd name="T24" fmla="*/ 5 w 46"/>
                <a:gd name="T25" fmla="*/ 8 h 46"/>
                <a:gd name="T26" fmla="*/ 9 w 46"/>
                <a:gd name="T27" fmla="*/ 4 h 46"/>
                <a:gd name="T28" fmla="*/ 13 w 46"/>
                <a:gd name="T29" fmla="*/ 2 h 46"/>
                <a:gd name="T30" fmla="*/ 17 w 46"/>
                <a:gd name="T31" fmla="*/ 2 h 46"/>
                <a:gd name="T32" fmla="*/ 23 w 46"/>
                <a:gd name="T33" fmla="*/ 0 h 46"/>
                <a:gd name="T34" fmla="*/ 27 w 46"/>
                <a:gd name="T35" fmla="*/ 2 h 46"/>
                <a:gd name="T36" fmla="*/ 30 w 46"/>
                <a:gd name="T37" fmla="*/ 2 h 46"/>
                <a:gd name="T38" fmla="*/ 34 w 46"/>
                <a:gd name="T39" fmla="*/ 4 h 46"/>
                <a:gd name="T40" fmla="*/ 38 w 46"/>
                <a:gd name="T41" fmla="*/ 8 h 46"/>
                <a:gd name="T42" fmla="*/ 42 w 46"/>
                <a:gd name="T43" fmla="*/ 12 h 46"/>
                <a:gd name="T44" fmla="*/ 44 w 46"/>
                <a:gd name="T45" fmla="*/ 16 h 46"/>
                <a:gd name="T46" fmla="*/ 44 w 46"/>
                <a:gd name="T47" fmla="*/ 19 h 46"/>
                <a:gd name="T48" fmla="*/ 46 w 46"/>
                <a:gd name="T49" fmla="*/ 23 h 46"/>
                <a:gd name="T50" fmla="*/ 44 w 46"/>
                <a:gd name="T51" fmla="*/ 29 h 46"/>
                <a:gd name="T52" fmla="*/ 44 w 46"/>
                <a:gd name="T53" fmla="*/ 33 h 46"/>
                <a:gd name="T54" fmla="*/ 42 w 46"/>
                <a:gd name="T55" fmla="*/ 37 h 46"/>
                <a:gd name="T56" fmla="*/ 38 w 46"/>
                <a:gd name="T57" fmla="*/ 41 h 46"/>
                <a:gd name="T58" fmla="*/ 34 w 46"/>
                <a:gd name="T59" fmla="*/ 42 h 46"/>
                <a:gd name="T60" fmla="*/ 30 w 46"/>
                <a:gd name="T61" fmla="*/ 44 h 46"/>
                <a:gd name="T62" fmla="*/ 27 w 46"/>
                <a:gd name="T63" fmla="*/ 46 h 46"/>
                <a:gd name="T64" fmla="*/ 23 w 46"/>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46"/>
                  </a:moveTo>
                  <a:lnTo>
                    <a:pt x="17" y="46"/>
                  </a:lnTo>
                  <a:lnTo>
                    <a:pt x="13" y="44"/>
                  </a:lnTo>
                  <a:lnTo>
                    <a:pt x="9" y="42"/>
                  </a:lnTo>
                  <a:lnTo>
                    <a:pt x="5" y="41"/>
                  </a:lnTo>
                  <a:lnTo>
                    <a:pt x="4" y="37"/>
                  </a:lnTo>
                  <a:lnTo>
                    <a:pt x="2" y="33"/>
                  </a:lnTo>
                  <a:lnTo>
                    <a:pt x="0" y="29"/>
                  </a:lnTo>
                  <a:lnTo>
                    <a:pt x="0" y="23"/>
                  </a:lnTo>
                  <a:lnTo>
                    <a:pt x="0" y="19"/>
                  </a:lnTo>
                  <a:lnTo>
                    <a:pt x="2" y="16"/>
                  </a:lnTo>
                  <a:lnTo>
                    <a:pt x="4" y="12"/>
                  </a:lnTo>
                  <a:lnTo>
                    <a:pt x="5" y="8"/>
                  </a:lnTo>
                  <a:lnTo>
                    <a:pt x="9" y="4"/>
                  </a:lnTo>
                  <a:lnTo>
                    <a:pt x="13" y="2"/>
                  </a:lnTo>
                  <a:lnTo>
                    <a:pt x="17" y="2"/>
                  </a:lnTo>
                  <a:lnTo>
                    <a:pt x="23" y="0"/>
                  </a:lnTo>
                  <a:lnTo>
                    <a:pt x="27" y="2"/>
                  </a:lnTo>
                  <a:lnTo>
                    <a:pt x="30" y="2"/>
                  </a:lnTo>
                  <a:lnTo>
                    <a:pt x="34" y="4"/>
                  </a:lnTo>
                  <a:lnTo>
                    <a:pt x="38" y="8"/>
                  </a:lnTo>
                  <a:lnTo>
                    <a:pt x="42" y="12"/>
                  </a:lnTo>
                  <a:lnTo>
                    <a:pt x="44" y="16"/>
                  </a:lnTo>
                  <a:lnTo>
                    <a:pt x="44" y="19"/>
                  </a:lnTo>
                  <a:lnTo>
                    <a:pt x="46" y="23"/>
                  </a:lnTo>
                  <a:lnTo>
                    <a:pt x="44" y="29"/>
                  </a:lnTo>
                  <a:lnTo>
                    <a:pt x="44" y="33"/>
                  </a:lnTo>
                  <a:lnTo>
                    <a:pt x="42" y="37"/>
                  </a:lnTo>
                  <a:lnTo>
                    <a:pt x="38" y="41"/>
                  </a:lnTo>
                  <a:lnTo>
                    <a:pt x="34" y="42"/>
                  </a:lnTo>
                  <a:lnTo>
                    <a:pt x="30" y="44"/>
                  </a:lnTo>
                  <a:lnTo>
                    <a:pt x="27" y="46"/>
                  </a:lnTo>
                  <a:lnTo>
                    <a:pt x="23" y="46"/>
                  </a:lnTo>
                  <a:close/>
                </a:path>
              </a:pathLst>
            </a:custGeom>
            <a:solidFill>
              <a:srgbClr val="1F1A17"/>
            </a:solidFill>
            <a:ln w="9525">
              <a:solidFill>
                <a:srgbClr val="000000"/>
              </a:solidFill>
              <a:round/>
              <a:headEnd/>
              <a:tailEnd/>
            </a:ln>
          </p:spPr>
          <p:txBody>
            <a:bodyPr/>
            <a:lstStyle/>
            <a:p>
              <a:endParaRPr lang="en-US" dirty="0"/>
            </a:p>
          </p:txBody>
        </p:sp>
        <p:sp>
          <p:nvSpPr>
            <p:cNvPr id="899158" name="Freeform 86"/>
            <p:cNvSpPr>
              <a:spLocks noChangeAspect="1"/>
            </p:cNvSpPr>
            <p:nvPr/>
          </p:nvSpPr>
          <p:spPr bwMode="auto">
            <a:xfrm>
              <a:off x="1769" y="2287"/>
              <a:ext cx="115" cy="116"/>
            </a:xfrm>
            <a:custGeom>
              <a:avLst/>
              <a:gdLst>
                <a:gd name="T0" fmla="*/ 23 w 46"/>
                <a:gd name="T1" fmla="*/ 46 h 46"/>
                <a:gd name="T2" fmla="*/ 17 w 46"/>
                <a:gd name="T3" fmla="*/ 46 h 46"/>
                <a:gd name="T4" fmla="*/ 13 w 46"/>
                <a:gd name="T5" fmla="*/ 44 h 46"/>
                <a:gd name="T6" fmla="*/ 9 w 46"/>
                <a:gd name="T7" fmla="*/ 42 h 46"/>
                <a:gd name="T8" fmla="*/ 5 w 46"/>
                <a:gd name="T9" fmla="*/ 41 h 46"/>
                <a:gd name="T10" fmla="*/ 4 w 46"/>
                <a:gd name="T11" fmla="*/ 37 h 46"/>
                <a:gd name="T12" fmla="*/ 2 w 46"/>
                <a:gd name="T13" fmla="*/ 33 h 46"/>
                <a:gd name="T14" fmla="*/ 0 w 46"/>
                <a:gd name="T15" fmla="*/ 29 h 46"/>
                <a:gd name="T16" fmla="*/ 0 w 46"/>
                <a:gd name="T17" fmla="*/ 23 h 46"/>
                <a:gd name="T18" fmla="*/ 0 w 46"/>
                <a:gd name="T19" fmla="*/ 19 h 46"/>
                <a:gd name="T20" fmla="*/ 2 w 46"/>
                <a:gd name="T21" fmla="*/ 16 h 46"/>
                <a:gd name="T22" fmla="*/ 4 w 46"/>
                <a:gd name="T23" fmla="*/ 12 h 46"/>
                <a:gd name="T24" fmla="*/ 5 w 46"/>
                <a:gd name="T25" fmla="*/ 8 h 46"/>
                <a:gd name="T26" fmla="*/ 9 w 46"/>
                <a:gd name="T27" fmla="*/ 4 h 46"/>
                <a:gd name="T28" fmla="*/ 13 w 46"/>
                <a:gd name="T29" fmla="*/ 2 h 46"/>
                <a:gd name="T30" fmla="*/ 17 w 46"/>
                <a:gd name="T31" fmla="*/ 2 h 46"/>
                <a:gd name="T32" fmla="*/ 23 w 46"/>
                <a:gd name="T33" fmla="*/ 0 h 46"/>
                <a:gd name="T34" fmla="*/ 27 w 46"/>
                <a:gd name="T35" fmla="*/ 2 h 46"/>
                <a:gd name="T36" fmla="*/ 30 w 46"/>
                <a:gd name="T37" fmla="*/ 2 h 46"/>
                <a:gd name="T38" fmla="*/ 34 w 46"/>
                <a:gd name="T39" fmla="*/ 4 h 46"/>
                <a:gd name="T40" fmla="*/ 38 w 46"/>
                <a:gd name="T41" fmla="*/ 8 h 46"/>
                <a:gd name="T42" fmla="*/ 42 w 46"/>
                <a:gd name="T43" fmla="*/ 12 h 46"/>
                <a:gd name="T44" fmla="*/ 44 w 46"/>
                <a:gd name="T45" fmla="*/ 16 h 46"/>
                <a:gd name="T46" fmla="*/ 44 w 46"/>
                <a:gd name="T47" fmla="*/ 19 h 46"/>
                <a:gd name="T48" fmla="*/ 46 w 46"/>
                <a:gd name="T49" fmla="*/ 23 h 46"/>
                <a:gd name="T50" fmla="*/ 44 w 46"/>
                <a:gd name="T51" fmla="*/ 29 h 46"/>
                <a:gd name="T52" fmla="*/ 44 w 46"/>
                <a:gd name="T53" fmla="*/ 33 h 46"/>
                <a:gd name="T54" fmla="*/ 42 w 46"/>
                <a:gd name="T55" fmla="*/ 37 h 46"/>
                <a:gd name="T56" fmla="*/ 38 w 46"/>
                <a:gd name="T57" fmla="*/ 41 h 46"/>
                <a:gd name="T58" fmla="*/ 34 w 46"/>
                <a:gd name="T59" fmla="*/ 42 h 46"/>
                <a:gd name="T60" fmla="*/ 30 w 46"/>
                <a:gd name="T61" fmla="*/ 44 h 46"/>
                <a:gd name="T62" fmla="*/ 27 w 46"/>
                <a:gd name="T63" fmla="*/ 46 h 46"/>
                <a:gd name="T64" fmla="*/ 23 w 46"/>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46"/>
                  </a:moveTo>
                  <a:lnTo>
                    <a:pt x="17" y="46"/>
                  </a:lnTo>
                  <a:lnTo>
                    <a:pt x="13" y="44"/>
                  </a:lnTo>
                  <a:lnTo>
                    <a:pt x="9" y="42"/>
                  </a:lnTo>
                  <a:lnTo>
                    <a:pt x="5" y="41"/>
                  </a:lnTo>
                  <a:lnTo>
                    <a:pt x="4" y="37"/>
                  </a:lnTo>
                  <a:lnTo>
                    <a:pt x="2" y="33"/>
                  </a:lnTo>
                  <a:lnTo>
                    <a:pt x="0" y="29"/>
                  </a:lnTo>
                  <a:lnTo>
                    <a:pt x="0" y="23"/>
                  </a:lnTo>
                  <a:lnTo>
                    <a:pt x="0" y="19"/>
                  </a:lnTo>
                  <a:lnTo>
                    <a:pt x="2" y="16"/>
                  </a:lnTo>
                  <a:lnTo>
                    <a:pt x="4" y="12"/>
                  </a:lnTo>
                  <a:lnTo>
                    <a:pt x="5" y="8"/>
                  </a:lnTo>
                  <a:lnTo>
                    <a:pt x="9" y="4"/>
                  </a:lnTo>
                  <a:lnTo>
                    <a:pt x="13" y="2"/>
                  </a:lnTo>
                  <a:lnTo>
                    <a:pt x="17" y="2"/>
                  </a:lnTo>
                  <a:lnTo>
                    <a:pt x="23" y="0"/>
                  </a:lnTo>
                  <a:lnTo>
                    <a:pt x="27" y="2"/>
                  </a:lnTo>
                  <a:lnTo>
                    <a:pt x="30" y="2"/>
                  </a:lnTo>
                  <a:lnTo>
                    <a:pt x="34" y="4"/>
                  </a:lnTo>
                  <a:lnTo>
                    <a:pt x="38" y="8"/>
                  </a:lnTo>
                  <a:lnTo>
                    <a:pt x="42" y="12"/>
                  </a:lnTo>
                  <a:lnTo>
                    <a:pt x="44" y="16"/>
                  </a:lnTo>
                  <a:lnTo>
                    <a:pt x="44" y="19"/>
                  </a:lnTo>
                  <a:lnTo>
                    <a:pt x="46" y="23"/>
                  </a:lnTo>
                  <a:lnTo>
                    <a:pt x="44" y="29"/>
                  </a:lnTo>
                  <a:lnTo>
                    <a:pt x="44" y="33"/>
                  </a:lnTo>
                  <a:lnTo>
                    <a:pt x="42" y="37"/>
                  </a:lnTo>
                  <a:lnTo>
                    <a:pt x="38" y="41"/>
                  </a:lnTo>
                  <a:lnTo>
                    <a:pt x="34" y="42"/>
                  </a:lnTo>
                  <a:lnTo>
                    <a:pt x="30" y="44"/>
                  </a:lnTo>
                  <a:lnTo>
                    <a:pt x="27" y="46"/>
                  </a:lnTo>
                  <a:lnTo>
                    <a:pt x="23" y="46"/>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59" name="Freeform 87"/>
            <p:cNvSpPr>
              <a:spLocks noChangeAspect="1"/>
            </p:cNvSpPr>
            <p:nvPr/>
          </p:nvSpPr>
          <p:spPr bwMode="auto">
            <a:xfrm>
              <a:off x="1352" y="1448"/>
              <a:ext cx="118" cy="113"/>
            </a:xfrm>
            <a:custGeom>
              <a:avLst/>
              <a:gdLst>
                <a:gd name="T0" fmla="*/ 23 w 47"/>
                <a:gd name="T1" fmla="*/ 45 h 45"/>
                <a:gd name="T2" fmla="*/ 20 w 47"/>
                <a:gd name="T3" fmla="*/ 45 h 45"/>
                <a:gd name="T4" fmla="*/ 14 w 47"/>
                <a:gd name="T5" fmla="*/ 43 h 45"/>
                <a:gd name="T6" fmla="*/ 10 w 47"/>
                <a:gd name="T7" fmla="*/ 41 h 45"/>
                <a:gd name="T8" fmla="*/ 8 w 47"/>
                <a:gd name="T9" fmla="*/ 39 h 45"/>
                <a:gd name="T10" fmla="*/ 4 w 47"/>
                <a:gd name="T11" fmla="*/ 35 h 45"/>
                <a:gd name="T12" fmla="*/ 2 w 47"/>
                <a:gd name="T13" fmla="*/ 31 h 45"/>
                <a:gd name="T14" fmla="*/ 0 w 47"/>
                <a:gd name="T15" fmla="*/ 27 h 45"/>
                <a:gd name="T16" fmla="*/ 0 w 47"/>
                <a:gd name="T17" fmla="*/ 22 h 45"/>
                <a:gd name="T18" fmla="*/ 0 w 47"/>
                <a:gd name="T19" fmla="*/ 18 h 45"/>
                <a:gd name="T20" fmla="*/ 2 w 47"/>
                <a:gd name="T21" fmla="*/ 14 h 45"/>
                <a:gd name="T22" fmla="*/ 4 w 47"/>
                <a:gd name="T23" fmla="*/ 10 h 45"/>
                <a:gd name="T24" fmla="*/ 8 w 47"/>
                <a:gd name="T25" fmla="*/ 6 h 45"/>
                <a:gd name="T26" fmla="*/ 10 w 47"/>
                <a:gd name="T27" fmla="*/ 4 h 45"/>
                <a:gd name="T28" fmla="*/ 14 w 47"/>
                <a:gd name="T29" fmla="*/ 0 h 45"/>
                <a:gd name="T30" fmla="*/ 20 w 47"/>
                <a:gd name="T31" fmla="*/ 0 h 45"/>
                <a:gd name="T32" fmla="*/ 23 w 47"/>
                <a:gd name="T33" fmla="*/ 0 h 45"/>
                <a:gd name="T34" fmla="*/ 27 w 47"/>
                <a:gd name="T35" fmla="*/ 0 h 45"/>
                <a:gd name="T36" fmla="*/ 33 w 47"/>
                <a:gd name="T37" fmla="*/ 0 h 45"/>
                <a:gd name="T38" fmla="*/ 37 w 47"/>
                <a:gd name="T39" fmla="*/ 4 h 45"/>
                <a:gd name="T40" fmla="*/ 39 w 47"/>
                <a:gd name="T41" fmla="*/ 6 h 45"/>
                <a:gd name="T42" fmla="*/ 43 w 47"/>
                <a:gd name="T43" fmla="*/ 10 h 45"/>
                <a:gd name="T44" fmla="*/ 45 w 47"/>
                <a:gd name="T45" fmla="*/ 14 h 45"/>
                <a:gd name="T46" fmla="*/ 47 w 47"/>
                <a:gd name="T47" fmla="*/ 18 h 45"/>
                <a:gd name="T48" fmla="*/ 47 w 47"/>
                <a:gd name="T49" fmla="*/ 22 h 45"/>
                <a:gd name="T50" fmla="*/ 47 w 47"/>
                <a:gd name="T51" fmla="*/ 27 h 45"/>
                <a:gd name="T52" fmla="*/ 45 w 47"/>
                <a:gd name="T53" fmla="*/ 31 h 45"/>
                <a:gd name="T54" fmla="*/ 43 w 47"/>
                <a:gd name="T55" fmla="*/ 35 h 45"/>
                <a:gd name="T56" fmla="*/ 39 w 47"/>
                <a:gd name="T57" fmla="*/ 39 h 45"/>
                <a:gd name="T58" fmla="*/ 37 w 47"/>
                <a:gd name="T59" fmla="*/ 41 h 45"/>
                <a:gd name="T60" fmla="*/ 33 w 47"/>
                <a:gd name="T61" fmla="*/ 43 h 45"/>
                <a:gd name="T62" fmla="*/ 27 w 47"/>
                <a:gd name="T63" fmla="*/ 45 h 45"/>
                <a:gd name="T64" fmla="*/ 23 w 47"/>
                <a:gd name="T6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45">
                  <a:moveTo>
                    <a:pt x="23" y="45"/>
                  </a:moveTo>
                  <a:lnTo>
                    <a:pt x="20" y="45"/>
                  </a:lnTo>
                  <a:lnTo>
                    <a:pt x="14" y="43"/>
                  </a:lnTo>
                  <a:lnTo>
                    <a:pt x="10" y="41"/>
                  </a:lnTo>
                  <a:lnTo>
                    <a:pt x="8" y="39"/>
                  </a:lnTo>
                  <a:lnTo>
                    <a:pt x="4" y="35"/>
                  </a:lnTo>
                  <a:lnTo>
                    <a:pt x="2" y="31"/>
                  </a:lnTo>
                  <a:lnTo>
                    <a:pt x="0" y="27"/>
                  </a:lnTo>
                  <a:lnTo>
                    <a:pt x="0" y="22"/>
                  </a:lnTo>
                  <a:lnTo>
                    <a:pt x="0" y="18"/>
                  </a:lnTo>
                  <a:lnTo>
                    <a:pt x="2" y="14"/>
                  </a:lnTo>
                  <a:lnTo>
                    <a:pt x="4" y="10"/>
                  </a:lnTo>
                  <a:lnTo>
                    <a:pt x="8" y="6"/>
                  </a:lnTo>
                  <a:lnTo>
                    <a:pt x="10" y="4"/>
                  </a:lnTo>
                  <a:lnTo>
                    <a:pt x="14" y="0"/>
                  </a:lnTo>
                  <a:lnTo>
                    <a:pt x="20" y="0"/>
                  </a:lnTo>
                  <a:lnTo>
                    <a:pt x="23" y="0"/>
                  </a:lnTo>
                  <a:lnTo>
                    <a:pt x="27" y="0"/>
                  </a:lnTo>
                  <a:lnTo>
                    <a:pt x="33" y="0"/>
                  </a:lnTo>
                  <a:lnTo>
                    <a:pt x="37" y="4"/>
                  </a:lnTo>
                  <a:lnTo>
                    <a:pt x="39" y="6"/>
                  </a:lnTo>
                  <a:lnTo>
                    <a:pt x="43" y="10"/>
                  </a:lnTo>
                  <a:lnTo>
                    <a:pt x="45" y="14"/>
                  </a:lnTo>
                  <a:lnTo>
                    <a:pt x="47" y="18"/>
                  </a:lnTo>
                  <a:lnTo>
                    <a:pt x="47" y="22"/>
                  </a:lnTo>
                  <a:lnTo>
                    <a:pt x="47" y="27"/>
                  </a:lnTo>
                  <a:lnTo>
                    <a:pt x="45" y="31"/>
                  </a:lnTo>
                  <a:lnTo>
                    <a:pt x="43" y="35"/>
                  </a:lnTo>
                  <a:lnTo>
                    <a:pt x="39" y="39"/>
                  </a:lnTo>
                  <a:lnTo>
                    <a:pt x="37" y="41"/>
                  </a:lnTo>
                  <a:lnTo>
                    <a:pt x="33" y="43"/>
                  </a:lnTo>
                  <a:lnTo>
                    <a:pt x="27" y="45"/>
                  </a:lnTo>
                  <a:lnTo>
                    <a:pt x="23" y="45"/>
                  </a:lnTo>
                  <a:close/>
                </a:path>
              </a:pathLst>
            </a:custGeom>
            <a:solidFill>
              <a:srgbClr val="1F1A17"/>
            </a:solidFill>
            <a:ln w="9525">
              <a:solidFill>
                <a:srgbClr val="000000"/>
              </a:solidFill>
              <a:round/>
              <a:headEnd/>
              <a:tailEnd/>
            </a:ln>
          </p:spPr>
          <p:txBody>
            <a:bodyPr/>
            <a:lstStyle/>
            <a:p>
              <a:endParaRPr lang="en-US" dirty="0"/>
            </a:p>
          </p:txBody>
        </p:sp>
        <p:sp>
          <p:nvSpPr>
            <p:cNvPr id="899160" name="Freeform 88"/>
            <p:cNvSpPr>
              <a:spLocks noChangeAspect="1"/>
            </p:cNvSpPr>
            <p:nvPr/>
          </p:nvSpPr>
          <p:spPr bwMode="auto">
            <a:xfrm>
              <a:off x="1352" y="1448"/>
              <a:ext cx="118" cy="113"/>
            </a:xfrm>
            <a:custGeom>
              <a:avLst/>
              <a:gdLst>
                <a:gd name="T0" fmla="*/ 23 w 47"/>
                <a:gd name="T1" fmla="*/ 45 h 45"/>
                <a:gd name="T2" fmla="*/ 20 w 47"/>
                <a:gd name="T3" fmla="*/ 45 h 45"/>
                <a:gd name="T4" fmla="*/ 14 w 47"/>
                <a:gd name="T5" fmla="*/ 43 h 45"/>
                <a:gd name="T6" fmla="*/ 10 w 47"/>
                <a:gd name="T7" fmla="*/ 41 h 45"/>
                <a:gd name="T8" fmla="*/ 8 w 47"/>
                <a:gd name="T9" fmla="*/ 39 h 45"/>
                <a:gd name="T10" fmla="*/ 4 w 47"/>
                <a:gd name="T11" fmla="*/ 35 h 45"/>
                <a:gd name="T12" fmla="*/ 2 w 47"/>
                <a:gd name="T13" fmla="*/ 31 h 45"/>
                <a:gd name="T14" fmla="*/ 0 w 47"/>
                <a:gd name="T15" fmla="*/ 27 h 45"/>
                <a:gd name="T16" fmla="*/ 0 w 47"/>
                <a:gd name="T17" fmla="*/ 22 h 45"/>
                <a:gd name="T18" fmla="*/ 0 w 47"/>
                <a:gd name="T19" fmla="*/ 18 h 45"/>
                <a:gd name="T20" fmla="*/ 2 w 47"/>
                <a:gd name="T21" fmla="*/ 14 h 45"/>
                <a:gd name="T22" fmla="*/ 4 w 47"/>
                <a:gd name="T23" fmla="*/ 10 h 45"/>
                <a:gd name="T24" fmla="*/ 8 w 47"/>
                <a:gd name="T25" fmla="*/ 6 h 45"/>
                <a:gd name="T26" fmla="*/ 10 w 47"/>
                <a:gd name="T27" fmla="*/ 4 h 45"/>
                <a:gd name="T28" fmla="*/ 14 w 47"/>
                <a:gd name="T29" fmla="*/ 0 h 45"/>
                <a:gd name="T30" fmla="*/ 20 w 47"/>
                <a:gd name="T31" fmla="*/ 0 h 45"/>
                <a:gd name="T32" fmla="*/ 23 w 47"/>
                <a:gd name="T33" fmla="*/ 0 h 45"/>
                <a:gd name="T34" fmla="*/ 27 w 47"/>
                <a:gd name="T35" fmla="*/ 0 h 45"/>
                <a:gd name="T36" fmla="*/ 33 w 47"/>
                <a:gd name="T37" fmla="*/ 0 h 45"/>
                <a:gd name="T38" fmla="*/ 37 w 47"/>
                <a:gd name="T39" fmla="*/ 4 h 45"/>
                <a:gd name="T40" fmla="*/ 39 w 47"/>
                <a:gd name="T41" fmla="*/ 6 h 45"/>
                <a:gd name="T42" fmla="*/ 43 w 47"/>
                <a:gd name="T43" fmla="*/ 10 h 45"/>
                <a:gd name="T44" fmla="*/ 45 w 47"/>
                <a:gd name="T45" fmla="*/ 14 h 45"/>
                <a:gd name="T46" fmla="*/ 47 w 47"/>
                <a:gd name="T47" fmla="*/ 18 h 45"/>
                <a:gd name="T48" fmla="*/ 47 w 47"/>
                <a:gd name="T49" fmla="*/ 22 h 45"/>
                <a:gd name="T50" fmla="*/ 47 w 47"/>
                <a:gd name="T51" fmla="*/ 27 h 45"/>
                <a:gd name="T52" fmla="*/ 45 w 47"/>
                <a:gd name="T53" fmla="*/ 31 h 45"/>
                <a:gd name="T54" fmla="*/ 43 w 47"/>
                <a:gd name="T55" fmla="*/ 35 h 45"/>
                <a:gd name="T56" fmla="*/ 39 w 47"/>
                <a:gd name="T57" fmla="*/ 39 h 45"/>
                <a:gd name="T58" fmla="*/ 37 w 47"/>
                <a:gd name="T59" fmla="*/ 41 h 45"/>
                <a:gd name="T60" fmla="*/ 33 w 47"/>
                <a:gd name="T61" fmla="*/ 43 h 45"/>
                <a:gd name="T62" fmla="*/ 27 w 47"/>
                <a:gd name="T63" fmla="*/ 45 h 45"/>
                <a:gd name="T64" fmla="*/ 23 w 47"/>
                <a:gd name="T6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45">
                  <a:moveTo>
                    <a:pt x="23" y="45"/>
                  </a:moveTo>
                  <a:lnTo>
                    <a:pt x="20" y="45"/>
                  </a:lnTo>
                  <a:lnTo>
                    <a:pt x="14" y="43"/>
                  </a:lnTo>
                  <a:lnTo>
                    <a:pt x="10" y="41"/>
                  </a:lnTo>
                  <a:lnTo>
                    <a:pt x="8" y="39"/>
                  </a:lnTo>
                  <a:lnTo>
                    <a:pt x="4" y="35"/>
                  </a:lnTo>
                  <a:lnTo>
                    <a:pt x="2" y="31"/>
                  </a:lnTo>
                  <a:lnTo>
                    <a:pt x="0" y="27"/>
                  </a:lnTo>
                  <a:lnTo>
                    <a:pt x="0" y="22"/>
                  </a:lnTo>
                  <a:lnTo>
                    <a:pt x="0" y="18"/>
                  </a:lnTo>
                  <a:lnTo>
                    <a:pt x="2" y="14"/>
                  </a:lnTo>
                  <a:lnTo>
                    <a:pt x="4" y="10"/>
                  </a:lnTo>
                  <a:lnTo>
                    <a:pt x="8" y="6"/>
                  </a:lnTo>
                  <a:lnTo>
                    <a:pt x="10" y="4"/>
                  </a:lnTo>
                  <a:lnTo>
                    <a:pt x="14" y="0"/>
                  </a:lnTo>
                  <a:lnTo>
                    <a:pt x="20" y="0"/>
                  </a:lnTo>
                  <a:lnTo>
                    <a:pt x="23" y="0"/>
                  </a:lnTo>
                  <a:lnTo>
                    <a:pt x="27" y="0"/>
                  </a:lnTo>
                  <a:lnTo>
                    <a:pt x="33" y="0"/>
                  </a:lnTo>
                  <a:lnTo>
                    <a:pt x="37" y="4"/>
                  </a:lnTo>
                  <a:lnTo>
                    <a:pt x="39" y="6"/>
                  </a:lnTo>
                  <a:lnTo>
                    <a:pt x="43" y="10"/>
                  </a:lnTo>
                  <a:lnTo>
                    <a:pt x="45" y="14"/>
                  </a:lnTo>
                  <a:lnTo>
                    <a:pt x="47" y="18"/>
                  </a:lnTo>
                  <a:lnTo>
                    <a:pt x="47" y="22"/>
                  </a:lnTo>
                  <a:lnTo>
                    <a:pt x="47" y="27"/>
                  </a:lnTo>
                  <a:lnTo>
                    <a:pt x="45" y="31"/>
                  </a:lnTo>
                  <a:lnTo>
                    <a:pt x="43" y="35"/>
                  </a:lnTo>
                  <a:lnTo>
                    <a:pt x="39" y="39"/>
                  </a:lnTo>
                  <a:lnTo>
                    <a:pt x="37" y="41"/>
                  </a:lnTo>
                  <a:lnTo>
                    <a:pt x="33" y="43"/>
                  </a:lnTo>
                  <a:lnTo>
                    <a:pt x="27" y="45"/>
                  </a:lnTo>
                  <a:lnTo>
                    <a:pt x="23" y="45"/>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61" name="Freeform 89"/>
            <p:cNvSpPr>
              <a:spLocks noChangeAspect="1"/>
            </p:cNvSpPr>
            <p:nvPr/>
          </p:nvSpPr>
          <p:spPr bwMode="auto">
            <a:xfrm>
              <a:off x="1146" y="2086"/>
              <a:ext cx="116" cy="111"/>
            </a:xfrm>
            <a:custGeom>
              <a:avLst/>
              <a:gdLst>
                <a:gd name="T0" fmla="*/ 23 w 46"/>
                <a:gd name="T1" fmla="*/ 44 h 44"/>
                <a:gd name="T2" fmla="*/ 19 w 46"/>
                <a:gd name="T3" fmla="*/ 44 h 44"/>
                <a:gd name="T4" fmla="*/ 13 w 46"/>
                <a:gd name="T5" fmla="*/ 44 h 44"/>
                <a:gd name="T6" fmla="*/ 9 w 46"/>
                <a:gd name="T7" fmla="*/ 40 h 44"/>
                <a:gd name="T8" fmla="*/ 8 w 46"/>
                <a:gd name="T9" fmla="*/ 38 h 44"/>
                <a:gd name="T10" fmla="*/ 4 w 46"/>
                <a:gd name="T11" fmla="*/ 34 h 44"/>
                <a:gd name="T12" fmla="*/ 2 w 46"/>
                <a:gd name="T13" fmla="*/ 30 h 44"/>
                <a:gd name="T14" fmla="*/ 0 w 46"/>
                <a:gd name="T15" fmla="*/ 27 h 44"/>
                <a:gd name="T16" fmla="*/ 0 w 46"/>
                <a:gd name="T17" fmla="*/ 23 h 44"/>
                <a:gd name="T18" fmla="*/ 0 w 46"/>
                <a:gd name="T19" fmla="*/ 17 h 44"/>
                <a:gd name="T20" fmla="*/ 2 w 46"/>
                <a:gd name="T21" fmla="*/ 13 h 44"/>
                <a:gd name="T22" fmla="*/ 4 w 46"/>
                <a:gd name="T23" fmla="*/ 9 h 44"/>
                <a:gd name="T24" fmla="*/ 8 w 46"/>
                <a:gd name="T25" fmla="*/ 5 h 44"/>
                <a:gd name="T26" fmla="*/ 9 w 46"/>
                <a:gd name="T27" fmla="*/ 3 h 44"/>
                <a:gd name="T28" fmla="*/ 13 w 46"/>
                <a:gd name="T29" fmla="*/ 2 h 44"/>
                <a:gd name="T30" fmla="*/ 19 w 46"/>
                <a:gd name="T31" fmla="*/ 0 h 44"/>
                <a:gd name="T32" fmla="*/ 23 w 46"/>
                <a:gd name="T33" fmla="*/ 0 h 44"/>
                <a:gd name="T34" fmla="*/ 27 w 46"/>
                <a:gd name="T35" fmla="*/ 0 h 44"/>
                <a:gd name="T36" fmla="*/ 32 w 46"/>
                <a:gd name="T37" fmla="*/ 2 h 44"/>
                <a:gd name="T38" fmla="*/ 36 w 46"/>
                <a:gd name="T39" fmla="*/ 3 h 44"/>
                <a:gd name="T40" fmla="*/ 38 w 46"/>
                <a:gd name="T41" fmla="*/ 5 h 44"/>
                <a:gd name="T42" fmla="*/ 42 w 46"/>
                <a:gd name="T43" fmla="*/ 9 h 44"/>
                <a:gd name="T44" fmla="*/ 44 w 46"/>
                <a:gd name="T45" fmla="*/ 13 h 44"/>
                <a:gd name="T46" fmla="*/ 46 w 46"/>
                <a:gd name="T47" fmla="*/ 17 h 44"/>
                <a:gd name="T48" fmla="*/ 46 w 46"/>
                <a:gd name="T49" fmla="*/ 23 h 44"/>
                <a:gd name="T50" fmla="*/ 46 w 46"/>
                <a:gd name="T51" fmla="*/ 27 h 44"/>
                <a:gd name="T52" fmla="*/ 44 w 46"/>
                <a:gd name="T53" fmla="*/ 30 h 44"/>
                <a:gd name="T54" fmla="*/ 42 w 46"/>
                <a:gd name="T55" fmla="*/ 34 h 44"/>
                <a:gd name="T56" fmla="*/ 38 w 46"/>
                <a:gd name="T57" fmla="*/ 38 h 44"/>
                <a:gd name="T58" fmla="*/ 36 w 46"/>
                <a:gd name="T59" fmla="*/ 40 h 44"/>
                <a:gd name="T60" fmla="*/ 32 w 46"/>
                <a:gd name="T61" fmla="*/ 44 h 44"/>
                <a:gd name="T62" fmla="*/ 27 w 46"/>
                <a:gd name="T63" fmla="*/ 44 h 44"/>
                <a:gd name="T64" fmla="*/ 23 w 46"/>
                <a:gd name="T6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23" y="44"/>
                  </a:moveTo>
                  <a:lnTo>
                    <a:pt x="19" y="44"/>
                  </a:lnTo>
                  <a:lnTo>
                    <a:pt x="13" y="44"/>
                  </a:lnTo>
                  <a:lnTo>
                    <a:pt x="9" y="40"/>
                  </a:lnTo>
                  <a:lnTo>
                    <a:pt x="8" y="38"/>
                  </a:lnTo>
                  <a:lnTo>
                    <a:pt x="4" y="34"/>
                  </a:lnTo>
                  <a:lnTo>
                    <a:pt x="2" y="30"/>
                  </a:lnTo>
                  <a:lnTo>
                    <a:pt x="0" y="27"/>
                  </a:lnTo>
                  <a:lnTo>
                    <a:pt x="0" y="23"/>
                  </a:lnTo>
                  <a:lnTo>
                    <a:pt x="0" y="17"/>
                  </a:lnTo>
                  <a:lnTo>
                    <a:pt x="2" y="13"/>
                  </a:lnTo>
                  <a:lnTo>
                    <a:pt x="4" y="9"/>
                  </a:lnTo>
                  <a:lnTo>
                    <a:pt x="8" y="5"/>
                  </a:lnTo>
                  <a:lnTo>
                    <a:pt x="9" y="3"/>
                  </a:lnTo>
                  <a:lnTo>
                    <a:pt x="13" y="2"/>
                  </a:lnTo>
                  <a:lnTo>
                    <a:pt x="19" y="0"/>
                  </a:lnTo>
                  <a:lnTo>
                    <a:pt x="23" y="0"/>
                  </a:lnTo>
                  <a:lnTo>
                    <a:pt x="27" y="0"/>
                  </a:lnTo>
                  <a:lnTo>
                    <a:pt x="32" y="2"/>
                  </a:lnTo>
                  <a:lnTo>
                    <a:pt x="36" y="3"/>
                  </a:lnTo>
                  <a:lnTo>
                    <a:pt x="38" y="5"/>
                  </a:lnTo>
                  <a:lnTo>
                    <a:pt x="42" y="9"/>
                  </a:lnTo>
                  <a:lnTo>
                    <a:pt x="44" y="13"/>
                  </a:lnTo>
                  <a:lnTo>
                    <a:pt x="46" y="17"/>
                  </a:lnTo>
                  <a:lnTo>
                    <a:pt x="46" y="23"/>
                  </a:lnTo>
                  <a:lnTo>
                    <a:pt x="46" y="27"/>
                  </a:lnTo>
                  <a:lnTo>
                    <a:pt x="44" y="30"/>
                  </a:lnTo>
                  <a:lnTo>
                    <a:pt x="42" y="34"/>
                  </a:lnTo>
                  <a:lnTo>
                    <a:pt x="38" y="38"/>
                  </a:lnTo>
                  <a:lnTo>
                    <a:pt x="36" y="40"/>
                  </a:lnTo>
                  <a:lnTo>
                    <a:pt x="32" y="44"/>
                  </a:lnTo>
                  <a:lnTo>
                    <a:pt x="27" y="44"/>
                  </a:lnTo>
                  <a:lnTo>
                    <a:pt x="23" y="44"/>
                  </a:lnTo>
                  <a:close/>
                </a:path>
              </a:pathLst>
            </a:custGeom>
            <a:solidFill>
              <a:srgbClr val="1F1A17"/>
            </a:solidFill>
            <a:ln w="9525">
              <a:solidFill>
                <a:srgbClr val="000000"/>
              </a:solidFill>
              <a:round/>
              <a:headEnd/>
              <a:tailEnd/>
            </a:ln>
          </p:spPr>
          <p:txBody>
            <a:bodyPr/>
            <a:lstStyle/>
            <a:p>
              <a:endParaRPr lang="en-US" dirty="0"/>
            </a:p>
          </p:txBody>
        </p:sp>
        <p:sp>
          <p:nvSpPr>
            <p:cNvPr id="899162" name="Freeform 90"/>
            <p:cNvSpPr>
              <a:spLocks noChangeAspect="1"/>
            </p:cNvSpPr>
            <p:nvPr/>
          </p:nvSpPr>
          <p:spPr bwMode="auto">
            <a:xfrm>
              <a:off x="1146" y="2086"/>
              <a:ext cx="116" cy="111"/>
            </a:xfrm>
            <a:custGeom>
              <a:avLst/>
              <a:gdLst>
                <a:gd name="T0" fmla="*/ 23 w 46"/>
                <a:gd name="T1" fmla="*/ 44 h 44"/>
                <a:gd name="T2" fmla="*/ 19 w 46"/>
                <a:gd name="T3" fmla="*/ 44 h 44"/>
                <a:gd name="T4" fmla="*/ 13 w 46"/>
                <a:gd name="T5" fmla="*/ 44 h 44"/>
                <a:gd name="T6" fmla="*/ 9 w 46"/>
                <a:gd name="T7" fmla="*/ 40 h 44"/>
                <a:gd name="T8" fmla="*/ 8 w 46"/>
                <a:gd name="T9" fmla="*/ 38 h 44"/>
                <a:gd name="T10" fmla="*/ 4 w 46"/>
                <a:gd name="T11" fmla="*/ 34 h 44"/>
                <a:gd name="T12" fmla="*/ 2 w 46"/>
                <a:gd name="T13" fmla="*/ 30 h 44"/>
                <a:gd name="T14" fmla="*/ 0 w 46"/>
                <a:gd name="T15" fmla="*/ 27 h 44"/>
                <a:gd name="T16" fmla="*/ 0 w 46"/>
                <a:gd name="T17" fmla="*/ 23 h 44"/>
                <a:gd name="T18" fmla="*/ 0 w 46"/>
                <a:gd name="T19" fmla="*/ 17 h 44"/>
                <a:gd name="T20" fmla="*/ 2 w 46"/>
                <a:gd name="T21" fmla="*/ 13 h 44"/>
                <a:gd name="T22" fmla="*/ 4 w 46"/>
                <a:gd name="T23" fmla="*/ 9 h 44"/>
                <a:gd name="T24" fmla="*/ 8 w 46"/>
                <a:gd name="T25" fmla="*/ 5 h 44"/>
                <a:gd name="T26" fmla="*/ 9 w 46"/>
                <a:gd name="T27" fmla="*/ 3 h 44"/>
                <a:gd name="T28" fmla="*/ 13 w 46"/>
                <a:gd name="T29" fmla="*/ 2 h 44"/>
                <a:gd name="T30" fmla="*/ 19 w 46"/>
                <a:gd name="T31" fmla="*/ 0 h 44"/>
                <a:gd name="T32" fmla="*/ 23 w 46"/>
                <a:gd name="T33" fmla="*/ 0 h 44"/>
                <a:gd name="T34" fmla="*/ 27 w 46"/>
                <a:gd name="T35" fmla="*/ 0 h 44"/>
                <a:gd name="T36" fmla="*/ 32 w 46"/>
                <a:gd name="T37" fmla="*/ 2 h 44"/>
                <a:gd name="T38" fmla="*/ 36 w 46"/>
                <a:gd name="T39" fmla="*/ 3 h 44"/>
                <a:gd name="T40" fmla="*/ 38 w 46"/>
                <a:gd name="T41" fmla="*/ 5 h 44"/>
                <a:gd name="T42" fmla="*/ 42 w 46"/>
                <a:gd name="T43" fmla="*/ 9 h 44"/>
                <a:gd name="T44" fmla="*/ 44 w 46"/>
                <a:gd name="T45" fmla="*/ 13 h 44"/>
                <a:gd name="T46" fmla="*/ 46 w 46"/>
                <a:gd name="T47" fmla="*/ 17 h 44"/>
                <a:gd name="T48" fmla="*/ 46 w 46"/>
                <a:gd name="T49" fmla="*/ 23 h 44"/>
                <a:gd name="T50" fmla="*/ 46 w 46"/>
                <a:gd name="T51" fmla="*/ 27 h 44"/>
                <a:gd name="T52" fmla="*/ 44 w 46"/>
                <a:gd name="T53" fmla="*/ 30 h 44"/>
                <a:gd name="T54" fmla="*/ 42 w 46"/>
                <a:gd name="T55" fmla="*/ 34 h 44"/>
                <a:gd name="T56" fmla="*/ 38 w 46"/>
                <a:gd name="T57" fmla="*/ 38 h 44"/>
                <a:gd name="T58" fmla="*/ 36 w 46"/>
                <a:gd name="T59" fmla="*/ 40 h 44"/>
                <a:gd name="T60" fmla="*/ 32 w 46"/>
                <a:gd name="T61" fmla="*/ 44 h 44"/>
                <a:gd name="T62" fmla="*/ 27 w 46"/>
                <a:gd name="T63" fmla="*/ 44 h 44"/>
                <a:gd name="T64" fmla="*/ 23 w 46"/>
                <a:gd name="T6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23" y="44"/>
                  </a:moveTo>
                  <a:lnTo>
                    <a:pt x="19" y="44"/>
                  </a:lnTo>
                  <a:lnTo>
                    <a:pt x="13" y="44"/>
                  </a:lnTo>
                  <a:lnTo>
                    <a:pt x="9" y="40"/>
                  </a:lnTo>
                  <a:lnTo>
                    <a:pt x="8" y="38"/>
                  </a:lnTo>
                  <a:lnTo>
                    <a:pt x="4" y="34"/>
                  </a:lnTo>
                  <a:lnTo>
                    <a:pt x="2" y="30"/>
                  </a:lnTo>
                  <a:lnTo>
                    <a:pt x="0" y="27"/>
                  </a:lnTo>
                  <a:lnTo>
                    <a:pt x="0" y="23"/>
                  </a:lnTo>
                  <a:lnTo>
                    <a:pt x="0" y="17"/>
                  </a:lnTo>
                  <a:lnTo>
                    <a:pt x="2" y="13"/>
                  </a:lnTo>
                  <a:lnTo>
                    <a:pt x="4" y="9"/>
                  </a:lnTo>
                  <a:lnTo>
                    <a:pt x="8" y="5"/>
                  </a:lnTo>
                  <a:lnTo>
                    <a:pt x="9" y="3"/>
                  </a:lnTo>
                  <a:lnTo>
                    <a:pt x="13" y="2"/>
                  </a:lnTo>
                  <a:lnTo>
                    <a:pt x="19" y="0"/>
                  </a:lnTo>
                  <a:lnTo>
                    <a:pt x="23" y="0"/>
                  </a:lnTo>
                  <a:lnTo>
                    <a:pt x="27" y="0"/>
                  </a:lnTo>
                  <a:lnTo>
                    <a:pt x="32" y="2"/>
                  </a:lnTo>
                  <a:lnTo>
                    <a:pt x="36" y="3"/>
                  </a:lnTo>
                  <a:lnTo>
                    <a:pt x="38" y="5"/>
                  </a:lnTo>
                  <a:lnTo>
                    <a:pt x="42" y="9"/>
                  </a:lnTo>
                  <a:lnTo>
                    <a:pt x="44" y="13"/>
                  </a:lnTo>
                  <a:lnTo>
                    <a:pt x="46" y="17"/>
                  </a:lnTo>
                  <a:lnTo>
                    <a:pt x="46" y="23"/>
                  </a:lnTo>
                  <a:lnTo>
                    <a:pt x="46" y="27"/>
                  </a:lnTo>
                  <a:lnTo>
                    <a:pt x="44" y="30"/>
                  </a:lnTo>
                  <a:lnTo>
                    <a:pt x="42" y="34"/>
                  </a:lnTo>
                  <a:lnTo>
                    <a:pt x="38" y="38"/>
                  </a:lnTo>
                  <a:lnTo>
                    <a:pt x="36" y="40"/>
                  </a:lnTo>
                  <a:lnTo>
                    <a:pt x="32" y="44"/>
                  </a:lnTo>
                  <a:lnTo>
                    <a:pt x="27" y="44"/>
                  </a:lnTo>
                  <a:lnTo>
                    <a:pt x="23" y="44"/>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63" name="Freeform 91"/>
            <p:cNvSpPr>
              <a:spLocks noChangeAspect="1"/>
            </p:cNvSpPr>
            <p:nvPr/>
          </p:nvSpPr>
          <p:spPr bwMode="auto">
            <a:xfrm>
              <a:off x="958" y="2086"/>
              <a:ext cx="115" cy="111"/>
            </a:xfrm>
            <a:custGeom>
              <a:avLst/>
              <a:gdLst>
                <a:gd name="T0" fmla="*/ 23 w 46"/>
                <a:gd name="T1" fmla="*/ 44 h 44"/>
                <a:gd name="T2" fmla="*/ 17 w 46"/>
                <a:gd name="T3" fmla="*/ 44 h 44"/>
                <a:gd name="T4" fmla="*/ 13 w 46"/>
                <a:gd name="T5" fmla="*/ 44 h 44"/>
                <a:gd name="T6" fmla="*/ 9 w 46"/>
                <a:gd name="T7" fmla="*/ 40 h 44"/>
                <a:gd name="T8" fmla="*/ 6 w 46"/>
                <a:gd name="T9" fmla="*/ 38 h 44"/>
                <a:gd name="T10" fmla="*/ 4 w 46"/>
                <a:gd name="T11" fmla="*/ 34 h 44"/>
                <a:gd name="T12" fmla="*/ 2 w 46"/>
                <a:gd name="T13" fmla="*/ 30 h 44"/>
                <a:gd name="T14" fmla="*/ 0 w 46"/>
                <a:gd name="T15" fmla="*/ 27 h 44"/>
                <a:gd name="T16" fmla="*/ 0 w 46"/>
                <a:gd name="T17" fmla="*/ 23 h 44"/>
                <a:gd name="T18" fmla="*/ 0 w 46"/>
                <a:gd name="T19" fmla="*/ 17 h 44"/>
                <a:gd name="T20" fmla="*/ 2 w 46"/>
                <a:gd name="T21" fmla="*/ 13 h 44"/>
                <a:gd name="T22" fmla="*/ 4 w 46"/>
                <a:gd name="T23" fmla="*/ 9 h 44"/>
                <a:gd name="T24" fmla="*/ 6 w 46"/>
                <a:gd name="T25" fmla="*/ 5 h 44"/>
                <a:gd name="T26" fmla="*/ 9 w 46"/>
                <a:gd name="T27" fmla="*/ 3 h 44"/>
                <a:gd name="T28" fmla="*/ 13 w 46"/>
                <a:gd name="T29" fmla="*/ 2 h 44"/>
                <a:gd name="T30" fmla="*/ 17 w 46"/>
                <a:gd name="T31" fmla="*/ 0 h 44"/>
                <a:gd name="T32" fmla="*/ 23 w 46"/>
                <a:gd name="T33" fmla="*/ 0 h 44"/>
                <a:gd name="T34" fmla="*/ 27 w 46"/>
                <a:gd name="T35" fmla="*/ 0 h 44"/>
                <a:gd name="T36" fmla="*/ 31 w 46"/>
                <a:gd name="T37" fmla="*/ 2 h 44"/>
                <a:gd name="T38" fmla="*/ 34 w 46"/>
                <a:gd name="T39" fmla="*/ 3 h 44"/>
                <a:gd name="T40" fmla="*/ 38 w 46"/>
                <a:gd name="T41" fmla="*/ 5 h 44"/>
                <a:gd name="T42" fmla="*/ 42 w 46"/>
                <a:gd name="T43" fmla="*/ 9 h 44"/>
                <a:gd name="T44" fmla="*/ 44 w 46"/>
                <a:gd name="T45" fmla="*/ 13 h 44"/>
                <a:gd name="T46" fmla="*/ 44 w 46"/>
                <a:gd name="T47" fmla="*/ 17 h 44"/>
                <a:gd name="T48" fmla="*/ 46 w 46"/>
                <a:gd name="T49" fmla="*/ 23 h 44"/>
                <a:gd name="T50" fmla="*/ 44 w 46"/>
                <a:gd name="T51" fmla="*/ 27 h 44"/>
                <a:gd name="T52" fmla="*/ 44 w 46"/>
                <a:gd name="T53" fmla="*/ 30 h 44"/>
                <a:gd name="T54" fmla="*/ 42 w 46"/>
                <a:gd name="T55" fmla="*/ 34 h 44"/>
                <a:gd name="T56" fmla="*/ 38 w 46"/>
                <a:gd name="T57" fmla="*/ 38 h 44"/>
                <a:gd name="T58" fmla="*/ 34 w 46"/>
                <a:gd name="T59" fmla="*/ 40 h 44"/>
                <a:gd name="T60" fmla="*/ 31 w 46"/>
                <a:gd name="T61" fmla="*/ 44 h 44"/>
                <a:gd name="T62" fmla="*/ 27 w 46"/>
                <a:gd name="T63" fmla="*/ 44 h 44"/>
                <a:gd name="T64" fmla="*/ 23 w 46"/>
                <a:gd name="T6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23" y="44"/>
                  </a:moveTo>
                  <a:lnTo>
                    <a:pt x="17" y="44"/>
                  </a:lnTo>
                  <a:lnTo>
                    <a:pt x="13" y="44"/>
                  </a:lnTo>
                  <a:lnTo>
                    <a:pt x="9" y="40"/>
                  </a:lnTo>
                  <a:lnTo>
                    <a:pt x="6" y="38"/>
                  </a:lnTo>
                  <a:lnTo>
                    <a:pt x="4" y="34"/>
                  </a:lnTo>
                  <a:lnTo>
                    <a:pt x="2" y="30"/>
                  </a:lnTo>
                  <a:lnTo>
                    <a:pt x="0" y="27"/>
                  </a:lnTo>
                  <a:lnTo>
                    <a:pt x="0" y="23"/>
                  </a:lnTo>
                  <a:lnTo>
                    <a:pt x="0" y="17"/>
                  </a:lnTo>
                  <a:lnTo>
                    <a:pt x="2" y="13"/>
                  </a:lnTo>
                  <a:lnTo>
                    <a:pt x="4" y="9"/>
                  </a:lnTo>
                  <a:lnTo>
                    <a:pt x="6" y="5"/>
                  </a:lnTo>
                  <a:lnTo>
                    <a:pt x="9" y="3"/>
                  </a:lnTo>
                  <a:lnTo>
                    <a:pt x="13" y="2"/>
                  </a:lnTo>
                  <a:lnTo>
                    <a:pt x="17" y="0"/>
                  </a:lnTo>
                  <a:lnTo>
                    <a:pt x="23" y="0"/>
                  </a:lnTo>
                  <a:lnTo>
                    <a:pt x="27" y="0"/>
                  </a:lnTo>
                  <a:lnTo>
                    <a:pt x="31" y="2"/>
                  </a:lnTo>
                  <a:lnTo>
                    <a:pt x="34" y="3"/>
                  </a:lnTo>
                  <a:lnTo>
                    <a:pt x="38" y="5"/>
                  </a:lnTo>
                  <a:lnTo>
                    <a:pt x="42" y="9"/>
                  </a:lnTo>
                  <a:lnTo>
                    <a:pt x="44" y="13"/>
                  </a:lnTo>
                  <a:lnTo>
                    <a:pt x="44" y="17"/>
                  </a:lnTo>
                  <a:lnTo>
                    <a:pt x="46" y="23"/>
                  </a:lnTo>
                  <a:lnTo>
                    <a:pt x="44" y="27"/>
                  </a:lnTo>
                  <a:lnTo>
                    <a:pt x="44" y="30"/>
                  </a:lnTo>
                  <a:lnTo>
                    <a:pt x="42" y="34"/>
                  </a:lnTo>
                  <a:lnTo>
                    <a:pt x="38" y="38"/>
                  </a:lnTo>
                  <a:lnTo>
                    <a:pt x="34" y="40"/>
                  </a:lnTo>
                  <a:lnTo>
                    <a:pt x="31" y="44"/>
                  </a:lnTo>
                  <a:lnTo>
                    <a:pt x="27" y="44"/>
                  </a:lnTo>
                  <a:lnTo>
                    <a:pt x="23" y="44"/>
                  </a:lnTo>
                  <a:close/>
                </a:path>
              </a:pathLst>
            </a:custGeom>
            <a:solidFill>
              <a:srgbClr val="1F1A17"/>
            </a:solidFill>
            <a:ln w="9525">
              <a:solidFill>
                <a:srgbClr val="000000"/>
              </a:solidFill>
              <a:round/>
              <a:headEnd/>
              <a:tailEnd/>
            </a:ln>
          </p:spPr>
          <p:txBody>
            <a:bodyPr/>
            <a:lstStyle/>
            <a:p>
              <a:endParaRPr lang="en-US" dirty="0"/>
            </a:p>
          </p:txBody>
        </p:sp>
        <p:sp>
          <p:nvSpPr>
            <p:cNvPr id="899164" name="Freeform 92"/>
            <p:cNvSpPr>
              <a:spLocks noChangeAspect="1"/>
            </p:cNvSpPr>
            <p:nvPr/>
          </p:nvSpPr>
          <p:spPr bwMode="auto">
            <a:xfrm>
              <a:off x="958" y="2086"/>
              <a:ext cx="115" cy="111"/>
            </a:xfrm>
            <a:custGeom>
              <a:avLst/>
              <a:gdLst>
                <a:gd name="T0" fmla="*/ 23 w 46"/>
                <a:gd name="T1" fmla="*/ 44 h 44"/>
                <a:gd name="T2" fmla="*/ 17 w 46"/>
                <a:gd name="T3" fmla="*/ 44 h 44"/>
                <a:gd name="T4" fmla="*/ 13 w 46"/>
                <a:gd name="T5" fmla="*/ 44 h 44"/>
                <a:gd name="T6" fmla="*/ 9 w 46"/>
                <a:gd name="T7" fmla="*/ 40 h 44"/>
                <a:gd name="T8" fmla="*/ 6 w 46"/>
                <a:gd name="T9" fmla="*/ 38 h 44"/>
                <a:gd name="T10" fmla="*/ 4 w 46"/>
                <a:gd name="T11" fmla="*/ 34 h 44"/>
                <a:gd name="T12" fmla="*/ 2 w 46"/>
                <a:gd name="T13" fmla="*/ 30 h 44"/>
                <a:gd name="T14" fmla="*/ 0 w 46"/>
                <a:gd name="T15" fmla="*/ 27 h 44"/>
                <a:gd name="T16" fmla="*/ 0 w 46"/>
                <a:gd name="T17" fmla="*/ 23 h 44"/>
                <a:gd name="T18" fmla="*/ 0 w 46"/>
                <a:gd name="T19" fmla="*/ 17 h 44"/>
                <a:gd name="T20" fmla="*/ 2 w 46"/>
                <a:gd name="T21" fmla="*/ 13 h 44"/>
                <a:gd name="T22" fmla="*/ 4 w 46"/>
                <a:gd name="T23" fmla="*/ 9 h 44"/>
                <a:gd name="T24" fmla="*/ 6 w 46"/>
                <a:gd name="T25" fmla="*/ 5 h 44"/>
                <a:gd name="T26" fmla="*/ 9 w 46"/>
                <a:gd name="T27" fmla="*/ 3 h 44"/>
                <a:gd name="T28" fmla="*/ 13 w 46"/>
                <a:gd name="T29" fmla="*/ 2 h 44"/>
                <a:gd name="T30" fmla="*/ 17 w 46"/>
                <a:gd name="T31" fmla="*/ 0 h 44"/>
                <a:gd name="T32" fmla="*/ 23 w 46"/>
                <a:gd name="T33" fmla="*/ 0 h 44"/>
                <a:gd name="T34" fmla="*/ 27 w 46"/>
                <a:gd name="T35" fmla="*/ 0 h 44"/>
                <a:gd name="T36" fmla="*/ 31 w 46"/>
                <a:gd name="T37" fmla="*/ 2 h 44"/>
                <a:gd name="T38" fmla="*/ 34 w 46"/>
                <a:gd name="T39" fmla="*/ 3 h 44"/>
                <a:gd name="T40" fmla="*/ 38 w 46"/>
                <a:gd name="T41" fmla="*/ 5 h 44"/>
                <a:gd name="T42" fmla="*/ 42 w 46"/>
                <a:gd name="T43" fmla="*/ 9 h 44"/>
                <a:gd name="T44" fmla="*/ 44 w 46"/>
                <a:gd name="T45" fmla="*/ 13 h 44"/>
                <a:gd name="T46" fmla="*/ 44 w 46"/>
                <a:gd name="T47" fmla="*/ 17 h 44"/>
                <a:gd name="T48" fmla="*/ 46 w 46"/>
                <a:gd name="T49" fmla="*/ 23 h 44"/>
                <a:gd name="T50" fmla="*/ 44 w 46"/>
                <a:gd name="T51" fmla="*/ 27 h 44"/>
                <a:gd name="T52" fmla="*/ 44 w 46"/>
                <a:gd name="T53" fmla="*/ 30 h 44"/>
                <a:gd name="T54" fmla="*/ 42 w 46"/>
                <a:gd name="T55" fmla="*/ 34 h 44"/>
                <a:gd name="T56" fmla="*/ 38 w 46"/>
                <a:gd name="T57" fmla="*/ 38 h 44"/>
                <a:gd name="T58" fmla="*/ 34 w 46"/>
                <a:gd name="T59" fmla="*/ 40 h 44"/>
                <a:gd name="T60" fmla="*/ 31 w 46"/>
                <a:gd name="T61" fmla="*/ 44 h 44"/>
                <a:gd name="T62" fmla="*/ 27 w 46"/>
                <a:gd name="T63" fmla="*/ 44 h 44"/>
                <a:gd name="T64" fmla="*/ 23 w 46"/>
                <a:gd name="T6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23" y="44"/>
                  </a:moveTo>
                  <a:lnTo>
                    <a:pt x="17" y="44"/>
                  </a:lnTo>
                  <a:lnTo>
                    <a:pt x="13" y="44"/>
                  </a:lnTo>
                  <a:lnTo>
                    <a:pt x="9" y="40"/>
                  </a:lnTo>
                  <a:lnTo>
                    <a:pt x="6" y="38"/>
                  </a:lnTo>
                  <a:lnTo>
                    <a:pt x="4" y="34"/>
                  </a:lnTo>
                  <a:lnTo>
                    <a:pt x="2" y="30"/>
                  </a:lnTo>
                  <a:lnTo>
                    <a:pt x="0" y="27"/>
                  </a:lnTo>
                  <a:lnTo>
                    <a:pt x="0" y="23"/>
                  </a:lnTo>
                  <a:lnTo>
                    <a:pt x="0" y="17"/>
                  </a:lnTo>
                  <a:lnTo>
                    <a:pt x="2" y="13"/>
                  </a:lnTo>
                  <a:lnTo>
                    <a:pt x="4" y="9"/>
                  </a:lnTo>
                  <a:lnTo>
                    <a:pt x="6" y="5"/>
                  </a:lnTo>
                  <a:lnTo>
                    <a:pt x="9" y="3"/>
                  </a:lnTo>
                  <a:lnTo>
                    <a:pt x="13" y="2"/>
                  </a:lnTo>
                  <a:lnTo>
                    <a:pt x="17" y="0"/>
                  </a:lnTo>
                  <a:lnTo>
                    <a:pt x="23" y="0"/>
                  </a:lnTo>
                  <a:lnTo>
                    <a:pt x="27" y="0"/>
                  </a:lnTo>
                  <a:lnTo>
                    <a:pt x="31" y="2"/>
                  </a:lnTo>
                  <a:lnTo>
                    <a:pt x="34" y="3"/>
                  </a:lnTo>
                  <a:lnTo>
                    <a:pt x="38" y="5"/>
                  </a:lnTo>
                  <a:lnTo>
                    <a:pt x="42" y="9"/>
                  </a:lnTo>
                  <a:lnTo>
                    <a:pt x="44" y="13"/>
                  </a:lnTo>
                  <a:lnTo>
                    <a:pt x="44" y="17"/>
                  </a:lnTo>
                  <a:lnTo>
                    <a:pt x="46" y="23"/>
                  </a:lnTo>
                  <a:lnTo>
                    <a:pt x="44" y="27"/>
                  </a:lnTo>
                  <a:lnTo>
                    <a:pt x="44" y="30"/>
                  </a:lnTo>
                  <a:lnTo>
                    <a:pt x="42" y="34"/>
                  </a:lnTo>
                  <a:lnTo>
                    <a:pt x="38" y="38"/>
                  </a:lnTo>
                  <a:lnTo>
                    <a:pt x="34" y="40"/>
                  </a:lnTo>
                  <a:lnTo>
                    <a:pt x="31" y="44"/>
                  </a:lnTo>
                  <a:lnTo>
                    <a:pt x="27" y="44"/>
                  </a:lnTo>
                  <a:lnTo>
                    <a:pt x="23" y="44"/>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65" name="Freeform 93"/>
            <p:cNvSpPr>
              <a:spLocks noChangeAspect="1"/>
            </p:cNvSpPr>
            <p:nvPr/>
          </p:nvSpPr>
          <p:spPr bwMode="auto">
            <a:xfrm>
              <a:off x="1769" y="2460"/>
              <a:ext cx="115" cy="116"/>
            </a:xfrm>
            <a:custGeom>
              <a:avLst/>
              <a:gdLst>
                <a:gd name="T0" fmla="*/ 23 w 46"/>
                <a:gd name="T1" fmla="*/ 46 h 46"/>
                <a:gd name="T2" fmla="*/ 19 w 46"/>
                <a:gd name="T3" fmla="*/ 44 h 46"/>
                <a:gd name="T4" fmla="*/ 15 w 46"/>
                <a:gd name="T5" fmla="*/ 44 h 46"/>
                <a:gd name="T6" fmla="*/ 11 w 46"/>
                <a:gd name="T7" fmla="*/ 42 h 46"/>
                <a:gd name="T8" fmla="*/ 7 w 46"/>
                <a:gd name="T9" fmla="*/ 39 h 46"/>
                <a:gd name="T10" fmla="*/ 4 w 46"/>
                <a:gd name="T11" fmla="*/ 35 h 46"/>
                <a:gd name="T12" fmla="*/ 2 w 46"/>
                <a:gd name="T13" fmla="*/ 31 h 46"/>
                <a:gd name="T14" fmla="*/ 2 w 46"/>
                <a:gd name="T15" fmla="*/ 27 h 46"/>
                <a:gd name="T16" fmla="*/ 0 w 46"/>
                <a:gd name="T17" fmla="*/ 23 h 46"/>
                <a:gd name="T18" fmla="*/ 2 w 46"/>
                <a:gd name="T19" fmla="*/ 18 h 46"/>
                <a:gd name="T20" fmla="*/ 2 w 46"/>
                <a:gd name="T21" fmla="*/ 14 h 46"/>
                <a:gd name="T22" fmla="*/ 4 w 46"/>
                <a:gd name="T23" fmla="*/ 10 h 46"/>
                <a:gd name="T24" fmla="*/ 7 w 46"/>
                <a:gd name="T25" fmla="*/ 6 h 46"/>
                <a:gd name="T26" fmla="*/ 11 w 46"/>
                <a:gd name="T27" fmla="*/ 4 h 46"/>
                <a:gd name="T28" fmla="*/ 15 w 46"/>
                <a:gd name="T29" fmla="*/ 2 h 46"/>
                <a:gd name="T30" fmla="*/ 19 w 46"/>
                <a:gd name="T31" fmla="*/ 0 h 46"/>
                <a:gd name="T32" fmla="*/ 23 w 46"/>
                <a:gd name="T33" fmla="*/ 0 h 46"/>
                <a:gd name="T34" fmla="*/ 28 w 46"/>
                <a:gd name="T35" fmla="*/ 0 h 46"/>
                <a:gd name="T36" fmla="*/ 32 w 46"/>
                <a:gd name="T37" fmla="*/ 2 h 46"/>
                <a:gd name="T38" fmla="*/ 36 w 46"/>
                <a:gd name="T39" fmla="*/ 4 h 46"/>
                <a:gd name="T40" fmla="*/ 40 w 46"/>
                <a:gd name="T41" fmla="*/ 6 h 46"/>
                <a:gd name="T42" fmla="*/ 42 w 46"/>
                <a:gd name="T43" fmla="*/ 10 h 46"/>
                <a:gd name="T44" fmla="*/ 44 w 46"/>
                <a:gd name="T45" fmla="*/ 14 h 46"/>
                <a:gd name="T46" fmla="*/ 46 w 46"/>
                <a:gd name="T47" fmla="*/ 18 h 46"/>
                <a:gd name="T48" fmla="*/ 46 w 46"/>
                <a:gd name="T49" fmla="*/ 23 h 46"/>
                <a:gd name="T50" fmla="*/ 46 w 46"/>
                <a:gd name="T51" fmla="*/ 27 h 46"/>
                <a:gd name="T52" fmla="*/ 44 w 46"/>
                <a:gd name="T53" fmla="*/ 31 h 46"/>
                <a:gd name="T54" fmla="*/ 42 w 46"/>
                <a:gd name="T55" fmla="*/ 35 h 46"/>
                <a:gd name="T56" fmla="*/ 40 w 46"/>
                <a:gd name="T57" fmla="*/ 39 h 46"/>
                <a:gd name="T58" fmla="*/ 36 w 46"/>
                <a:gd name="T59" fmla="*/ 42 h 46"/>
                <a:gd name="T60" fmla="*/ 32 w 46"/>
                <a:gd name="T61" fmla="*/ 44 h 46"/>
                <a:gd name="T62" fmla="*/ 28 w 46"/>
                <a:gd name="T63" fmla="*/ 44 h 46"/>
                <a:gd name="T64" fmla="*/ 23 w 46"/>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46"/>
                  </a:moveTo>
                  <a:lnTo>
                    <a:pt x="19" y="44"/>
                  </a:lnTo>
                  <a:lnTo>
                    <a:pt x="15" y="44"/>
                  </a:lnTo>
                  <a:lnTo>
                    <a:pt x="11" y="42"/>
                  </a:lnTo>
                  <a:lnTo>
                    <a:pt x="7" y="39"/>
                  </a:lnTo>
                  <a:lnTo>
                    <a:pt x="4" y="35"/>
                  </a:lnTo>
                  <a:lnTo>
                    <a:pt x="2" y="31"/>
                  </a:lnTo>
                  <a:lnTo>
                    <a:pt x="2" y="27"/>
                  </a:lnTo>
                  <a:lnTo>
                    <a:pt x="0" y="23"/>
                  </a:lnTo>
                  <a:lnTo>
                    <a:pt x="2" y="18"/>
                  </a:lnTo>
                  <a:lnTo>
                    <a:pt x="2" y="14"/>
                  </a:lnTo>
                  <a:lnTo>
                    <a:pt x="4" y="10"/>
                  </a:lnTo>
                  <a:lnTo>
                    <a:pt x="7" y="6"/>
                  </a:lnTo>
                  <a:lnTo>
                    <a:pt x="11" y="4"/>
                  </a:lnTo>
                  <a:lnTo>
                    <a:pt x="15" y="2"/>
                  </a:lnTo>
                  <a:lnTo>
                    <a:pt x="19" y="0"/>
                  </a:lnTo>
                  <a:lnTo>
                    <a:pt x="23" y="0"/>
                  </a:lnTo>
                  <a:lnTo>
                    <a:pt x="28" y="0"/>
                  </a:lnTo>
                  <a:lnTo>
                    <a:pt x="32" y="2"/>
                  </a:lnTo>
                  <a:lnTo>
                    <a:pt x="36" y="4"/>
                  </a:lnTo>
                  <a:lnTo>
                    <a:pt x="40" y="6"/>
                  </a:lnTo>
                  <a:lnTo>
                    <a:pt x="42" y="10"/>
                  </a:lnTo>
                  <a:lnTo>
                    <a:pt x="44" y="14"/>
                  </a:lnTo>
                  <a:lnTo>
                    <a:pt x="46" y="18"/>
                  </a:lnTo>
                  <a:lnTo>
                    <a:pt x="46" y="23"/>
                  </a:lnTo>
                  <a:lnTo>
                    <a:pt x="46" y="27"/>
                  </a:lnTo>
                  <a:lnTo>
                    <a:pt x="44" y="31"/>
                  </a:lnTo>
                  <a:lnTo>
                    <a:pt x="42" y="35"/>
                  </a:lnTo>
                  <a:lnTo>
                    <a:pt x="40" y="39"/>
                  </a:lnTo>
                  <a:lnTo>
                    <a:pt x="36" y="42"/>
                  </a:lnTo>
                  <a:lnTo>
                    <a:pt x="32" y="44"/>
                  </a:lnTo>
                  <a:lnTo>
                    <a:pt x="28" y="44"/>
                  </a:lnTo>
                  <a:lnTo>
                    <a:pt x="23" y="46"/>
                  </a:lnTo>
                  <a:close/>
                </a:path>
              </a:pathLst>
            </a:custGeom>
            <a:solidFill>
              <a:srgbClr val="1F1A17"/>
            </a:solidFill>
            <a:ln w="9525">
              <a:solidFill>
                <a:srgbClr val="000000"/>
              </a:solidFill>
              <a:round/>
              <a:headEnd/>
              <a:tailEnd/>
            </a:ln>
          </p:spPr>
          <p:txBody>
            <a:bodyPr/>
            <a:lstStyle/>
            <a:p>
              <a:endParaRPr lang="en-US" dirty="0"/>
            </a:p>
          </p:txBody>
        </p:sp>
        <p:sp>
          <p:nvSpPr>
            <p:cNvPr id="899166" name="Freeform 94"/>
            <p:cNvSpPr>
              <a:spLocks noChangeAspect="1"/>
            </p:cNvSpPr>
            <p:nvPr/>
          </p:nvSpPr>
          <p:spPr bwMode="auto">
            <a:xfrm>
              <a:off x="1769" y="2460"/>
              <a:ext cx="115" cy="116"/>
            </a:xfrm>
            <a:custGeom>
              <a:avLst/>
              <a:gdLst>
                <a:gd name="T0" fmla="*/ 23 w 46"/>
                <a:gd name="T1" fmla="*/ 46 h 46"/>
                <a:gd name="T2" fmla="*/ 19 w 46"/>
                <a:gd name="T3" fmla="*/ 44 h 46"/>
                <a:gd name="T4" fmla="*/ 15 w 46"/>
                <a:gd name="T5" fmla="*/ 44 h 46"/>
                <a:gd name="T6" fmla="*/ 11 w 46"/>
                <a:gd name="T7" fmla="*/ 42 h 46"/>
                <a:gd name="T8" fmla="*/ 7 w 46"/>
                <a:gd name="T9" fmla="*/ 39 h 46"/>
                <a:gd name="T10" fmla="*/ 4 w 46"/>
                <a:gd name="T11" fmla="*/ 35 h 46"/>
                <a:gd name="T12" fmla="*/ 2 w 46"/>
                <a:gd name="T13" fmla="*/ 31 h 46"/>
                <a:gd name="T14" fmla="*/ 2 w 46"/>
                <a:gd name="T15" fmla="*/ 27 h 46"/>
                <a:gd name="T16" fmla="*/ 0 w 46"/>
                <a:gd name="T17" fmla="*/ 23 h 46"/>
                <a:gd name="T18" fmla="*/ 2 w 46"/>
                <a:gd name="T19" fmla="*/ 18 h 46"/>
                <a:gd name="T20" fmla="*/ 2 w 46"/>
                <a:gd name="T21" fmla="*/ 14 h 46"/>
                <a:gd name="T22" fmla="*/ 4 w 46"/>
                <a:gd name="T23" fmla="*/ 10 h 46"/>
                <a:gd name="T24" fmla="*/ 7 w 46"/>
                <a:gd name="T25" fmla="*/ 6 h 46"/>
                <a:gd name="T26" fmla="*/ 11 w 46"/>
                <a:gd name="T27" fmla="*/ 4 h 46"/>
                <a:gd name="T28" fmla="*/ 15 w 46"/>
                <a:gd name="T29" fmla="*/ 2 h 46"/>
                <a:gd name="T30" fmla="*/ 19 w 46"/>
                <a:gd name="T31" fmla="*/ 0 h 46"/>
                <a:gd name="T32" fmla="*/ 23 w 46"/>
                <a:gd name="T33" fmla="*/ 0 h 46"/>
                <a:gd name="T34" fmla="*/ 28 w 46"/>
                <a:gd name="T35" fmla="*/ 0 h 46"/>
                <a:gd name="T36" fmla="*/ 32 w 46"/>
                <a:gd name="T37" fmla="*/ 2 h 46"/>
                <a:gd name="T38" fmla="*/ 36 w 46"/>
                <a:gd name="T39" fmla="*/ 4 h 46"/>
                <a:gd name="T40" fmla="*/ 40 w 46"/>
                <a:gd name="T41" fmla="*/ 6 h 46"/>
                <a:gd name="T42" fmla="*/ 42 w 46"/>
                <a:gd name="T43" fmla="*/ 10 h 46"/>
                <a:gd name="T44" fmla="*/ 44 w 46"/>
                <a:gd name="T45" fmla="*/ 14 h 46"/>
                <a:gd name="T46" fmla="*/ 46 w 46"/>
                <a:gd name="T47" fmla="*/ 18 h 46"/>
                <a:gd name="T48" fmla="*/ 46 w 46"/>
                <a:gd name="T49" fmla="*/ 23 h 46"/>
                <a:gd name="T50" fmla="*/ 46 w 46"/>
                <a:gd name="T51" fmla="*/ 27 h 46"/>
                <a:gd name="T52" fmla="*/ 44 w 46"/>
                <a:gd name="T53" fmla="*/ 31 h 46"/>
                <a:gd name="T54" fmla="*/ 42 w 46"/>
                <a:gd name="T55" fmla="*/ 35 h 46"/>
                <a:gd name="T56" fmla="*/ 40 w 46"/>
                <a:gd name="T57" fmla="*/ 39 h 46"/>
                <a:gd name="T58" fmla="*/ 36 w 46"/>
                <a:gd name="T59" fmla="*/ 42 h 46"/>
                <a:gd name="T60" fmla="*/ 32 w 46"/>
                <a:gd name="T61" fmla="*/ 44 h 46"/>
                <a:gd name="T62" fmla="*/ 28 w 46"/>
                <a:gd name="T63" fmla="*/ 44 h 46"/>
                <a:gd name="T64" fmla="*/ 23 w 46"/>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46"/>
                  </a:moveTo>
                  <a:lnTo>
                    <a:pt x="19" y="44"/>
                  </a:lnTo>
                  <a:lnTo>
                    <a:pt x="15" y="44"/>
                  </a:lnTo>
                  <a:lnTo>
                    <a:pt x="11" y="42"/>
                  </a:lnTo>
                  <a:lnTo>
                    <a:pt x="7" y="39"/>
                  </a:lnTo>
                  <a:lnTo>
                    <a:pt x="4" y="35"/>
                  </a:lnTo>
                  <a:lnTo>
                    <a:pt x="2" y="31"/>
                  </a:lnTo>
                  <a:lnTo>
                    <a:pt x="2" y="27"/>
                  </a:lnTo>
                  <a:lnTo>
                    <a:pt x="0" y="23"/>
                  </a:lnTo>
                  <a:lnTo>
                    <a:pt x="2" y="18"/>
                  </a:lnTo>
                  <a:lnTo>
                    <a:pt x="2" y="14"/>
                  </a:lnTo>
                  <a:lnTo>
                    <a:pt x="4" y="10"/>
                  </a:lnTo>
                  <a:lnTo>
                    <a:pt x="7" y="6"/>
                  </a:lnTo>
                  <a:lnTo>
                    <a:pt x="11" y="4"/>
                  </a:lnTo>
                  <a:lnTo>
                    <a:pt x="15" y="2"/>
                  </a:lnTo>
                  <a:lnTo>
                    <a:pt x="19" y="0"/>
                  </a:lnTo>
                  <a:lnTo>
                    <a:pt x="23" y="0"/>
                  </a:lnTo>
                  <a:lnTo>
                    <a:pt x="28" y="0"/>
                  </a:lnTo>
                  <a:lnTo>
                    <a:pt x="32" y="2"/>
                  </a:lnTo>
                  <a:lnTo>
                    <a:pt x="36" y="4"/>
                  </a:lnTo>
                  <a:lnTo>
                    <a:pt x="40" y="6"/>
                  </a:lnTo>
                  <a:lnTo>
                    <a:pt x="42" y="10"/>
                  </a:lnTo>
                  <a:lnTo>
                    <a:pt x="44" y="14"/>
                  </a:lnTo>
                  <a:lnTo>
                    <a:pt x="46" y="18"/>
                  </a:lnTo>
                  <a:lnTo>
                    <a:pt x="46" y="23"/>
                  </a:lnTo>
                  <a:lnTo>
                    <a:pt x="46" y="27"/>
                  </a:lnTo>
                  <a:lnTo>
                    <a:pt x="44" y="31"/>
                  </a:lnTo>
                  <a:lnTo>
                    <a:pt x="42" y="35"/>
                  </a:lnTo>
                  <a:lnTo>
                    <a:pt x="40" y="39"/>
                  </a:lnTo>
                  <a:lnTo>
                    <a:pt x="36" y="42"/>
                  </a:lnTo>
                  <a:lnTo>
                    <a:pt x="32" y="44"/>
                  </a:lnTo>
                  <a:lnTo>
                    <a:pt x="28" y="44"/>
                  </a:lnTo>
                  <a:lnTo>
                    <a:pt x="23" y="46"/>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67" name="Freeform 95"/>
            <p:cNvSpPr>
              <a:spLocks noChangeAspect="1"/>
            </p:cNvSpPr>
            <p:nvPr/>
          </p:nvSpPr>
          <p:spPr bwMode="auto">
            <a:xfrm>
              <a:off x="1352" y="1263"/>
              <a:ext cx="118" cy="115"/>
            </a:xfrm>
            <a:custGeom>
              <a:avLst/>
              <a:gdLst>
                <a:gd name="T0" fmla="*/ 23 w 47"/>
                <a:gd name="T1" fmla="*/ 46 h 46"/>
                <a:gd name="T2" fmla="*/ 18 w 47"/>
                <a:gd name="T3" fmla="*/ 46 h 46"/>
                <a:gd name="T4" fmla="*/ 14 w 47"/>
                <a:gd name="T5" fmla="*/ 44 h 46"/>
                <a:gd name="T6" fmla="*/ 10 w 47"/>
                <a:gd name="T7" fmla="*/ 42 h 46"/>
                <a:gd name="T8" fmla="*/ 6 w 47"/>
                <a:gd name="T9" fmla="*/ 38 h 46"/>
                <a:gd name="T10" fmla="*/ 4 w 47"/>
                <a:gd name="T11" fmla="*/ 36 h 46"/>
                <a:gd name="T12" fmla="*/ 2 w 47"/>
                <a:gd name="T13" fmla="*/ 32 h 46"/>
                <a:gd name="T14" fmla="*/ 0 w 47"/>
                <a:gd name="T15" fmla="*/ 27 h 46"/>
                <a:gd name="T16" fmla="*/ 0 w 47"/>
                <a:gd name="T17" fmla="*/ 23 h 46"/>
                <a:gd name="T18" fmla="*/ 0 w 47"/>
                <a:gd name="T19" fmla="*/ 19 h 46"/>
                <a:gd name="T20" fmla="*/ 2 w 47"/>
                <a:gd name="T21" fmla="*/ 13 h 46"/>
                <a:gd name="T22" fmla="*/ 4 w 47"/>
                <a:gd name="T23" fmla="*/ 9 h 46"/>
                <a:gd name="T24" fmla="*/ 6 w 47"/>
                <a:gd name="T25" fmla="*/ 7 h 46"/>
                <a:gd name="T26" fmla="*/ 10 w 47"/>
                <a:gd name="T27" fmla="*/ 3 h 46"/>
                <a:gd name="T28" fmla="*/ 14 w 47"/>
                <a:gd name="T29" fmla="*/ 2 h 46"/>
                <a:gd name="T30" fmla="*/ 18 w 47"/>
                <a:gd name="T31" fmla="*/ 0 h 46"/>
                <a:gd name="T32" fmla="*/ 23 w 47"/>
                <a:gd name="T33" fmla="*/ 0 h 46"/>
                <a:gd name="T34" fmla="*/ 27 w 47"/>
                <a:gd name="T35" fmla="*/ 0 h 46"/>
                <a:gd name="T36" fmla="*/ 31 w 47"/>
                <a:gd name="T37" fmla="*/ 2 h 46"/>
                <a:gd name="T38" fmla="*/ 35 w 47"/>
                <a:gd name="T39" fmla="*/ 3 h 46"/>
                <a:gd name="T40" fmla="*/ 39 w 47"/>
                <a:gd name="T41" fmla="*/ 7 h 46"/>
                <a:gd name="T42" fmla="*/ 43 w 47"/>
                <a:gd name="T43" fmla="*/ 9 h 46"/>
                <a:gd name="T44" fmla="*/ 45 w 47"/>
                <a:gd name="T45" fmla="*/ 13 h 46"/>
                <a:gd name="T46" fmla="*/ 45 w 47"/>
                <a:gd name="T47" fmla="*/ 19 h 46"/>
                <a:gd name="T48" fmla="*/ 47 w 47"/>
                <a:gd name="T49" fmla="*/ 23 h 46"/>
                <a:gd name="T50" fmla="*/ 45 w 47"/>
                <a:gd name="T51" fmla="*/ 27 h 46"/>
                <a:gd name="T52" fmla="*/ 45 w 47"/>
                <a:gd name="T53" fmla="*/ 32 h 46"/>
                <a:gd name="T54" fmla="*/ 43 w 47"/>
                <a:gd name="T55" fmla="*/ 36 h 46"/>
                <a:gd name="T56" fmla="*/ 39 w 47"/>
                <a:gd name="T57" fmla="*/ 38 h 46"/>
                <a:gd name="T58" fmla="*/ 35 w 47"/>
                <a:gd name="T59" fmla="*/ 42 h 46"/>
                <a:gd name="T60" fmla="*/ 31 w 47"/>
                <a:gd name="T61" fmla="*/ 44 h 46"/>
                <a:gd name="T62" fmla="*/ 27 w 47"/>
                <a:gd name="T63" fmla="*/ 46 h 46"/>
                <a:gd name="T64" fmla="*/ 23 w 47"/>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46">
                  <a:moveTo>
                    <a:pt x="23" y="46"/>
                  </a:moveTo>
                  <a:lnTo>
                    <a:pt x="18" y="46"/>
                  </a:lnTo>
                  <a:lnTo>
                    <a:pt x="14" y="44"/>
                  </a:lnTo>
                  <a:lnTo>
                    <a:pt x="10" y="42"/>
                  </a:lnTo>
                  <a:lnTo>
                    <a:pt x="6" y="38"/>
                  </a:lnTo>
                  <a:lnTo>
                    <a:pt x="4" y="36"/>
                  </a:lnTo>
                  <a:lnTo>
                    <a:pt x="2" y="32"/>
                  </a:lnTo>
                  <a:lnTo>
                    <a:pt x="0" y="27"/>
                  </a:lnTo>
                  <a:lnTo>
                    <a:pt x="0" y="23"/>
                  </a:lnTo>
                  <a:lnTo>
                    <a:pt x="0" y="19"/>
                  </a:lnTo>
                  <a:lnTo>
                    <a:pt x="2" y="13"/>
                  </a:lnTo>
                  <a:lnTo>
                    <a:pt x="4" y="9"/>
                  </a:lnTo>
                  <a:lnTo>
                    <a:pt x="6" y="7"/>
                  </a:lnTo>
                  <a:lnTo>
                    <a:pt x="10" y="3"/>
                  </a:lnTo>
                  <a:lnTo>
                    <a:pt x="14" y="2"/>
                  </a:lnTo>
                  <a:lnTo>
                    <a:pt x="18" y="0"/>
                  </a:lnTo>
                  <a:lnTo>
                    <a:pt x="23" y="0"/>
                  </a:lnTo>
                  <a:lnTo>
                    <a:pt x="27" y="0"/>
                  </a:lnTo>
                  <a:lnTo>
                    <a:pt x="31" y="2"/>
                  </a:lnTo>
                  <a:lnTo>
                    <a:pt x="35" y="3"/>
                  </a:lnTo>
                  <a:lnTo>
                    <a:pt x="39" y="7"/>
                  </a:lnTo>
                  <a:lnTo>
                    <a:pt x="43" y="9"/>
                  </a:lnTo>
                  <a:lnTo>
                    <a:pt x="45" y="13"/>
                  </a:lnTo>
                  <a:lnTo>
                    <a:pt x="45" y="19"/>
                  </a:lnTo>
                  <a:lnTo>
                    <a:pt x="47" y="23"/>
                  </a:lnTo>
                  <a:lnTo>
                    <a:pt x="45" y="27"/>
                  </a:lnTo>
                  <a:lnTo>
                    <a:pt x="45" y="32"/>
                  </a:lnTo>
                  <a:lnTo>
                    <a:pt x="43" y="36"/>
                  </a:lnTo>
                  <a:lnTo>
                    <a:pt x="39" y="38"/>
                  </a:lnTo>
                  <a:lnTo>
                    <a:pt x="35" y="42"/>
                  </a:lnTo>
                  <a:lnTo>
                    <a:pt x="31" y="44"/>
                  </a:lnTo>
                  <a:lnTo>
                    <a:pt x="27" y="46"/>
                  </a:lnTo>
                  <a:lnTo>
                    <a:pt x="23" y="46"/>
                  </a:lnTo>
                  <a:close/>
                </a:path>
              </a:pathLst>
            </a:custGeom>
            <a:solidFill>
              <a:srgbClr val="1F1A17"/>
            </a:solidFill>
            <a:ln w="9525">
              <a:solidFill>
                <a:srgbClr val="000000"/>
              </a:solidFill>
              <a:round/>
              <a:headEnd/>
              <a:tailEnd/>
            </a:ln>
          </p:spPr>
          <p:txBody>
            <a:bodyPr/>
            <a:lstStyle/>
            <a:p>
              <a:endParaRPr lang="en-US" dirty="0"/>
            </a:p>
          </p:txBody>
        </p:sp>
        <p:sp>
          <p:nvSpPr>
            <p:cNvPr id="899168" name="Freeform 96"/>
            <p:cNvSpPr>
              <a:spLocks noChangeAspect="1"/>
            </p:cNvSpPr>
            <p:nvPr/>
          </p:nvSpPr>
          <p:spPr bwMode="auto">
            <a:xfrm>
              <a:off x="1352" y="1263"/>
              <a:ext cx="118" cy="115"/>
            </a:xfrm>
            <a:custGeom>
              <a:avLst/>
              <a:gdLst>
                <a:gd name="T0" fmla="*/ 23 w 47"/>
                <a:gd name="T1" fmla="*/ 46 h 46"/>
                <a:gd name="T2" fmla="*/ 18 w 47"/>
                <a:gd name="T3" fmla="*/ 46 h 46"/>
                <a:gd name="T4" fmla="*/ 14 w 47"/>
                <a:gd name="T5" fmla="*/ 44 h 46"/>
                <a:gd name="T6" fmla="*/ 10 w 47"/>
                <a:gd name="T7" fmla="*/ 42 h 46"/>
                <a:gd name="T8" fmla="*/ 6 w 47"/>
                <a:gd name="T9" fmla="*/ 38 h 46"/>
                <a:gd name="T10" fmla="*/ 4 w 47"/>
                <a:gd name="T11" fmla="*/ 36 h 46"/>
                <a:gd name="T12" fmla="*/ 2 w 47"/>
                <a:gd name="T13" fmla="*/ 32 h 46"/>
                <a:gd name="T14" fmla="*/ 0 w 47"/>
                <a:gd name="T15" fmla="*/ 27 h 46"/>
                <a:gd name="T16" fmla="*/ 0 w 47"/>
                <a:gd name="T17" fmla="*/ 23 h 46"/>
                <a:gd name="T18" fmla="*/ 0 w 47"/>
                <a:gd name="T19" fmla="*/ 19 h 46"/>
                <a:gd name="T20" fmla="*/ 2 w 47"/>
                <a:gd name="T21" fmla="*/ 13 h 46"/>
                <a:gd name="T22" fmla="*/ 4 w 47"/>
                <a:gd name="T23" fmla="*/ 9 h 46"/>
                <a:gd name="T24" fmla="*/ 6 w 47"/>
                <a:gd name="T25" fmla="*/ 7 h 46"/>
                <a:gd name="T26" fmla="*/ 10 w 47"/>
                <a:gd name="T27" fmla="*/ 3 h 46"/>
                <a:gd name="T28" fmla="*/ 14 w 47"/>
                <a:gd name="T29" fmla="*/ 2 h 46"/>
                <a:gd name="T30" fmla="*/ 18 w 47"/>
                <a:gd name="T31" fmla="*/ 0 h 46"/>
                <a:gd name="T32" fmla="*/ 23 w 47"/>
                <a:gd name="T33" fmla="*/ 0 h 46"/>
                <a:gd name="T34" fmla="*/ 27 w 47"/>
                <a:gd name="T35" fmla="*/ 0 h 46"/>
                <a:gd name="T36" fmla="*/ 31 w 47"/>
                <a:gd name="T37" fmla="*/ 2 h 46"/>
                <a:gd name="T38" fmla="*/ 35 w 47"/>
                <a:gd name="T39" fmla="*/ 3 h 46"/>
                <a:gd name="T40" fmla="*/ 39 w 47"/>
                <a:gd name="T41" fmla="*/ 7 h 46"/>
                <a:gd name="T42" fmla="*/ 43 w 47"/>
                <a:gd name="T43" fmla="*/ 9 h 46"/>
                <a:gd name="T44" fmla="*/ 45 w 47"/>
                <a:gd name="T45" fmla="*/ 13 h 46"/>
                <a:gd name="T46" fmla="*/ 45 w 47"/>
                <a:gd name="T47" fmla="*/ 19 h 46"/>
                <a:gd name="T48" fmla="*/ 47 w 47"/>
                <a:gd name="T49" fmla="*/ 23 h 46"/>
                <a:gd name="T50" fmla="*/ 45 w 47"/>
                <a:gd name="T51" fmla="*/ 27 h 46"/>
                <a:gd name="T52" fmla="*/ 45 w 47"/>
                <a:gd name="T53" fmla="*/ 32 h 46"/>
                <a:gd name="T54" fmla="*/ 43 w 47"/>
                <a:gd name="T55" fmla="*/ 36 h 46"/>
                <a:gd name="T56" fmla="*/ 39 w 47"/>
                <a:gd name="T57" fmla="*/ 38 h 46"/>
                <a:gd name="T58" fmla="*/ 35 w 47"/>
                <a:gd name="T59" fmla="*/ 42 h 46"/>
                <a:gd name="T60" fmla="*/ 31 w 47"/>
                <a:gd name="T61" fmla="*/ 44 h 46"/>
                <a:gd name="T62" fmla="*/ 27 w 47"/>
                <a:gd name="T63" fmla="*/ 46 h 46"/>
                <a:gd name="T64" fmla="*/ 23 w 47"/>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46">
                  <a:moveTo>
                    <a:pt x="23" y="46"/>
                  </a:moveTo>
                  <a:lnTo>
                    <a:pt x="18" y="46"/>
                  </a:lnTo>
                  <a:lnTo>
                    <a:pt x="14" y="44"/>
                  </a:lnTo>
                  <a:lnTo>
                    <a:pt x="10" y="42"/>
                  </a:lnTo>
                  <a:lnTo>
                    <a:pt x="6" y="38"/>
                  </a:lnTo>
                  <a:lnTo>
                    <a:pt x="4" y="36"/>
                  </a:lnTo>
                  <a:lnTo>
                    <a:pt x="2" y="32"/>
                  </a:lnTo>
                  <a:lnTo>
                    <a:pt x="0" y="27"/>
                  </a:lnTo>
                  <a:lnTo>
                    <a:pt x="0" y="23"/>
                  </a:lnTo>
                  <a:lnTo>
                    <a:pt x="0" y="19"/>
                  </a:lnTo>
                  <a:lnTo>
                    <a:pt x="2" y="13"/>
                  </a:lnTo>
                  <a:lnTo>
                    <a:pt x="4" y="9"/>
                  </a:lnTo>
                  <a:lnTo>
                    <a:pt x="6" y="7"/>
                  </a:lnTo>
                  <a:lnTo>
                    <a:pt x="10" y="3"/>
                  </a:lnTo>
                  <a:lnTo>
                    <a:pt x="14" y="2"/>
                  </a:lnTo>
                  <a:lnTo>
                    <a:pt x="18" y="0"/>
                  </a:lnTo>
                  <a:lnTo>
                    <a:pt x="23" y="0"/>
                  </a:lnTo>
                  <a:lnTo>
                    <a:pt x="27" y="0"/>
                  </a:lnTo>
                  <a:lnTo>
                    <a:pt x="31" y="2"/>
                  </a:lnTo>
                  <a:lnTo>
                    <a:pt x="35" y="3"/>
                  </a:lnTo>
                  <a:lnTo>
                    <a:pt x="39" y="7"/>
                  </a:lnTo>
                  <a:lnTo>
                    <a:pt x="43" y="9"/>
                  </a:lnTo>
                  <a:lnTo>
                    <a:pt x="45" y="13"/>
                  </a:lnTo>
                  <a:lnTo>
                    <a:pt x="45" y="19"/>
                  </a:lnTo>
                  <a:lnTo>
                    <a:pt x="47" y="23"/>
                  </a:lnTo>
                  <a:lnTo>
                    <a:pt x="45" y="27"/>
                  </a:lnTo>
                  <a:lnTo>
                    <a:pt x="45" y="32"/>
                  </a:lnTo>
                  <a:lnTo>
                    <a:pt x="43" y="36"/>
                  </a:lnTo>
                  <a:lnTo>
                    <a:pt x="39" y="38"/>
                  </a:lnTo>
                  <a:lnTo>
                    <a:pt x="35" y="42"/>
                  </a:lnTo>
                  <a:lnTo>
                    <a:pt x="31" y="44"/>
                  </a:lnTo>
                  <a:lnTo>
                    <a:pt x="27" y="46"/>
                  </a:lnTo>
                  <a:lnTo>
                    <a:pt x="23" y="46"/>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69" name="Freeform 97"/>
            <p:cNvSpPr>
              <a:spLocks noChangeAspect="1"/>
            </p:cNvSpPr>
            <p:nvPr/>
          </p:nvSpPr>
          <p:spPr bwMode="auto">
            <a:xfrm>
              <a:off x="2173" y="1677"/>
              <a:ext cx="116" cy="111"/>
            </a:xfrm>
            <a:custGeom>
              <a:avLst/>
              <a:gdLst>
                <a:gd name="T0" fmla="*/ 23 w 46"/>
                <a:gd name="T1" fmla="*/ 44 h 44"/>
                <a:gd name="T2" fmla="*/ 17 w 46"/>
                <a:gd name="T3" fmla="*/ 44 h 44"/>
                <a:gd name="T4" fmla="*/ 14 w 46"/>
                <a:gd name="T5" fmla="*/ 42 h 44"/>
                <a:gd name="T6" fmla="*/ 10 w 46"/>
                <a:gd name="T7" fmla="*/ 40 h 44"/>
                <a:gd name="T8" fmla="*/ 6 w 46"/>
                <a:gd name="T9" fmla="*/ 38 h 44"/>
                <a:gd name="T10" fmla="*/ 4 w 46"/>
                <a:gd name="T11" fmla="*/ 34 h 44"/>
                <a:gd name="T12" fmla="*/ 2 w 46"/>
                <a:gd name="T13" fmla="*/ 30 h 44"/>
                <a:gd name="T14" fmla="*/ 0 w 46"/>
                <a:gd name="T15" fmla="*/ 26 h 44"/>
                <a:gd name="T16" fmla="*/ 0 w 46"/>
                <a:gd name="T17" fmla="*/ 23 h 44"/>
                <a:gd name="T18" fmla="*/ 0 w 46"/>
                <a:gd name="T19" fmla="*/ 17 h 44"/>
                <a:gd name="T20" fmla="*/ 2 w 46"/>
                <a:gd name="T21" fmla="*/ 13 h 44"/>
                <a:gd name="T22" fmla="*/ 4 w 46"/>
                <a:gd name="T23" fmla="*/ 9 h 44"/>
                <a:gd name="T24" fmla="*/ 6 w 46"/>
                <a:gd name="T25" fmla="*/ 5 h 44"/>
                <a:gd name="T26" fmla="*/ 10 w 46"/>
                <a:gd name="T27" fmla="*/ 3 h 44"/>
                <a:gd name="T28" fmla="*/ 14 w 46"/>
                <a:gd name="T29" fmla="*/ 2 h 44"/>
                <a:gd name="T30" fmla="*/ 17 w 46"/>
                <a:gd name="T31" fmla="*/ 0 h 44"/>
                <a:gd name="T32" fmla="*/ 23 w 46"/>
                <a:gd name="T33" fmla="*/ 0 h 44"/>
                <a:gd name="T34" fmla="*/ 27 w 46"/>
                <a:gd name="T35" fmla="*/ 0 h 44"/>
                <a:gd name="T36" fmla="*/ 31 w 46"/>
                <a:gd name="T37" fmla="*/ 2 h 44"/>
                <a:gd name="T38" fmla="*/ 35 w 46"/>
                <a:gd name="T39" fmla="*/ 3 h 44"/>
                <a:gd name="T40" fmla="*/ 38 w 46"/>
                <a:gd name="T41" fmla="*/ 5 h 44"/>
                <a:gd name="T42" fmla="*/ 42 w 46"/>
                <a:gd name="T43" fmla="*/ 9 h 44"/>
                <a:gd name="T44" fmla="*/ 44 w 46"/>
                <a:gd name="T45" fmla="*/ 13 h 44"/>
                <a:gd name="T46" fmla="*/ 44 w 46"/>
                <a:gd name="T47" fmla="*/ 17 h 44"/>
                <a:gd name="T48" fmla="*/ 46 w 46"/>
                <a:gd name="T49" fmla="*/ 23 h 44"/>
                <a:gd name="T50" fmla="*/ 44 w 46"/>
                <a:gd name="T51" fmla="*/ 26 h 44"/>
                <a:gd name="T52" fmla="*/ 44 w 46"/>
                <a:gd name="T53" fmla="*/ 30 h 44"/>
                <a:gd name="T54" fmla="*/ 42 w 46"/>
                <a:gd name="T55" fmla="*/ 34 h 44"/>
                <a:gd name="T56" fmla="*/ 38 w 46"/>
                <a:gd name="T57" fmla="*/ 38 h 44"/>
                <a:gd name="T58" fmla="*/ 35 w 46"/>
                <a:gd name="T59" fmla="*/ 40 h 44"/>
                <a:gd name="T60" fmla="*/ 31 w 46"/>
                <a:gd name="T61" fmla="*/ 42 h 44"/>
                <a:gd name="T62" fmla="*/ 27 w 46"/>
                <a:gd name="T63" fmla="*/ 44 h 44"/>
                <a:gd name="T64" fmla="*/ 23 w 46"/>
                <a:gd name="T6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23" y="44"/>
                  </a:moveTo>
                  <a:lnTo>
                    <a:pt x="17" y="44"/>
                  </a:lnTo>
                  <a:lnTo>
                    <a:pt x="14" y="42"/>
                  </a:lnTo>
                  <a:lnTo>
                    <a:pt x="10" y="40"/>
                  </a:lnTo>
                  <a:lnTo>
                    <a:pt x="6" y="38"/>
                  </a:lnTo>
                  <a:lnTo>
                    <a:pt x="4" y="34"/>
                  </a:lnTo>
                  <a:lnTo>
                    <a:pt x="2" y="30"/>
                  </a:lnTo>
                  <a:lnTo>
                    <a:pt x="0" y="26"/>
                  </a:lnTo>
                  <a:lnTo>
                    <a:pt x="0" y="23"/>
                  </a:lnTo>
                  <a:lnTo>
                    <a:pt x="0" y="17"/>
                  </a:lnTo>
                  <a:lnTo>
                    <a:pt x="2" y="13"/>
                  </a:lnTo>
                  <a:lnTo>
                    <a:pt x="4" y="9"/>
                  </a:lnTo>
                  <a:lnTo>
                    <a:pt x="6" y="5"/>
                  </a:lnTo>
                  <a:lnTo>
                    <a:pt x="10" y="3"/>
                  </a:lnTo>
                  <a:lnTo>
                    <a:pt x="14" y="2"/>
                  </a:lnTo>
                  <a:lnTo>
                    <a:pt x="17" y="0"/>
                  </a:lnTo>
                  <a:lnTo>
                    <a:pt x="23" y="0"/>
                  </a:lnTo>
                  <a:lnTo>
                    <a:pt x="27" y="0"/>
                  </a:lnTo>
                  <a:lnTo>
                    <a:pt x="31" y="2"/>
                  </a:lnTo>
                  <a:lnTo>
                    <a:pt x="35" y="3"/>
                  </a:lnTo>
                  <a:lnTo>
                    <a:pt x="38" y="5"/>
                  </a:lnTo>
                  <a:lnTo>
                    <a:pt x="42" y="9"/>
                  </a:lnTo>
                  <a:lnTo>
                    <a:pt x="44" y="13"/>
                  </a:lnTo>
                  <a:lnTo>
                    <a:pt x="44" y="17"/>
                  </a:lnTo>
                  <a:lnTo>
                    <a:pt x="46" y="23"/>
                  </a:lnTo>
                  <a:lnTo>
                    <a:pt x="44" y="26"/>
                  </a:lnTo>
                  <a:lnTo>
                    <a:pt x="44" y="30"/>
                  </a:lnTo>
                  <a:lnTo>
                    <a:pt x="42" y="34"/>
                  </a:lnTo>
                  <a:lnTo>
                    <a:pt x="38" y="38"/>
                  </a:lnTo>
                  <a:lnTo>
                    <a:pt x="35" y="40"/>
                  </a:lnTo>
                  <a:lnTo>
                    <a:pt x="31" y="42"/>
                  </a:lnTo>
                  <a:lnTo>
                    <a:pt x="27" y="44"/>
                  </a:lnTo>
                  <a:lnTo>
                    <a:pt x="23" y="44"/>
                  </a:lnTo>
                  <a:close/>
                </a:path>
              </a:pathLst>
            </a:custGeom>
            <a:solidFill>
              <a:srgbClr val="1F1A17"/>
            </a:solidFill>
            <a:ln w="9525">
              <a:solidFill>
                <a:srgbClr val="000000"/>
              </a:solidFill>
              <a:round/>
              <a:headEnd/>
              <a:tailEnd/>
            </a:ln>
          </p:spPr>
          <p:txBody>
            <a:bodyPr/>
            <a:lstStyle/>
            <a:p>
              <a:endParaRPr lang="en-US" dirty="0"/>
            </a:p>
          </p:txBody>
        </p:sp>
        <p:sp>
          <p:nvSpPr>
            <p:cNvPr id="899170" name="Freeform 98"/>
            <p:cNvSpPr>
              <a:spLocks noChangeAspect="1"/>
            </p:cNvSpPr>
            <p:nvPr/>
          </p:nvSpPr>
          <p:spPr bwMode="auto">
            <a:xfrm>
              <a:off x="2173" y="1677"/>
              <a:ext cx="116" cy="111"/>
            </a:xfrm>
            <a:custGeom>
              <a:avLst/>
              <a:gdLst>
                <a:gd name="T0" fmla="*/ 23 w 46"/>
                <a:gd name="T1" fmla="*/ 44 h 44"/>
                <a:gd name="T2" fmla="*/ 17 w 46"/>
                <a:gd name="T3" fmla="*/ 44 h 44"/>
                <a:gd name="T4" fmla="*/ 14 w 46"/>
                <a:gd name="T5" fmla="*/ 42 h 44"/>
                <a:gd name="T6" fmla="*/ 10 w 46"/>
                <a:gd name="T7" fmla="*/ 40 h 44"/>
                <a:gd name="T8" fmla="*/ 6 w 46"/>
                <a:gd name="T9" fmla="*/ 38 h 44"/>
                <a:gd name="T10" fmla="*/ 4 w 46"/>
                <a:gd name="T11" fmla="*/ 34 h 44"/>
                <a:gd name="T12" fmla="*/ 2 w 46"/>
                <a:gd name="T13" fmla="*/ 30 h 44"/>
                <a:gd name="T14" fmla="*/ 0 w 46"/>
                <a:gd name="T15" fmla="*/ 26 h 44"/>
                <a:gd name="T16" fmla="*/ 0 w 46"/>
                <a:gd name="T17" fmla="*/ 23 h 44"/>
                <a:gd name="T18" fmla="*/ 0 w 46"/>
                <a:gd name="T19" fmla="*/ 17 h 44"/>
                <a:gd name="T20" fmla="*/ 2 w 46"/>
                <a:gd name="T21" fmla="*/ 13 h 44"/>
                <a:gd name="T22" fmla="*/ 4 w 46"/>
                <a:gd name="T23" fmla="*/ 9 h 44"/>
                <a:gd name="T24" fmla="*/ 6 w 46"/>
                <a:gd name="T25" fmla="*/ 5 h 44"/>
                <a:gd name="T26" fmla="*/ 10 w 46"/>
                <a:gd name="T27" fmla="*/ 3 h 44"/>
                <a:gd name="T28" fmla="*/ 14 w 46"/>
                <a:gd name="T29" fmla="*/ 2 h 44"/>
                <a:gd name="T30" fmla="*/ 17 w 46"/>
                <a:gd name="T31" fmla="*/ 0 h 44"/>
                <a:gd name="T32" fmla="*/ 23 w 46"/>
                <a:gd name="T33" fmla="*/ 0 h 44"/>
                <a:gd name="T34" fmla="*/ 27 w 46"/>
                <a:gd name="T35" fmla="*/ 0 h 44"/>
                <a:gd name="T36" fmla="*/ 31 w 46"/>
                <a:gd name="T37" fmla="*/ 2 h 44"/>
                <a:gd name="T38" fmla="*/ 35 w 46"/>
                <a:gd name="T39" fmla="*/ 3 h 44"/>
                <a:gd name="T40" fmla="*/ 38 w 46"/>
                <a:gd name="T41" fmla="*/ 5 h 44"/>
                <a:gd name="T42" fmla="*/ 42 w 46"/>
                <a:gd name="T43" fmla="*/ 9 h 44"/>
                <a:gd name="T44" fmla="*/ 44 w 46"/>
                <a:gd name="T45" fmla="*/ 13 h 44"/>
                <a:gd name="T46" fmla="*/ 44 w 46"/>
                <a:gd name="T47" fmla="*/ 17 h 44"/>
                <a:gd name="T48" fmla="*/ 46 w 46"/>
                <a:gd name="T49" fmla="*/ 23 h 44"/>
                <a:gd name="T50" fmla="*/ 44 w 46"/>
                <a:gd name="T51" fmla="*/ 26 h 44"/>
                <a:gd name="T52" fmla="*/ 44 w 46"/>
                <a:gd name="T53" fmla="*/ 30 h 44"/>
                <a:gd name="T54" fmla="*/ 42 w 46"/>
                <a:gd name="T55" fmla="*/ 34 h 44"/>
                <a:gd name="T56" fmla="*/ 38 w 46"/>
                <a:gd name="T57" fmla="*/ 38 h 44"/>
                <a:gd name="T58" fmla="*/ 35 w 46"/>
                <a:gd name="T59" fmla="*/ 40 h 44"/>
                <a:gd name="T60" fmla="*/ 31 w 46"/>
                <a:gd name="T61" fmla="*/ 42 h 44"/>
                <a:gd name="T62" fmla="*/ 27 w 46"/>
                <a:gd name="T63" fmla="*/ 44 h 44"/>
                <a:gd name="T64" fmla="*/ 23 w 46"/>
                <a:gd name="T6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23" y="44"/>
                  </a:moveTo>
                  <a:lnTo>
                    <a:pt x="17" y="44"/>
                  </a:lnTo>
                  <a:lnTo>
                    <a:pt x="14" y="42"/>
                  </a:lnTo>
                  <a:lnTo>
                    <a:pt x="10" y="40"/>
                  </a:lnTo>
                  <a:lnTo>
                    <a:pt x="6" y="38"/>
                  </a:lnTo>
                  <a:lnTo>
                    <a:pt x="4" y="34"/>
                  </a:lnTo>
                  <a:lnTo>
                    <a:pt x="2" y="30"/>
                  </a:lnTo>
                  <a:lnTo>
                    <a:pt x="0" y="26"/>
                  </a:lnTo>
                  <a:lnTo>
                    <a:pt x="0" y="23"/>
                  </a:lnTo>
                  <a:lnTo>
                    <a:pt x="0" y="17"/>
                  </a:lnTo>
                  <a:lnTo>
                    <a:pt x="2" y="13"/>
                  </a:lnTo>
                  <a:lnTo>
                    <a:pt x="4" y="9"/>
                  </a:lnTo>
                  <a:lnTo>
                    <a:pt x="6" y="5"/>
                  </a:lnTo>
                  <a:lnTo>
                    <a:pt x="10" y="3"/>
                  </a:lnTo>
                  <a:lnTo>
                    <a:pt x="14" y="2"/>
                  </a:lnTo>
                  <a:lnTo>
                    <a:pt x="17" y="0"/>
                  </a:lnTo>
                  <a:lnTo>
                    <a:pt x="23" y="0"/>
                  </a:lnTo>
                  <a:lnTo>
                    <a:pt x="27" y="0"/>
                  </a:lnTo>
                  <a:lnTo>
                    <a:pt x="31" y="2"/>
                  </a:lnTo>
                  <a:lnTo>
                    <a:pt x="35" y="3"/>
                  </a:lnTo>
                  <a:lnTo>
                    <a:pt x="38" y="5"/>
                  </a:lnTo>
                  <a:lnTo>
                    <a:pt x="42" y="9"/>
                  </a:lnTo>
                  <a:lnTo>
                    <a:pt x="44" y="13"/>
                  </a:lnTo>
                  <a:lnTo>
                    <a:pt x="44" y="17"/>
                  </a:lnTo>
                  <a:lnTo>
                    <a:pt x="46" y="23"/>
                  </a:lnTo>
                  <a:lnTo>
                    <a:pt x="44" y="26"/>
                  </a:lnTo>
                  <a:lnTo>
                    <a:pt x="44" y="30"/>
                  </a:lnTo>
                  <a:lnTo>
                    <a:pt x="42" y="34"/>
                  </a:lnTo>
                  <a:lnTo>
                    <a:pt x="38" y="38"/>
                  </a:lnTo>
                  <a:lnTo>
                    <a:pt x="35" y="40"/>
                  </a:lnTo>
                  <a:lnTo>
                    <a:pt x="31" y="42"/>
                  </a:lnTo>
                  <a:lnTo>
                    <a:pt x="27" y="44"/>
                  </a:lnTo>
                  <a:lnTo>
                    <a:pt x="23" y="44"/>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71" name="Freeform 99"/>
            <p:cNvSpPr>
              <a:spLocks noChangeAspect="1"/>
            </p:cNvSpPr>
            <p:nvPr/>
          </p:nvSpPr>
          <p:spPr bwMode="auto">
            <a:xfrm>
              <a:off x="1979" y="1672"/>
              <a:ext cx="116" cy="116"/>
            </a:xfrm>
            <a:custGeom>
              <a:avLst/>
              <a:gdLst>
                <a:gd name="T0" fmla="*/ 23 w 46"/>
                <a:gd name="T1" fmla="*/ 46 h 46"/>
                <a:gd name="T2" fmla="*/ 19 w 46"/>
                <a:gd name="T3" fmla="*/ 46 h 46"/>
                <a:gd name="T4" fmla="*/ 14 w 46"/>
                <a:gd name="T5" fmla="*/ 44 h 46"/>
                <a:gd name="T6" fmla="*/ 10 w 46"/>
                <a:gd name="T7" fmla="*/ 42 h 46"/>
                <a:gd name="T8" fmla="*/ 8 w 46"/>
                <a:gd name="T9" fmla="*/ 40 h 46"/>
                <a:gd name="T10" fmla="*/ 4 w 46"/>
                <a:gd name="T11" fmla="*/ 36 h 46"/>
                <a:gd name="T12" fmla="*/ 2 w 46"/>
                <a:gd name="T13" fmla="*/ 32 h 46"/>
                <a:gd name="T14" fmla="*/ 0 w 46"/>
                <a:gd name="T15" fmla="*/ 28 h 46"/>
                <a:gd name="T16" fmla="*/ 0 w 46"/>
                <a:gd name="T17" fmla="*/ 23 h 46"/>
                <a:gd name="T18" fmla="*/ 0 w 46"/>
                <a:gd name="T19" fmla="*/ 19 h 46"/>
                <a:gd name="T20" fmla="*/ 2 w 46"/>
                <a:gd name="T21" fmla="*/ 15 h 46"/>
                <a:gd name="T22" fmla="*/ 4 w 46"/>
                <a:gd name="T23" fmla="*/ 11 h 46"/>
                <a:gd name="T24" fmla="*/ 8 w 46"/>
                <a:gd name="T25" fmla="*/ 7 h 46"/>
                <a:gd name="T26" fmla="*/ 10 w 46"/>
                <a:gd name="T27" fmla="*/ 4 h 46"/>
                <a:gd name="T28" fmla="*/ 14 w 46"/>
                <a:gd name="T29" fmla="*/ 2 h 46"/>
                <a:gd name="T30" fmla="*/ 19 w 46"/>
                <a:gd name="T31" fmla="*/ 2 h 46"/>
                <a:gd name="T32" fmla="*/ 23 w 46"/>
                <a:gd name="T33" fmla="*/ 0 h 46"/>
                <a:gd name="T34" fmla="*/ 27 w 46"/>
                <a:gd name="T35" fmla="*/ 2 h 46"/>
                <a:gd name="T36" fmla="*/ 33 w 46"/>
                <a:gd name="T37" fmla="*/ 2 h 46"/>
                <a:gd name="T38" fmla="*/ 37 w 46"/>
                <a:gd name="T39" fmla="*/ 4 h 46"/>
                <a:gd name="T40" fmla="*/ 39 w 46"/>
                <a:gd name="T41" fmla="*/ 7 h 46"/>
                <a:gd name="T42" fmla="*/ 42 w 46"/>
                <a:gd name="T43" fmla="*/ 11 h 46"/>
                <a:gd name="T44" fmla="*/ 44 w 46"/>
                <a:gd name="T45" fmla="*/ 15 h 46"/>
                <a:gd name="T46" fmla="*/ 46 w 46"/>
                <a:gd name="T47" fmla="*/ 19 h 46"/>
                <a:gd name="T48" fmla="*/ 46 w 46"/>
                <a:gd name="T49" fmla="*/ 23 h 46"/>
                <a:gd name="T50" fmla="*/ 46 w 46"/>
                <a:gd name="T51" fmla="*/ 28 h 46"/>
                <a:gd name="T52" fmla="*/ 44 w 46"/>
                <a:gd name="T53" fmla="*/ 32 h 46"/>
                <a:gd name="T54" fmla="*/ 42 w 46"/>
                <a:gd name="T55" fmla="*/ 36 h 46"/>
                <a:gd name="T56" fmla="*/ 39 w 46"/>
                <a:gd name="T57" fmla="*/ 40 h 46"/>
                <a:gd name="T58" fmla="*/ 37 w 46"/>
                <a:gd name="T59" fmla="*/ 42 h 46"/>
                <a:gd name="T60" fmla="*/ 33 w 46"/>
                <a:gd name="T61" fmla="*/ 44 h 46"/>
                <a:gd name="T62" fmla="*/ 27 w 46"/>
                <a:gd name="T63" fmla="*/ 46 h 46"/>
                <a:gd name="T64" fmla="*/ 23 w 46"/>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46"/>
                  </a:moveTo>
                  <a:lnTo>
                    <a:pt x="19" y="46"/>
                  </a:lnTo>
                  <a:lnTo>
                    <a:pt x="14" y="44"/>
                  </a:lnTo>
                  <a:lnTo>
                    <a:pt x="10" y="42"/>
                  </a:lnTo>
                  <a:lnTo>
                    <a:pt x="8" y="40"/>
                  </a:lnTo>
                  <a:lnTo>
                    <a:pt x="4" y="36"/>
                  </a:lnTo>
                  <a:lnTo>
                    <a:pt x="2" y="32"/>
                  </a:lnTo>
                  <a:lnTo>
                    <a:pt x="0" y="28"/>
                  </a:lnTo>
                  <a:lnTo>
                    <a:pt x="0" y="23"/>
                  </a:lnTo>
                  <a:lnTo>
                    <a:pt x="0" y="19"/>
                  </a:lnTo>
                  <a:lnTo>
                    <a:pt x="2" y="15"/>
                  </a:lnTo>
                  <a:lnTo>
                    <a:pt x="4" y="11"/>
                  </a:lnTo>
                  <a:lnTo>
                    <a:pt x="8" y="7"/>
                  </a:lnTo>
                  <a:lnTo>
                    <a:pt x="10" y="4"/>
                  </a:lnTo>
                  <a:lnTo>
                    <a:pt x="14" y="2"/>
                  </a:lnTo>
                  <a:lnTo>
                    <a:pt x="19" y="2"/>
                  </a:lnTo>
                  <a:lnTo>
                    <a:pt x="23" y="0"/>
                  </a:lnTo>
                  <a:lnTo>
                    <a:pt x="27" y="2"/>
                  </a:lnTo>
                  <a:lnTo>
                    <a:pt x="33" y="2"/>
                  </a:lnTo>
                  <a:lnTo>
                    <a:pt x="37" y="4"/>
                  </a:lnTo>
                  <a:lnTo>
                    <a:pt x="39" y="7"/>
                  </a:lnTo>
                  <a:lnTo>
                    <a:pt x="42" y="11"/>
                  </a:lnTo>
                  <a:lnTo>
                    <a:pt x="44" y="15"/>
                  </a:lnTo>
                  <a:lnTo>
                    <a:pt x="46" y="19"/>
                  </a:lnTo>
                  <a:lnTo>
                    <a:pt x="46" y="23"/>
                  </a:lnTo>
                  <a:lnTo>
                    <a:pt x="46" y="28"/>
                  </a:lnTo>
                  <a:lnTo>
                    <a:pt x="44" y="32"/>
                  </a:lnTo>
                  <a:lnTo>
                    <a:pt x="42" y="36"/>
                  </a:lnTo>
                  <a:lnTo>
                    <a:pt x="39" y="40"/>
                  </a:lnTo>
                  <a:lnTo>
                    <a:pt x="37" y="42"/>
                  </a:lnTo>
                  <a:lnTo>
                    <a:pt x="33" y="44"/>
                  </a:lnTo>
                  <a:lnTo>
                    <a:pt x="27" y="46"/>
                  </a:lnTo>
                  <a:lnTo>
                    <a:pt x="23" y="46"/>
                  </a:lnTo>
                  <a:close/>
                </a:path>
              </a:pathLst>
            </a:custGeom>
            <a:solidFill>
              <a:srgbClr val="1F1A17"/>
            </a:solidFill>
            <a:ln w="9525">
              <a:solidFill>
                <a:srgbClr val="000000"/>
              </a:solidFill>
              <a:round/>
              <a:headEnd/>
              <a:tailEnd/>
            </a:ln>
          </p:spPr>
          <p:txBody>
            <a:bodyPr/>
            <a:lstStyle/>
            <a:p>
              <a:endParaRPr lang="en-US" dirty="0"/>
            </a:p>
          </p:txBody>
        </p:sp>
        <p:sp>
          <p:nvSpPr>
            <p:cNvPr id="899172" name="Freeform 100"/>
            <p:cNvSpPr>
              <a:spLocks noChangeAspect="1"/>
            </p:cNvSpPr>
            <p:nvPr/>
          </p:nvSpPr>
          <p:spPr bwMode="auto">
            <a:xfrm>
              <a:off x="1979" y="1672"/>
              <a:ext cx="116" cy="116"/>
            </a:xfrm>
            <a:custGeom>
              <a:avLst/>
              <a:gdLst>
                <a:gd name="T0" fmla="*/ 23 w 46"/>
                <a:gd name="T1" fmla="*/ 46 h 46"/>
                <a:gd name="T2" fmla="*/ 19 w 46"/>
                <a:gd name="T3" fmla="*/ 46 h 46"/>
                <a:gd name="T4" fmla="*/ 14 w 46"/>
                <a:gd name="T5" fmla="*/ 44 h 46"/>
                <a:gd name="T6" fmla="*/ 10 w 46"/>
                <a:gd name="T7" fmla="*/ 42 h 46"/>
                <a:gd name="T8" fmla="*/ 8 w 46"/>
                <a:gd name="T9" fmla="*/ 40 h 46"/>
                <a:gd name="T10" fmla="*/ 4 w 46"/>
                <a:gd name="T11" fmla="*/ 36 h 46"/>
                <a:gd name="T12" fmla="*/ 2 w 46"/>
                <a:gd name="T13" fmla="*/ 32 h 46"/>
                <a:gd name="T14" fmla="*/ 0 w 46"/>
                <a:gd name="T15" fmla="*/ 28 h 46"/>
                <a:gd name="T16" fmla="*/ 0 w 46"/>
                <a:gd name="T17" fmla="*/ 23 h 46"/>
                <a:gd name="T18" fmla="*/ 0 w 46"/>
                <a:gd name="T19" fmla="*/ 19 h 46"/>
                <a:gd name="T20" fmla="*/ 2 w 46"/>
                <a:gd name="T21" fmla="*/ 15 h 46"/>
                <a:gd name="T22" fmla="*/ 4 w 46"/>
                <a:gd name="T23" fmla="*/ 11 h 46"/>
                <a:gd name="T24" fmla="*/ 8 w 46"/>
                <a:gd name="T25" fmla="*/ 7 h 46"/>
                <a:gd name="T26" fmla="*/ 10 w 46"/>
                <a:gd name="T27" fmla="*/ 4 h 46"/>
                <a:gd name="T28" fmla="*/ 14 w 46"/>
                <a:gd name="T29" fmla="*/ 2 h 46"/>
                <a:gd name="T30" fmla="*/ 19 w 46"/>
                <a:gd name="T31" fmla="*/ 2 h 46"/>
                <a:gd name="T32" fmla="*/ 23 w 46"/>
                <a:gd name="T33" fmla="*/ 0 h 46"/>
                <a:gd name="T34" fmla="*/ 27 w 46"/>
                <a:gd name="T35" fmla="*/ 2 h 46"/>
                <a:gd name="T36" fmla="*/ 33 w 46"/>
                <a:gd name="T37" fmla="*/ 2 h 46"/>
                <a:gd name="T38" fmla="*/ 37 w 46"/>
                <a:gd name="T39" fmla="*/ 4 h 46"/>
                <a:gd name="T40" fmla="*/ 39 w 46"/>
                <a:gd name="T41" fmla="*/ 7 h 46"/>
                <a:gd name="T42" fmla="*/ 42 w 46"/>
                <a:gd name="T43" fmla="*/ 11 h 46"/>
                <a:gd name="T44" fmla="*/ 44 w 46"/>
                <a:gd name="T45" fmla="*/ 15 h 46"/>
                <a:gd name="T46" fmla="*/ 46 w 46"/>
                <a:gd name="T47" fmla="*/ 19 h 46"/>
                <a:gd name="T48" fmla="*/ 46 w 46"/>
                <a:gd name="T49" fmla="*/ 23 h 46"/>
                <a:gd name="T50" fmla="*/ 46 w 46"/>
                <a:gd name="T51" fmla="*/ 28 h 46"/>
                <a:gd name="T52" fmla="*/ 44 w 46"/>
                <a:gd name="T53" fmla="*/ 32 h 46"/>
                <a:gd name="T54" fmla="*/ 42 w 46"/>
                <a:gd name="T55" fmla="*/ 36 h 46"/>
                <a:gd name="T56" fmla="*/ 39 w 46"/>
                <a:gd name="T57" fmla="*/ 40 h 46"/>
                <a:gd name="T58" fmla="*/ 37 w 46"/>
                <a:gd name="T59" fmla="*/ 42 h 46"/>
                <a:gd name="T60" fmla="*/ 33 w 46"/>
                <a:gd name="T61" fmla="*/ 44 h 46"/>
                <a:gd name="T62" fmla="*/ 27 w 46"/>
                <a:gd name="T63" fmla="*/ 46 h 46"/>
                <a:gd name="T64" fmla="*/ 23 w 46"/>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46"/>
                  </a:moveTo>
                  <a:lnTo>
                    <a:pt x="19" y="46"/>
                  </a:lnTo>
                  <a:lnTo>
                    <a:pt x="14" y="44"/>
                  </a:lnTo>
                  <a:lnTo>
                    <a:pt x="10" y="42"/>
                  </a:lnTo>
                  <a:lnTo>
                    <a:pt x="8" y="40"/>
                  </a:lnTo>
                  <a:lnTo>
                    <a:pt x="4" y="36"/>
                  </a:lnTo>
                  <a:lnTo>
                    <a:pt x="2" y="32"/>
                  </a:lnTo>
                  <a:lnTo>
                    <a:pt x="0" y="28"/>
                  </a:lnTo>
                  <a:lnTo>
                    <a:pt x="0" y="23"/>
                  </a:lnTo>
                  <a:lnTo>
                    <a:pt x="0" y="19"/>
                  </a:lnTo>
                  <a:lnTo>
                    <a:pt x="2" y="15"/>
                  </a:lnTo>
                  <a:lnTo>
                    <a:pt x="4" y="11"/>
                  </a:lnTo>
                  <a:lnTo>
                    <a:pt x="8" y="7"/>
                  </a:lnTo>
                  <a:lnTo>
                    <a:pt x="10" y="4"/>
                  </a:lnTo>
                  <a:lnTo>
                    <a:pt x="14" y="2"/>
                  </a:lnTo>
                  <a:lnTo>
                    <a:pt x="19" y="2"/>
                  </a:lnTo>
                  <a:lnTo>
                    <a:pt x="23" y="0"/>
                  </a:lnTo>
                  <a:lnTo>
                    <a:pt x="27" y="2"/>
                  </a:lnTo>
                  <a:lnTo>
                    <a:pt x="33" y="2"/>
                  </a:lnTo>
                  <a:lnTo>
                    <a:pt x="37" y="4"/>
                  </a:lnTo>
                  <a:lnTo>
                    <a:pt x="39" y="7"/>
                  </a:lnTo>
                  <a:lnTo>
                    <a:pt x="42" y="11"/>
                  </a:lnTo>
                  <a:lnTo>
                    <a:pt x="44" y="15"/>
                  </a:lnTo>
                  <a:lnTo>
                    <a:pt x="46" y="19"/>
                  </a:lnTo>
                  <a:lnTo>
                    <a:pt x="46" y="23"/>
                  </a:lnTo>
                  <a:lnTo>
                    <a:pt x="46" y="28"/>
                  </a:lnTo>
                  <a:lnTo>
                    <a:pt x="44" y="32"/>
                  </a:lnTo>
                  <a:lnTo>
                    <a:pt x="42" y="36"/>
                  </a:lnTo>
                  <a:lnTo>
                    <a:pt x="39" y="40"/>
                  </a:lnTo>
                  <a:lnTo>
                    <a:pt x="37" y="42"/>
                  </a:lnTo>
                  <a:lnTo>
                    <a:pt x="33" y="44"/>
                  </a:lnTo>
                  <a:lnTo>
                    <a:pt x="27" y="46"/>
                  </a:lnTo>
                  <a:lnTo>
                    <a:pt x="23" y="46"/>
                  </a:lnTo>
                </a:path>
              </a:pathLst>
            </a:custGeom>
            <a:noFill/>
            <a:ln w="31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73" name="Freeform 101"/>
            <p:cNvSpPr>
              <a:spLocks noChangeAspect="1"/>
            </p:cNvSpPr>
            <p:nvPr/>
          </p:nvSpPr>
          <p:spPr bwMode="auto">
            <a:xfrm>
              <a:off x="1769" y="1300"/>
              <a:ext cx="105" cy="106"/>
            </a:xfrm>
            <a:custGeom>
              <a:avLst/>
              <a:gdLst>
                <a:gd name="T0" fmla="*/ 21 w 42"/>
                <a:gd name="T1" fmla="*/ 42 h 42"/>
                <a:gd name="T2" fmla="*/ 17 w 42"/>
                <a:gd name="T3" fmla="*/ 40 h 42"/>
                <a:gd name="T4" fmla="*/ 13 w 42"/>
                <a:gd name="T5" fmla="*/ 40 h 42"/>
                <a:gd name="T6" fmla="*/ 9 w 42"/>
                <a:gd name="T7" fmla="*/ 38 h 42"/>
                <a:gd name="T8" fmla="*/ 7 w 42"/>
                <a:gd name="T9" fmla="*/ 35 h 42"/>
                <a:gd name="T10" fmla="*/ 4 w 42"/>
                <a:gd name="T11" fmla="*/ 33 h 42"/>
                <a:gd name="T12" fmla="*/ 2 w 42"/>
                <a:gd name="T13" fmla="*/ 29 h 42"/>
                <a:gd name="T14" fmla="*/ 2 w 42"/>
                <a:gd name="T15" fmla="*/ 25 h 42"/>
                <a:gd name="T16" fmla="*/ 0 w 42"/>
                <a:gd name="T17" fmla="*/ 21 h 42"/>
                <a:gd name="T18" fmla="*/ 2 w 42"/>
                <a:gd name="T19" fmla="*/ 17 h 42"/>
                <a:gd name="T20" fmla="*/ 2 w 42"/>
                <a:gd name="T21" fmla="*/ 13 h 42"/>
                <a:gd name="T22" fmla="*/ 4 w 42"/>
                <a:gd name="T23" fmla="*/ 10 h 42"/>
                <a:gd name="T24" fmla="*/ 7 w 42"/>
                <a:gd name="T25" fmla="*/ 6 h 42"/>
                <a:gd name="T26" fmla="*/ 9 w 42"/>
                <a:gd name="T27" fmla="*/ 4 h 42"/>
                <a:gd name="T28" fmla="*/ 13 w 42"/>
                <a:gd name="T29" fmla="*/ 2 h 42"/>
                <a:gd name="T30" fmla="*/ 17 w 42"/>
                <a:gd name="T31" fmla="*/ 2 h 42"/>
                <a:gd name="T32" fmla="*/ 21 w 42"/>
                <a:gd name="T33" fmla="*/ 0 h 42"/>
                <a:gd name="T34" fmla="*/ 25 w 42"/>
                <a:gd name="T35" fmla="*/ 2 h 42"/>
                <a:gd name="T36" fmla="*/ 28 w 42"/>
                <a:gd name="T37" fmla="*/ 2 h 42"/>
                <a:gd name="T38" fmla="*/ 32 w 42"/>
                <a:gd name="T39" fmla="*/ 4 h 42"/>
                <a:gd name="T40" fmla="*/ 36 w 42"/>
                <a:gd name="T41" fmla="*/ 6 h 42"/>
                <a:gd name="T42" fmla="*/ 38 w 42"/>
                <a:gd name="T43" fmla="*/ 10 h 42"/>
                <a:gd name="T44" fmla="*/ 40 w 42"/>
                <a:gd name="T45" fmla="*/ 13 h 42"/>
                <a:gd name="T46" fmla="*/ 40 w 42"/>
                <a:gd name="T47" fmla="*/ 17 h 42"/>
                <a:gd name="T48" fmla="*/ 42 w 42"/>
                <a:gd name="T49" fmla="*/ 21 h 42"/>
                <a:gd name="T50" fmla="*/ 40 w 42"/>
                <a:gd name="T51" fmla="*/ 25 h 42"/>
                <a:gd name="T52" fmla="*/ 40 w 42"/>
                <a:gd name="T53" fmla="*/ 29 h 42"/>
                <a:gd name="T54" fmla="*/ 38 w 42"/>
                <a:gd name="T55" fmla="*/ 33 h 42"/>
                <a:gd name="T56" fmla="*/ 36 w 42"/>
                <a:gd name="T57" fmla="*/ 35 h 42"/>
                <a:gd name="T58" fmla="*/ 32 w 42"/>
                <a:gd name="T59" fmla="*/ 38 h 42"/>
                <a:gd name="T60" fmla="*/ 28 w 42"/>
                <a:gd name="T61" fmla="*/ 40 h 42"/>
                <a:gd name="T62" fmla="*/ 25 w 42"/>
                <a:gd name="T63" fmla="*/ 40 h 42"/>
                <a:gd name="T64" fmla="*/ 21 w 42"/>
                <a:gd name="T6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2">
                  <a:moveTo>
                    <a:pt x="21" y="42"/>
                  </a:moveTo>
                  <a:lnTo>
                    <a:pt x="17" y="40"/>
                  </a:lnTo>
                  <a:lnTo>
                    <a:pt x="13" y="40"/>
                  </a:lnTo>
                  <a:lnTo>
                    <a:pt x="9" y="38"/>
                  </a:lnTo>
                  <a:lnTo>
                    <a:pt x="7" y="35"/>
                  </a:lnTo>
                  <a:lnTo>
                    <a:pt x="4" y="33"/>
                  </a:lnTo>
                  <a:lnTo>
                    <a:pt x="2" y="29"/>
                  </a:lnTo>
                  <a:lnTo>
                    <a:pt x="2" y="25"/>
                  </a:lnTo>
                  <a:lnTo>
                    <a:pt x="0" y="21"/>
                  </a:lnTo>
                  <a:lnTo>
                    <a:pt x="2" y="17"/>
                  </a:lnTo>
                  <a:lnTo>
                    <a:pt x="2" y="13"/>
                  </a:lnTo>
                  <a:lnTo>
                    <a:pt x="4" y="10"/>
                  </a:lnTo>
                  <a:lnTo>
                    <a:pt x="7" y="6"/>
                  </a:lnTo>
                  <a:lnTo>
                    <a:pt x="9" y="4"/>
                  </a:lnTo>
                  <a:lnTo>
                    <a:pt x="13" y="2"/>
                  </a:lnTo>
                  <a:lnTo>
                    <a:pt x="17" y="2"/>
                  </a:lnTo>
                  <a:lnTo>
                    <a:pt x="21" y="0"/>
                  </a:lnTo>
                  <a:lnTo>
                    <a:pt x="25" y="2"/>
                  </a:lnTo>
                  <a:lnTo>
                    <a:pt x="28" y="2"/>
                  </a:lnTo>
                  <a:lnTo>
                    <a:pt x="32" y="4"/>
                  </a:lnTo>
                  <a:lnTo>
                    <a:pt x="36" y="6"/>
                  </a:lnTo>
                  <a:lnTo>
                    <a:pt x="38" y="10"/>
                  </a:lnTo>
                  <a:lnTo>
                    <a:pt x="40" y="13"/>
                  </a:lnTo>
                  <a:lnTo>
                    <a:pt x="40" y="17"/>
                  </a:lnTo>
                  <a:lnTo>
                    <a:pt x="42" y="21"/>
                  </a:lnTo>
                  <a:lnTo>
                    <a:pt x="40" y="25"/>
                  </a:lnTo>
                  <a:lnTo>
                    <a:pt x="40" y="29"/>
                  </a:lnTo>
                  <a:lnTo>
                    <a:pt x="38" y="33"/>
                  </a:lnTo>
                  <a:lnTo>
                    <a:pt x="36" y="35"/>
                  </a:lnTo>
                  <a:lnTo>
                    <a:pt x="32" y="38"/>
                  </a:lnTo>
                  <a:lnTo>
                    <a:pt x="28" y="40"/>
                  </a:lnTo>
                  <a:lnTo>
                    <a:pt x="25" y="40"/>
                  </a:lnTo>
                  <a:lnTo>
                    <a:pt x="21" y="42"/>
                  </a:lnTo>
                  <a:close/>
                </a:path>
              </a:pathLst>
            </a:custGeom>
            <a:solidFill>
              <a:srgbClr val="FFFFFF"/>
            </a:solidFill>
            <a:ln w="9525">
              <a:solidFill>
                <a:srgbClr val="000000"/>
              </a:solidFill>
              <a:round/>
              <a:headEnd/>
              <a:tailEnd/>
            </a:ln>
          </p:spPr>
          <p:txBody>
            <a:bodyPr/>
            <a:lstStyle/>
            <a:p>
              <a:endParaRPr lang="en-US" dirty="0"/>
            </a:p>
          </p:txBody>
        </p:sp>
        <p:sp>
          <p:nvSpPr>
            <p:cNvPr id="899174" name="Freeform 102"/>
            <p:cNvSpPr>
              <a:spLocks noChangeAspect="1"/>
            </p:cNvSpPr>
            <p:nvPr/>
          </p:nvSpPr>
          <p:spPr bwMode="auto">
            <a:xfrm>
              <a:off x="1753" y="1353"/>
              <a:ext cx="68" cy="68"/>
            </a:xfrm>
            <a:custGeom>
              <a:avLst/>
              <a:gdLst>
                <a:gd name="T0" fmla="*/ 0 w 27"/>
                <a:gd name="T1" fmla="*/ 0 h 27"/>
                <a:gd name="T2" fmla="*/ 0 w 27"/>
                <a:gd name="T3" fmla="*/ 0 h 27"/>
                <a:gd name="T4" fmla="*/ 2 w 27"/>
                <a:gd name="T5" fmla="*/ 6 h 27"/>
                <a:gd name="T6" fmla="*/ 2 w 27"/>
                <a:gd name="T7" fmla="*/ 10 h 27"/>
                <a:gd name="T8" fmla="*/ 6 w 27"/>
                <a:gd name="T9" fmla="*/ 15 h 27"/>
                <a:gd name="T10" fmla="*/ 8 w 27"/>
                <a:gd name="T11" fmla="*/ 19 h 27"/>
                <a:gd name="T12" fmla="*/ 11 w 27"/>
                <a:gd name="T13" fmla="*/ 21 h 27"/>
                <a:gd name="T14" fmla="*/ 17 w 27"/>
                <a:gd name="T15" fmla="*/ 25 h 27"/>
                <a:gd name="T16" fmla="*/ 21 w 27"/>
                <a:gd name="T17" fmla="*/ 25 h 27"/>
                <a:gd name="T18" fmla="*/ 27 w 27"/>
                <a:gd name="T19" fmla="*/ 27 h 27"/>
                <a:gd name="T20" fmla="*/ 27 w 27"/>
                <a:gd name="T21" fmla="*/ 14 h 27"/>
                <a:gd name="T22" fmla="*/ 23 w 27"/>
                <a:gd name="T23" fmla="*/ 14 h 27"/>
                <a:gd name="T24" fmla="*/ 21 w 27"/>
                <a:gd name="T25" fmla="*/ 14 h 27"/>
                <a:gd name="T26" fmla="*/ 19 w 27"/>
                <a:gd name="T27" fmla="*/ 12 h 27"/>
                <a:gd name="T28" fmla="*/ 17 w 27"/>
                <a:gd name="T29" fmla="*/ 10 h 27"/>
                <a:gd name="T30" fmla="*/ 15 w 27"/>
                <a:gd name="T31" fmla="*/ 8 h 27"/>
                <a:gd name="T32" fmla="*/ 13 w 27"/>
                <a:gd name="T33" fmla="*/ 6 h 27"/>
                <a:gd name="T34" fmla="*/ 13 w 27"/>
                <a:gd name="T35" fmla="*/ 2 h 27"/>
                <a:gd name="T36" fmla="*/ 13 w 27"/>
                <a:gd name="T37" fmla="*/ 0 h 27"/>
                <a:gd name="T38" fmla="*/ 13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2" y="6"/>
                  </a:lnTo>
                  <a:lnTo>
                    <a:pt x="2" y="10"/>
                  </a:lnTo>
                  <a:lnTo>
                    <a:pt x="6" y="15"/>
                  </a:lnTo>
                  <a:lnTo>
                    <a:pt x="8" y="19"/>
                  </a:lnTo>
                  <a:lnTo>
                    <a:pt x="11" y="21"/>
                  </a:lnTo>
                  <a:lnTo>
                    <a:pt x="17" y="25"/>
                  </a:lnTo>
                  <a:lnTo>
                    <a:pt x="21" y="25"/>
                  </a:lnTo>
                  <a:lnTo>
                    <a:pt x="27" y="27"/>
                  </a:lnTo>
                  <a:lnTo>
                    <a:pt x="27" y="14"/>
                  </a:lnTo>
                  <a:lnTo>
                    <a:pt x="23" y="14"/>
                  </a:lnTo>
                  <a:lnTo>
                    <a:pt x="21" y="14"/>
                  </a:lnTo>
                  <a:lnTo>
                    <a:pt x="19" y="12"/>
                  </a:lnTo>
                  <a:lnTo>
                    <a:pt x="17" y="10"/>
                  </a:lnTo>
                  <a:lnTo>
                    <a:pt x="15" y="8"/>
                  </a:lnTo>
                  <a:lnTo>
                    <a:pt x="13" y="6"/>
                  </a:lnTo>
                  <a:lnTo>
                    <a:pt x="13" y="2"/>
                  </a:lnTo>
                  <a:lnTo>
                    <a:pt x="13" y="0"/>
                  </a:lnTo>
                  <a:lnTo>
                    <a:pt x="13"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175" name="Freeform 103"/>
            <p:cNvSpPr>
              <a:spLocks noChangeAspect="1"/>
            </p:cNvSpPr>
            <p:nvPr/>
          </p:nvSpPr>
          <p:spPr bwMode="auto">
            <a:xfrm>
              <a:off x="1753" y="1285"/>
              <a:ext cx="68" cy="68"/>
            </a:xfrm>
            <a:custGeom>
              <a:avLst/>
              <a:gdLst>
                <a:gd name="T0" fmla="*/ 27 w 27"/>
                <a:gd name="T1" fmla="*/ 0 h 27"/>
                <a:gd name="T2" fmla="*/ 27 w 27"/>
                <a:gd name="T3" fmla="*/ 0 h 27"/>
                <a:gd name="T4" fmla="*/ 21 w 27"/>
                <a:gd name="T5" fmla="*/ 2 h 27"/>
                <a:gd name="T6" fmla="*/ 17 w 27"/>
                <a:gd name="T7" fmla="*/ 2 h 27"/>
                <a:gd name="T8" fmla="*/ 11 w 27"/>
                <a:gd name="T9" fmla="*/ 6 h 27"/>
                <a:gd name="T10" fmla="*/ 8 w 27"/>
                <a:gd name="T11" fmla="*/ 8 h 27"/>
                <a:gd name="T12" fmla="*/ 6 w 27"/>
                <a:gd name="T13" fmla="*/ 12 h 27"/>
                <a:gd name="T14" fmla="*/ 2 w 27"/>
                <a:gd name="T15" fmla="*/ 18 h 27"/>
                <a:gd name="T16" fmla="*/ 2 w 27"/>
                <a:gd name="T17" fmla="*/ 21 h 27"/>
                <a:gd name="T18" fmla="*/ 0 w 27"/>
                <a:gd name="T19" fmla="*/ 27 h 27"/>
                <a:gd name="T20" fmla="*/ 13 w 27"/>
                <a:gd name="T21" fmla="*/ 27 h 27"/>
                <a:gd name="T22" fmla="*/ 13 w 27"/>
                <a:gd name="T23" fmla="*/ 23 h 27"/>
                <a:gd name="T24" fmla="*/ 13 w 27"/>
                <a:gd name="T25" fmla="*/ 21 h 27"/>
                <a:gd name="T26" fmla="*/ 15 w 27"/>
                <a:gd name="T27" fmla="*/ 19 h 27"/>
                <a:gd name="T28" fmla="*/ 17 w 27"/>
                <a:gd name="T29" fmla="*/ 18 h 27"/>
                <a:gd name="T30" fmla="*/ 19 w 27"/>
                <a:gd name="T31" fmla="*/ 16 h 27"/>
                <a:gd name="T32" fmla="*/ 21 w 27"/>
                <a:gd name="T33" fmla="*/ 14 h 27"/>
                <a:gd name="T34" fmla="*/ 23 w 27"/>
                <a:gd name="T35" fmla="*/ 14 h 27"/>
                <a:gd name="T36" fmla="*/ 27 w 27"/>
                <a:gd name="T37" fmla="*/ 12 h 27"/>
                <a:gd name="T38" fmla="*/ 27 w 27"/>
                <a:gd name="T39" fmla="*/ 12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2"/>
                  </a:lnTo>
                  <a:lnTo>
                    <a:pt x="17" y="2"/>
                  </a:lnTo>
                  <a:lnTo>
                    <a:pt x="11" y="6"/>
                  </a:lnTo>
                  <a:lnTo>
                    <a:pt x="8" y="8"/>
                  </a:lnTo>
                  <a:lnTo>
                    <a:pt x="6" y="12"/>
                  </a:lnTo>
                  <a:lnTo>
                    <a:pt x="2" y="18"/>
                  </a:lnTo>
                  <a:lnTo>
                    <a:pt x="2" y="21"/>
                  </a:lnTo>
                  <a:lnTo>
                    <a:pt x="0" y="27"/>
                  </a:lnTo>
                  <a:lnTo>
                    <a:pt x="13" y="27"/>
                  </a:lnTo>
                  <a:lnTo>
                    <a:pt x="13" y="23"/>
                  </a:lnTo>
                  <a:lnTo>
                    <a:pt x="13" y="21"/>
                  </a:lnTo>
                  <a:lnTo>
                    <a:pt x="15" y="19"/>
                  </a:lnTo>
                  <a:lnTo>
                    <a:pt x="17" y="18"/>
                  </a:lnTo>
                  <a:lnTo>
                    <a:pt x="19" y="16"/>
                  </a:lnTo>
                  <a:lnTo>
                    <a:pt x="21" y="14"/>
                  </a:lnTo>
                  <a:lnTo>
                    <a:pt x="23" y="14"/>
                  </a:lnTo>
                  <a:lnTo>
                    <a:pt x="27" y="12"/>
                  </a:lnTo>
                  <a:lnTo>
                    <a:pt x="27" y="12"/>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176" name="Freeform 104"/>
            <p:cNvSpPr>
              <a:spLocks noChangeAspect="1"/>
            </p:cNvSpPr>
            <p:nvPr/>
          </p:nvSpPr>
          <p:spPr bwMode="auto">
            <a:xfrm>
              <a:off x="1821" y="1285"/>
              <a:ext cx="68" cy="68"/>
            </a:xfrm>
            <a:custGeom>
              <a:avLst/>
              <a:gdLst>
                <a:gd name="T0" fmla="*/ 27 w 27"/>
                <a:gd name="T1" fmla="*/ 27 h 27"/>
                <a:gd name="T2" fmla="*/ 27 w 27"/>
                <a:gd name="T3" fmla="*/ 27 h 27"/>
                <a:gd name="T4" fmla="*/ 25 w 27"/>
                <a:gd name="T5" fmla="*/ 21 h 27"/>
                <a:gd name="T6" fmla="*/ 25 w 27"/>
                <a:gd name="T7" fmla="*/ 18 h 27"/>
                <a:gd name="T8" fmla="*/ 21 w 27"/>
                <a:gd name="T9" fmla="*/ 12 h 27"/>
                <a:gd name="T10" fmla="*/ 19 w 27"/>
                <a:gd name="T11" fmla="*/ 8 h 27"/>
                <a:gd name="T12" fmla="*/ 15 w 27"/>
                <a:gd name="T13" fmla="*/ 6 h 27"/>
                <a:gd name="T14" fmla="*/ 9 w 27"/>
                <a:gd name="T15" fmla="*/ 2 h 27"/>
                <a:gd name="T16" fmla="*/ 6 w 27"/>
                <a:gd name="T17" fmla="*/ 2 h 27"/>
                <a:gd name="T18" fmla="*/ 0 w 27"/>
                <a:gd name="T19" fmla="*/ 0 h 27"/>
                <a:gd name="T20" fmla="*/ 0 w 27"/>
                <a:gd name="T21" fmla="*/ 12 h 27"/>
                <a:gd name="T22" fmla="*/ 4 w 27"/>
                <a:gd name="T23" fmla="*/ 14 h 27"/>
                <a:gd name="T24" fmla="*/ 6 w 27"/>
                <a:gd name="T25" fmla="*/ 14 h 27"/>
                <a:gd name="T26" fmla="*/ 7 w 27"/>
                <a:gd name="T27" fmla="*/ 16 h 27"/>
                <a:gd name="T28" fmla="*/ 9 w 27"/>
                <a:gd name="T29" fmla="*/ 18 h 27"/>
                <a:gd name="T30" fmla="*/ 11 w 27"/>
                <a:gd name="T31" fmla="*/ 19 h 27"/>
                <a:gd name="T32" fmla="*/ 13 w 27"/>
                <a:gd name="T33" fmla="*/ 21 h 27"/>
                <a:gd name="T34" fmla="*/ 13 w 27"/>
                <a:gd name="T35" fmla="*/ 23 h 27"/>
                <a:gd name="T36" fmla="*/ 15 w 27"/>
                <a:gd name="T37" fmla="*/ 27 h 27"/>
                <a:gd name="T38" fmla="*/ 15 w 27"/>
                <a:gd name="T39" fmla="*/ 27 h 27"/>
                <a:gd name="T40" fmla="*/ 27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27"/>
                  </a:moveTo>
                  <a:lnTo>
                    <a:pt x="27" y="27"/>
                  </a:lnTo>
                  <a:lnTo>
                    <a:pt x="25" y="21"/>
                  </a:lnTo>
                  <a:lnTo>
                    <a:pt x="25" y="18"/>
                  </a:lnTo>
                  <a:lnTo>
                    <a:pt x="21" y="12"/>
                  </a:lnTo>
                  <a:lnTo>
                    <a:pt x="19" y="8"/>
                  </a:lnTo>
                  <a:lnTo>
                    <a:pt x="15" y="6"/>
                  </a:lnTo>
                  <a:lnTo>
                    <a:pt x="9" y="2"/>
                  </a:lnTo>
                  <a:lnTo>
                    <a:pt x="6" y="2"/>
                  </a:lnTo>
                  <a:lnTo>
                    <a:pt x="0" y="0"/>
                  </a:lnTo>
                  <a:lnTo>
                    <a:pt x="0" y="12"/>
                  </a:lnTo>
                  <a:lnTo>
                    <a:pt x="4" y="14"/>
                  </a:lnTo>
                  <a:lnTo>
                    <a:pt x="6" y="14"/>
                  </a:lnTo>
                  <a:lnTo>
                    <a:pt x="7" y="16"/>
                  </a:lnTo>
                  <a:lnTo>
                    <a:pt x="9" y="18"/>
                  </a:lnTo>
                  <a:lnTo>
                    <a:pt x="11" y="19"/>
                  </a:lnTo>
                  <a:lnTo>
                    <a:pt x="13" y="21"/>
                  </a:lnTo>
                  <a:lnTo>
                    <a:pt x="13" y="23"/>
                  </a:lnTo>
                  <a:lnTo>
                    <a:pt x="15" y="27"/>
                  </a:lnTo>
                  <a:lnTo>
                    <a:pt x="15" y="27"/>
                  </a:lnTo>
                  <a:lnTo>
                    <a:pt x="27" y="27"/>
                  </a:lnTo>
                  <a:close/>
                </a:path>
              </a:pathLst>
            </a:custGeom>
            <a:solidFill>
              <a:srgbClr val="FFFFFF"/>
            </a:solidFill>
            <a:ln w="9525">
              <a:solidFill>
                <a:srgbClr val="000000"/>
              </a:solidFill>
              <a:round/>
              <a:headEnd/>
              <a:tailEnd/>
            </a:ln>
          </p:spPr>
          <p:txBody>
            <a:bodyPr/>
            <a:lstStyle/>
            <a:p>
              <a:endParaRPr lang="en-US" dirty="0"/>
            </a:p>
          </p:txBody>
        </p:sp>
        <p:sp>
          <p:nvSpPr>
            <p:cNvPr id="899177" name="Freeform 105"/>
            <p:cNvSpPr>
              <a:spLocks noChangeAspect="1"/>
            </p:cNvSpPr>
            <p:nvPr/>
          </p:nvSpPr>
          <p:spPr bwMode="auto">
            <a:xfrm>
              <a:off x="1821" y="1353"/>
              <a:ext cx="68" cy="68"/>
            </a:xfrm>
            <a:custGeom>
              <a:avLst/>
              <a:gdLst>
                <a:gd name="T0" fmla="*/ 0 w 27"/>
                <a:gd name="T1" fmla="*/ 27 h 27"/>
                <a:gd name="T2" fmla="*/ 0 w 27"/>
                <a:gd name="T3" fmla="*/ 27 h 27"/>
                <a:gd name="T4" fmla="*/ 6 w 27"/>
                <a:gd name="T5" fmla="*/ 25 h 27"/>
                <a:gd name="T6" fmla="*/ 9 w 27"/>
                <a:gd name="T7" fmla="*/ 25 h 27"/>
                <a:gd name="T8" fmla="*/ 15 w 27"/>
                <a:gd name="T9" fmla="*/ 21 h 27"/>
                <a:gd name="T10" fmla="*/ 19 w 27"/>
                <a:gd name="T11" fmla="*/ 19 h 27"/>
                <a:gd name="T12" fmla="*/ 21 w 27"/>
                <a:gd name="T13" fmla="*/ 15 h 27"/>
                <a:gd name="T14" fmla="*/ 25 w 27"/>
                <a:gd name="T15" fmla="*/ 10 h 27"/>
                <a:gd name="T16" fmla="*/ 25 w 27"/>
                <a:gd name="T17" fmla="*/ 6 h 27"/>
                <a:gd name="T18" fmla="*/ 27 w 27"/>
                <a:gd name="T19" fmla="*/ 0 h 27"/>
                <a:gd name="T20" fmla="*/ 15 w 27"/>
                <a:gd name="T21" fmla="*/ 0 h 27"/>
                <a:gd name="T22" fmla="*/ 13 w 27"/>
                <a:gd name="T23" fmla="*/ 2 h 27"/>
                <a:gd name="T24" fmla="*/ 13 w 27"/>
                <a:gd name="T25" fmla="*/ 6 h 27"/>
                <a:gd name="T26" fmla="*/ 11 w 27"/>
                <a:gd name="T27" fmla="*/ 8 h 27"/>
                <a:gd name="T28" fmla="*/ 9 w 27"/>
                <a:gd name="T29" fmla="*/ 10 h 27"/>
                <a:gd name="T30" fmla="*/ 7 w 27"/>
                <a:gd name="T31" fmla="*/ 12 h 27"/>
                <a:gd name="T32" fmla="*/ 6 w 27"/>
                <a:gd name="T33" fmla="*/ 14 h 27"/>
                <a:gd name="T34" fmla="*/ 4 w 27"/>
                <a:gd name="T35" fmla="*/ 14 h 27"/>
                <a:gd name="T36" fmla="*/ 0 w 27"/>
                <a:gd name="T37" fmla="*/ 14 h 27"/>
                <a:gd name="T38" fmla="*/ 0 w 27"/>
                <a:gd name="T39" fmla="*/ 14 h 27"/>
                <a:gd name="T40" fmla="*/ 0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27"/>
                  </a:moveTo>
                  <a:lnTo>
                    <a:pt x="0" y="27"/>
                  </a:lnTo>
                  <a:lnTo>
                    <a:pt x="6" y="25"/>
                  </a:lnTo>
                  <a:lnTo>
                    <a:pt x="9" y="25"/>
                  </a:lnTo>
                  <a:lnTo>
                    <a:pt x="15" y="21"/>
                  </a:lnTo>
                  <a:lnTo>
                    <a:pt x="19" y="19"/>
                  </a:lnTo>
                  <a:lnTo>
                    <a:pt x="21" y="15"/>
                  </a:lnTo>
                  <a:lnTo>
                    <a:pt x="25" y="10"/>
                  </a:lnTo>
                  <a:lnTo>
                    <a:pt x="25" y="6"/>
                  </a:lnTo>
                  <a:lnTo>
                    <a:pt x="27" y="0"/>
                  </a:lnTo>
                  <a:lnTo>
                    <a:pt x="15" y="0"/>
                  </a:lnTo>
                  <a:lnTo>
                    <a:pt x="13" y="2"/>
                  </a:lnTo>
                  <a:lnTo>
                    <a:pt x="13" y="6"/>
                  </a:lnTo>
                  <a:lnTo>
                    <a:pt x="11" y="8"/>
                  </a:lnTo>
                  <a:lnTo>
                    <a:pt x="9" y="10"/>
                  </a:lnTo>
                  <a:lnTo>
                    <a:pt x="7" y="12"/>
                  </a:lnTo>
                  <a:lnTo>
                    <a:pt x="6" y="14"/>
                  </a:lnTo>
                  <a:lnTo>
                    <a:pt x="4" y="14"/>
                  </a:lnTo>
                  <a:lnTo>
                    <a:pt x="0" y="14"/>
                  </a:lnTo>
                  <a:lnTo>
                    <a:pt x="0" y="14"/>
                  </a:lnTo>
                  <a:lnTo>
                    <a:pt x="0" y="27"/>
                  </a:lnTo>
                  <a:close/>
                </a:path>
              </a:pathLst>
            </a:custGeom>
            <a:solidFill>
              <a:srgbClr val="FFFFFF"/>
            </a:solidFill>
            <a:ln w="9525">
              <a:solidFill>
                <a:srgbClr val="000000"/>
              </a:solidFill>
              <a:round/>
              <a:headEnd/>
              <a:tailEnd/>
            </a:ln>
          </p:spPr>
          <p:txBody>
            <a:bodyPr/>
            <a:lstStyle/>
            <a:p>
              <a:endParaRPr lang="en-US" dirty="0"/>
            </a:p>
          </p:txBody>
        </p:sp>
        <p:sp>
          <p:nvSpPr>
            <p:cNvPr id="899178" name="Freeform 106"/>
            <p:cNvSpPr>
              <a:spLocks noChangeAspect="1"/>
            </p:cNvSpPr>
            <p:nvPr/>
          </p:nvSpPr>
          <p:spPr bwMode="auto">
            <a:xfrm>
              <a:off x="1769" y="1300"/>
              <a:ext cx="105" cy="106"/>
            </a:xfrm>
            <a:custGeom>
              <a:avLst/>
              <a:gdLst>
                <a:gd name="T0" fmla="*/ 21 w 42"/>
                <a:gd name="T1" fmla="*/ 42 h 42"/>
                <a:gd name="T2" fmla="*/ 17 w 42"/>
                <a:gd name="T3" fmla="*/ 40 h 42"/>
                <a:gd name="T4" fmla="*/ 13 w 42"/>
                <a:gd name="T5" fmla="*/ 40 h 42"/>
                <a:gd name="T6" fmla="*/ 9 w 42"/>
                <a:gd name="T7" fmla="*/ 38 h 42"/>
                <a:gd name="T8" fmla="*/ 7 w 42"/>
                <a:gd name="T9" fmla="*/ 35 h 42"/>
                <a:gd name="T10" fmla="*/ 4 w 42"/>
                <a:gd name="T11" fmla="*/ 33 h 42"/>
                <a:gd name="T12" fmla="*/ 2 w 42"/>
                <a:gd name="T13" fmla="*/ 29 h 42"/>
                <a:gd name="T14" fmla="*/ 2 w 42"/>
                <a:gd name="T15" fmla="*/ 25 h 42"/>
                <a:gd name="T16" fmla="*/ 0 w 42"/>
                <a:gd name="T17" fmla="*/ 21 h 42"/>
                <a:gd name="T18" fmla="*/ 2 w 42"/>
                <a:gd name="T19" fmla="*/ 17 h 42"/>
                <a:gd name="T20" fmla="*/ 2 w 42"/>
                <a:gd name="T21" fmla="*/ 13 h 42"/>
                <a:gd name="T22" fmla="*/ 4 w 42"/>
                <a:gd name="T23" fmla="*/ 10 h 42"/>
                <a:gd name="T24" fmla="*/ 7 w 42"/>
                <a:gd name="T25" fmla="*/ 6 h 42"/>
                <a:gd name="T26" fmla="*/ 9 w 42"/>
                <a:gd name="T27" fmla="*/ 4 h 42"/>
                <a:gd name="T28" fmla="*/ 13 w 42"/>
                <a:gd name="T29" fmla="*/ 2 h 42"/>
                <a:gd name="T30" fmla="*/ 17 w 42"/>
                <a:gd name="T31" fmla="*/ 2 h 42"/>
                <a:gd name="T32" fmla="*/ 21 w 42"/>
                <a:gd name="T33" fmla="*/ 0 h 42"/>
                <a:gd name="T34" fmla="*/ 25 w 42"/>
                <a:gd name="T35" fmla="*/ 2 h 42"/>
                <a:gd name="T36" fmla="*/ 28 w 42"/>
                <a:gd name="T37" fmla="*/ 2 h 42"/>
                <a:gd name="T38" fmla="*/ 32 w 42"/>
                <a:gd name="T39" fmla="*/ 4 h 42"/>
                <a:gd name="T40" fmla="*/ 36 w 42"/>
                <a:gd name="T41" fmla="*/ 6 h 42"/>
                <a:gd name="T42" fmla="*/ 38 w 42"/>
                <a:gd name="T43" fmla="*/ 10 h 42"/>
                <a:gd name="T44" fmla="*/ 40 w 42"/>
                <a:gd name="T45" fmla="*/ 13 h 42"/>
                <a:gd name="T46" fmla="*/ 40 w 42"/>
                <a:gd name="T47" fmla="*/ 17 h 42"/>
                <a:gd name="T48" fmla="*/ 42 w 42"/>
                <a:gd name="T49" fmla="*/ 21 h 42"/>
                <a:gd name="T50" fmla="*/ 40 w 42"/>
                <a:gd name="T51" fmla="*/ 25 h 42"/>
                <a:gd name="T52" fmla="*/ 40 w 42"/>
                <a:gd name="T53" fmla="*/ 29 h 42"/>
                <a:gd name="T54" fmla="*/ 38 w 42"/>
                <a:gd name="T55" fmla="*/ 33 h 42"/>
                <a:gd name="T56" fmla="*/ 36 w 42"/>
                <a:gd name="T57" fmla="*/ 35 h 42"/>
                <a:gd name="T58" fmla="*/ 32 w 42"/>
                <a:gd name="T59" fmla="*/ 38 h 42"/>
                <a:gd name="T60" fmla="*/ 28 w 42"/>
                <a:gd name="T61" fmla="*/ 40 h 42"/>
                <a:gd name="T62" fmla="*/ 25 w 42"/>
                <a:gd name="T63" fmla="*/ 40 h 42"/>
                <a:gd name="T64" fmla="*/ 21 w 42"/>
                <a:gd name="T6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2">
                  <a:moveTo>
                    <a:pt x="21" y="42"/>
                  </a:moveTo>
                  <a:lnTo>
                    <a:pt x="17" y="40"/>
                  </a:lnTo>
                  <a:lnTo>
                    <a:pt x="13" y="40"/>
                  </a:lnTo>
                  <a:lnTo>
                    <a:pt x="9" y="38"/>
                  </a:lnTo>
                  <a:lnTo>
                    <a:pt x="7" y="35"/>
                  </a:lnTo>
                  <a:lnTo>
                    <a:pt x="4" y="33"/>
                  </a:lnTo>
                  <a:lnTo>
                    <a:pt x="2" y="29"/>
                  </a:lnTo>
                  <a:lnTo>
                    <a:pt x="2" y="25"/>
                  </a:lnTo>
                  <a:lnTo>
                    <a:pt x="0" y="21"/>
                  </a:lnTo>
                  <a:lnTo>
                    <a:pt x="2" y="17"/>
                  </a:lnTo>
                  <a:lnTo>
                    <a:pt x="2" y="13"/>
                  </a:lnTo>
                  <a:lnTo>
                    <a:pt x="4" y="10"/>
                  </a:lnTo>
                  <a:lnTo>
                    <a:pt x="7" y="6"/>
                  </a:lnTo>
                  <a:lnTo>
                    <a:pt x="9" y="4"/>
                  </a:lnTo>
                  <a:lnTo>
                    <a:pt x="13" y="2"/>
                  </a:lnTo>
                  <a:lnTo>
                    <a:pt x="17" y="2"/>
                  </a:lnTo>
                  <a:lnTo>
                    <a:pt x="21" y="0"/>
                  </a:lnTo>
                  <a:lnTo>
                    <a:pt x="25" y="2"/>
                  </a:lnTo>
                  <a:lnTo>
                    <a:pt x="28" y="2"/>
                  </a:lnTo>
                  <a:lnTo>
                    <a:pt x="32" y="4"/>
                  </a:lnTo>
                  <a:lnTo>
                    <a:pt x="36" y="6"/>
                  </a:lnTo>
                  <a:lnTo>
                    <a:pt x="38" y="10"/>
                  </a:lnTo>
                  <a:lnTo>
                    <a:pt x="40" y="13"/>
                  </a:lnTo>
                  <a:lnTo>
                    <a:pt x="40" y="17"/>
                  </a:lnTo>
                  <a:lnTo>
                    <a:pt x="42" y="21"/>
                  </a:lnTo>
                  <a:lnTo>
                    <a:pt x="40" y="25"/>
                  </a:lnTo>
                  <a:lnTo>
                    <a:pt x="40" y="29"/>
                  </a:lnTo>
                  <a:lnTo>
                    <a:pt x="38" y="33"/>
                  </a:lnTo>
                  <a:lnTo>
                    <a:pt x="36" y="35"/>
                  </a:lnTo>
                  <a:lnTo>
                    <a:pt x="32" y="38"/>
                  </a:lnTo>
                  <a:lnTo>
                    <a:pt x="28" y="40"/>
                  </a:lnTo>
                  <a:lnTo>
                    <a:pt x="25" y="40"/>
                  </a:lnTo>
                  <a:lnTo>
                    <a:pt x="21" y="42"/>
                  </a:lnTo>
                  <a:close/>
                </a:path>
              </a:pathLst>
            </a:custGeom>
            <a:solidFill>
              <a:srgbClr val="FFFFFF"/>
            </a:solidFill>
            <a:ln w="9525">
              <a:solidFill>
                <a:srgbClr val="000000"/>
              </a:solidFill>
              <a:round/>
              <a:headEnd/>
              <a:tailEnd/>
            </a:ln>
          </p:spPr>
          <p:txBody>
            <a:bodyPr/>
            <a:lstStyle/>
            <a:p>
              <a:endParaRPr lang="en-US" dirty="0"/>
            </a:p>
          </p:txBody>
        </p:sp>
        <p:sp>
          <p:nvSpPr>
            <p:cNvPr id="899179" name="Freeform 107"/>
            <p:cNvSpPr>
              <a:spLocks noChangeAspect="1"/>
            </p:cNvSpPr>
            <p:nvPr/>
          </p:nvSpPr>
          <p:spPr bwMode="auto">
            <a:xfrm>
              <a:off x="1759" y="1353"/>
              <a:ext cx="62" cy="63"/>
            </a:xfrm>
            <a:custGeom>
              <a:avLst/>
              <a:gdLst>
                <a:gd name="T0" fmla="*/ 0 w 25"/>
                <a:gd name="T1" fmla="*/ 0 h 25"/>
                <a:gd name="T2" fmla="*/ 0 w 25"/>
                <a:gd name="T3" fmla="*/ 0 h 25"/>
                <a:gd name="T4" fmla="*/ 2 w 25"/>
                <a:gd name="T5" fmla="*/ 6 h 25"/>
                <a:gd name="T6" fmla="*/ 2 w 25"/>
                <a:gd name="T7" fmla="*/ 10 h 25"/>
                <a:gd name="T8" fmla="*/ 4 w 25"/>
                <a:gd name="T9" fmla="*/ 14 h 25"/>
                <a:gd name="T10" fmla="*/ 8 w 25"/>
                <a:gd name="T11" fmla="*/ 17 h 25"/>
                <a:gd name="T12" fmla="*/ 11 w 25"/>
                <a:gd name="T13" fmla="*/ 21 h 25"/>
                <a:gd name="T14" fmla="*/ 15 w 25"/>
                <a:gd name="T15" fmla="*/ 23 h 25"/>
                <a:gd name="T16" fmla="*/ 19 w 25"/>
                <a:gd name="T17" fmla="*/ 23 h 25"/>
                <a:gd name="T18" fmla="*/ 25 w 25"/>
                <a:gd name="T19" fmla="*/ 25 h 25"/>
                <a:gd name="T20" fmla="*/ 25 w 25"/>
                <a:gd name="T21" fmla="*/ 17 h 25"/>
                <a:gd name="T22" fmla="*/ 21 w 25"/>
                <a:gd name="T23" fmla="*/ 15 h 25"/>
                <a:gd name="T24" fmla="*/ 19 w 25"/>
                <a:gd name="T25" fmla="*/ 15 h 25"/>
                <a:gd name="T26" fmla="*/ 15 w 25"/>
                <a:gd name="T27" fmla="*/ 14 h 25"/>
                <a:gd name="T28" fmla="*/ 13 w 25"/>
                <a:gd name="T29" fmla="*/ 12 h 25"/>
                <a:gd name="T30" fmla="*/ 11 w 25"/>
                <a:gd name="T31" fmla="*/ 10 h 25"/>
                <a:gd name="T32" fmla="*/ 9 w 25"/>
                <a:gd name="T33" fmla="*/ 6 h 25"/>
                <a:gd name="T34" fmla="*/ 9 w 25"/>
                <a:gd name="T35" fmla="*/ 4 h 25"/>
                <a:gd name="T36" fmla="*/ 8 w 25"/>
                <a:gd name="T37" fmla="*/ 0 h 25"/>
                <a:gd name="T38" fmla="*/ 8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2" y="6"/>
                  </a:lnTo>
                  <a:lnTo>
                    <a:pt x="2" y="10"/>
                  </a:lnTo>
                  <a:lnTo>
                    <a:pt x="4" y="14"/>
                  </a:lnTo>
                  <a:lnTo>
                    <a:pt x="8" y="17"/>
                  </a:lnTo>
                  <a:lnTo>
                    <a:pt x="11" y="21"/>
                  </a:lnTo>
                  <a:lnTo>
                    <a:pt x="15" y="23"/>
                  </a:lnTo>
                  <a:lnTo>
                    <a:pt x="19" y="23"/>
                  </a:lnTo>
                  <a:lnTo>
                    <a:pt x="25" y="25"/>
                  </a:lnTo>
                  <a:lnTo>
                    <a:pt x="25" y="17"/>
                  </a:lnTo>
                  <a:lnTo>
                    <a:pt x="21" y="15"/>
                  </a:lnTo>
                  <a:lnTo>
                    <a:pt x="19" y="15"/>
                  </a:lnTo>
                  <a:lnTo>
                    <a:pt x="15" y="14"/>
                  </a:lnTo>
                  <a:lnTo>
                    <a:pt x="13" y="12"/>
                  </a:lnTo>
                  <a:lnTo>
                    <a:pt x="11" y="10"/>
                  </a:lnTo>
                  <a:lnTo>
                    <a:pt x="9" y="6"/>
                  </a:lnTo>
                  <a:lnTo>
                    <a:pt x="9" y="4"/>
                  </a:lnTo>
                  <a:lnTo>
                    <a:pt x="8" y="0"/>
                  </a:lnTo>
                  <a:lnTo>
                    <a:pt x="8"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80" name="Freeform 108"/>
            <p:cNvSpPr>
              <a:spLocks noChangeAspect="1"/>
            </p:cNvSpPr>
            <p:nvPr/>
          </p:nvSpPr>
          <p:spPr bwMode="auto">
            <a:xfrm>
              <a:off x="1759" y="1290"/>
              <a:ext cx="62" cy="63"/>
            </a:xfrm>
            <a:custGeom>
              <a:avLst/>
              <a:gdLst>
                <a:gd name="T0" fmla="*/ 25 w 25"/>
                <a:gd name="T1" fmla="*/ 0 h 25"/>
                <a:gd name="T2" fmla="*/ 25 w 25"/>
                <a:gd name="T3" fmla="*/ 0 h 25"/>
                <a:gd name="T4" fmla="*/ 19 w 25"/>
                <a:gd name="T5" fmla="*/ 2 h 25"/>
                <a:gd name="T6" fmla="*/ 15 w 25"/>
                <a:gd name="T7" fmla="*/ 2 h 25"/>
                <a:gd name="T8" fmla="*/ 11 w 25"/>
                <a:gd name="T9" fmla="*/ 4 h 25"/>
                <a:gd name="T10" fmla="*/ 8 w 25"/>
                <a:gd name="T11" fmla="*/ 8 h 25"/>
                <a:gd name="T12" fmla="*/ 4 w 25"/>
                <a:gd name="T13" fmla="*/ 12 h 25"/>
                <a:gd name="T14" fmla="*/ 2 w 25"/>
                <a:gd name="T15" fmla="*/ 16 h 25"/>
                <a:gd name="T16" fmla="*/ 2 w 25"/>
                <a:gd name="T17" fmla="*/ 19 h 25"/>
                <a:gd name="T18" fmla="*/ 0 w 25"/>
                <a:gd name="T19" fmla="*/ 25 h 25"/>
                <a:gd name="T20" fmla="*/ 8 w 25"/>
                <a:gd name="T21" fmla="*/ 25 h 25"/>
                <a:gd name="T22" fmla="*/ 9 w 25"/>
                <a:gd name="T23" fmla="*/ 21 h 25"/>
                <a:gd name="T24" fmla="*/ 9 w 25"/>
                <a:gd name="T25" fmla="*/ 19 h 25"/>
                <a:gd name="T26" fmla="*/ 11 w 25"/>
                <a:gd name="T27" fmla="*/ 16 h 25"/>
                <a:gd name="T28" fmla="*/ 13 w 25"/>
                <a:gd name="T29" fmla="*/ 14 h 25"/>
                <a:gd name="T30" fmla="*/ 15 w 25"/>
                <a:gd name="T31" fmla="*/ 12 h 25"/>
                <a:gd name="T32" fmla="*/ 19 w 25"/>
                <a:gd name="T33" fmla="*/ 10 h 25"/>
                <a:gd name="T34" fmla="*/ 21 w 25"/>
                <a:gd name="T35" fmla="*/ 10 h 25"/>
                <a:gd name="T36" fmla="*/ 25 w 25"/>
                <a:gd name="T37" fmla="*/ 8 h 25"/>
                <a:gd name="T38" fmla="*/ 25 w 25"/>
                <a:gd name="T39" fmla="*/ 8 h 25"/>
                <a:gd name="T40" fmla="*/ 25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0"/>
                  </a:moveTo>
                  <a:lnTo>
                    <a:pt x="25" y="0"/>
                  </a:lnTo>
                  <a:lnTo>
                    <a:pt x="19" y="2"/>
                  </a:lnTo>
                  <a:lnTo>
                    <a:pt x="15" y="2"/>
                  </a:lnTo>
                  <a:lnTo>
                    <a:pt x="11" y="4"/>
                  </a:lnTo>
                  <a:lnTo>
                    <a:pt x="8" y="8"/>
                  </a:lnTo>
                  <a:lnTo>
                    <a:pt x="4" y="12"/>
                  </a:lnTo>
                  <a:lnTo>
                    <a:pt x="2" y="16"/>
                  </a:lnTo>
                  <a:lnTo>
                    <a:pt x="2" y="19"/>
                  </a:lnTo>
                  <a:lnTo>
                    <a:pt x="0" y="25"/>
                  </a:lnTo>
                  <a:lnTo>
                    <a:pt x="8" y="25"/>
                  </a:lnTo>
                  <a:lnTo>
                    <a:pt x="9" y="21"/>
                  </a:lnTo>
                  <a:lnTo>
                    <a:pt x="9" y="19"/>
                  </a:lnTo>
                  <a:lnTo>
                    <a:pt x="11" y="16"/>
                  </a:lnTo>
                  <a:lnTo>
                    <a:pt x="13" y="14"/>
                  </a:lnTo>
                  <a:lnTo>
                    <a:pt x="15" y="12"/>
                  </a:lnTo>
                  <a:lnTo>
                    <a:pt x="19" y="10"/>
                  </a:lnTo>
                  <a:lnTo>
                    <a:pt x="21" y="10"/>
                  </a:lnTo>
                  <a:lnTo>
                    <a:pt x="25" y="8"/>
                  </a:lnTo>
                  <a:lnTo>
                    <a:pt x="25" y="8"/>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181" name="Freeform 109"/>
            <p:cNvSpPr>
              <a:spLocks noChangeAspect="1"/>
            </p:cNvSpPr>
            <p:nvPr/>
          </p:nvSpPr>
          <p:spPr bwMode="auto">
            <a:xfrm>
              <a:off x="1821" y="1290"/>
              <a:ext cx="63" cy="63"/>
            </a:xfrm>
            <a:custGeom>
              <a:avLst/>
              <a:gdLst>
                <a:gd name="T0" fmla="*/ 25 w 25"/>
                <a:gd name="T1" fmla="*/ 25 h 25"/>
                <a:gd name="T2" fmla="*/ 25 w 25"/>
                <a:gd name="T3" fmla="*/ 25 h 25"/>
                <a:gd name="T4" fmla="*/ 23 w 25"/>
                <a:gd name="T5" fmla="*/ 19 h 25"/>
                <a:gd name="T6" fmla="*/ 23 w 25"/>
                <a:gd name="T7" fmla="*/ 16 h 25"/>
                <a:gd name="T8" fmla="*/ 21 w 25"/>
                <a:gd name="T9" fmla="*/ 12 h 25"/>
                <a:gd name="T10" fmla="*/ 17 w 25"/>
                <a:gd name="T11" fmla="*/ 8 h 25"/>
                <a:gd name="T12" fmla="*/ 13 w 25"/>
                <a:gd name="T13" fmla="*/ 4 h 25"/>
                <a:gd name="T14" fmla="*/ 9 w 25"/>
                <a:gd name="T15" fmla="*/ 2 h 25"/>
                <a:gd name="T16" fmla="*/ 6 w 25"/>
                <a:gd name="T17" fmla="*/ 2 h 25"/>
                <a:gd name="T18" fmla="*/ 0 w 25"/>
                <a:gd name="T19" fmla="*/ 0 h 25"/>
                <a:gd name="T20" fmla="*/ 0 w 25"/>
                <a:gd name="T21" fmla="*/ 8 h 25"/>
                <a:gd name="T22" fmla="*/ 4 w 25"/>
                <a:gd name="T23" fmla="*/ 10 h 25"/>
                <a:gd name="T24" fmla="*/ 6 w 25"/>
                <a:gd name="T25" fmla="*/ 10 h 25"/>
                <a:gd name="T26" fmla="*/ 9 w 25"/>
                <a:gd name="T27" fmla="*/ 12 h 25"/>
                <a:gd name="T28" fmla="*/ 11 w 25"/>
                <a:gd name="T29" fmla="*/ 14 h 25"/>
                <a:gd name="T30" fmla="*/ 13 w 25"/>
                <a:gd name="T31" fmla="*/ 16 h 25"/>
                <a:gd name="T32" fmla="*/ 15 w 25"/>
                <a:gd name="T33" fmla="*/ 19 h 25"/>
                <a:gd name="T34" fmla="*/ 15 w 25"/>
                <a:gd name="T35" fmla="*/ 21 h 25"/>
                <a:gd name="T36" fmla="*/ 17 w 25"/>
                <a:gd name="T37" fmla="*/ 25 h 25"/>
                <a:gd name="T38" fmla="*/ 17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3" y="19"/>
                  </a:lnTo>
                  <a:lnTo>
                    <a:pt x="23" y="16"/>
                  </a:lnTo>
                  <a:lnTo>
                    <a:pt x="21" y="12"/>
                  </a:lnTo>
                  <a:lnTo>
                    <a:pt x="17" y="8"/>
                  </a:lnTo>
                  <a:lnTo>
                    <a:pt x="13" y="4"/>
                  </a:lnTo>
                  <a:lnTo>
                    <a:pt x="9" y="2"/>
                  </a:lnTo>
                  <a:lnTo>
                    <a:pt x="6" y="2"/>
                  </a:lnTo>
                  <a:lnTo>
                    <a:pt x="0" y="0"/>
                  </a:lnTo>
                  <a:lnTo>
                    <a:pt x="0" y="8"/>
                  </a:lnTo>
                  <a:lnTo>
                    <a:pt x="4" y="10"/>
                  </a:lnTo>
                  <a:lnTo>
                    <a:pt x="6" y="10"/>
                  </a:lnTo>
                  <a:lnTo>
                    <a:pt x="9" y="12"/>
                  </a:lnTo>
                  <a:lnTo>
                    <a:pt x="11" y="14"/>
                  </a:lnTo>
                  <a:lnTo>
                    <a:pt x="13" y="16"/>
                  </a:lnTo>
                  <a:lnTo>
                    <a:pt x="15" y="19"/>
                  </a:lnTo>
                  <a:lnTo>
                    <a:pt x="15" y="21"/>
                  </a:lnTo>
                  <a:lnTo>
                    <a:pt x="17" y="25"/>
                  </a:lnTo>
                  <a:lnTo>
                    <a:pt x="17" y="25"/>
                  </a:lnTo>
                  <a:lnTo>
                    <a:pt x="25" y="25"/>
                  </a:lnTo>
                  <a:close/>
                </a:path>
              </a:pathLst>
            </a:custGeom>
            <a:solidFill>
              <a:srgbClr val="1F1A17"/>
            </a:solidFill>
            <a:ln w="9525">
              <a:solidFill>
                <a:srgbClr val="000000"/>
              </a:solidFill>
              <a:round/>
              <a:headEnd/>
              <a:tailEnd/>
            </a:ln>
          </p:spPr>
          <p:txBody>
            <a:bodyPr/>
            <a:lstStyle/>
            <a:p>
              <a:endParaRPr lang="en-US" dirty="0"/>
            </a:p>
          </p:txBody>
        </p:sp>
        <p:sp>
          <p:nvSpPr>
            <p:cNvPr id="899182" name="Freeform 110"/>
            <p:cNvSpPr>
              <a:spLocks noChangeAspect="1"/>
            </p:cNvSpPr>
            <p:nvPr/>
          </p:nvSpPr>
          <p:spPr bwMode="auto">
            <a:xfrm>
              <a:off x="1821" y="1353"/>
              <a:ext cx="63" cy="63"/>
            </a:xfrm>
            <a:custGeom>
              <a:avLst/>
              <a:gdLst>
                <a:gd name="T0" fmla="*/ 0 w 25"/>
                <a:gd name="T1" fmla="*/ 25 h 25"/>
                <a:gd name="T2" fmla="*/ 0 w 25"/>
                <a:gd name="T3" fmla="*/ 25 h 25"/>
                <a:gd name="T4" fmla="*/ 6 w 25"/>
                <a:gd name="T5" fmla="*/ 23 h 25"/>
                <a:gd name="T6" fmla="*/ 9 w 25"/>
                <a:gd name="T7" fmla="*/ 23 h 25"/>
                <a:gd name="T8" fmla="*/ 13 w 25"/>
                <a:gd name="T9" fmla="*/ 21 h 25"/>
                <a:gd name="T10" fmla="*/ 17 w 25"/>
                <a:gd name="T11" fmla="*/ 17 h 25"/>
                <a:gd name="T12" fmla="*/ 21 w 25"/>
                <a:gd name="T13" fmla="*/ 14 h 25"/>
                <a:gd name="T14" fmla="*/ 23 w 25"/>
                <a:gd name="T15" fmla="*/ 10 h 25"/>
                <a:gd name="T16" fmla="*/ 23 w 25"/>
                <a:gd name="T17" fmla="*/ 6 h 25"/>
                <a:gd name="T18" fmla="*/ 25 w 25"/>
                <a:gd name="T19" fmla="*/ 0 h 25"/>
                <a:gd name="T20" fmla="*/ 17 w 25"/>
                <a:gd name="T21" fmla="*/ 0 h 25"/>
                <a:gd name="T22" fmla="*/ 15 w 25"/>
                <a:gd name="T23" fmla="*/ 4 h 25"/>
                <a:gd name="T24" fmla="*/ 15 w 25"/>
                <a:gd name="T25" fmla="*/ 6 h 25"/>
                <a:gd name="T26" fmla="*/ 13 w 25"/>
                <a:gd name="T27" fmla="*/ 10 h 25"/>
                <a:gd name="T28" fmla="*/ 11 w 25"/>
                <a:gd name="T29" fmla="*/ 12 h 25"/>
                <a:gd name="T30" fmla="*/ 9 w 25"/>
                <a:gd name="T31" fmla="*/ 14 h 25"/>
                <a:gd name="T32" fmla="*/ 6 w 25"/>
                <a:gd name="T33" fmla="*/ 15 h 25"/>
                <a:gd name="T34" fmla="*/ 4 w 25"/>
                <a:gd name="T35" fmla="*/ 15 h 25"/>
                <a:gd name="T36" fmla="*/ 0 w 25"/>
                <a:gd name="T37" fmla="*/ 17 h 25"/>
                <a:gd name="T38" fmla="*/ 0 w 25"/>
                <a:gd name="T39" fmla="*/ 17 h 25"/>
                <a:gd name="T40" fmla="*/ 0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25"/>
                  </a:moveTo>
                  <a:lnTo>
                    <a:pt x="0" y="25"/>
                  </a:lnTo>
                  <a:lnTo>
                    <a:pt x="6" y="23"/>
                  </a:lnTo>
                  <a:lnTo>
                    <a:pt x="9" y="23"/>
                  </a:lnTo>
                  <a:lnTo>
                    <a:pt x="13" y="21"/>
                  </a:lnTo>
                  <a:lnTo>
                    <a:pt x="17" y="17"/>
                  </a:lnTo>
                  <a:lnTo>
                    <a:pt x="21" y="14"/>
                  </a:lnTo>
                  <a:lnTo>
                    <a:pt x="23" y="10"/>
                  </a:lnTo>
                  <a:lnTo>
                    <a:pt x="23" y="6"/>
                  </a:lnTo>
                  <a:lnTo>
                    <a:pt x="25" y="0"/>
                  </a:lnTo>
                  <a:lnTo>
                    <a:pt x="17" y="0"/>
                  </a:lnTo>
                  <a:lnTo>
                    <a:pt x="15" y="4"/>
                  </a:lnTo>
                  <a:lnTo>
                    <a:pt x="15" y="6"/>
                  </a:lnTo>
                  <a:lnTo>
                    <a:pt x="13" y="10"/>
                  </a:lnTo>
                  <a:lnTo>
                    <a:pt x="11" y="12"/>
                  </a:lnTo>
                  <a:lnTo>
                    <a:pt x="9" y="14"/>
                  </a:lnTo>
                  <a:lnTo>
                    <a:pt x="6" y="15"/>
                  </a:lnTo>
                  <a:lnTo>
                    <a:pt x="4" y="15"/>
                  </a:lnTo>
                  <a:lnTo>
                    <a:pt x="0" y="17"/>
                  </a:lnTo>
                  <a:lnTo>
                    <a:pt x="0" y="17"/>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183" name="Freeform 111"/>
            <p:cNvSpPr>
              <a:spLocks noChangeAspect="1"/>
            </p:cNvSpPr>
            <p:nvPr/>
          </p:nvSpPr>
          <p:spPr bwMode="auto">
            <a:xfrm>
              <a:off x="1786" y="1320"/>
              <a:ext cx="88" cy="86"/>
            </a:xfrm>
            <a:custGeom>
              <a:avLst/>
              <a:gdLst>
                <a:gd name="T0" fmla="*/ 14 w 35"/>
                <a:gd name="T1" fmla="*/ 13 h 34"/>
                <a:gd name="T2" fmla="*/ 29 w 35"/>
                <a:gd name="T3" fmla="*/ 0 h 34"/>
                <a:gd name="T4" fmla="*/ 31 w 35"/>
                <a:gd name="T5" fmla="*/ 4 h 34"/>
                <a:gd name="T6" fmla="*/ 33 w 35"/>
                <a:gd name="T7" fmla="*/ 5 h 34"/>
                <a:gd name="T8" fmla="*/ 35 w 35"/>
                <a:gd name="T9" fmla="*/ 9 h 34"/>
                <a:gd name="T10" fmla="*/ 35 w 35"/>
                <a:gd name="T11" fmla="*/ 13 h 34"/>
                <a:gd name="T12" fmla="*/ 35 w 35"/>
                <a:gd name="T13" fmla="*/ 17 h 34"/>
                <a:gd name="T14" fmla="*/ 33 w 35"/>
                <a:gd name="T15" fmla="*/ 21 h 34"/>
                <a:gd name="T16" fmla="*/ 31 w 35"/>
                <a:gd name="T17" fmla="*/ 25 h 34"/>
                <a:gd name="T18" fmla="*/ 29 w 35"/>
                <a:gd name="T19" fmla="*/ 28 h 34"/>
                <a:gd name="T20" fmla="*/ 25 w 35"/>
                <a:gd name="T21" fmla="*/ 30 h 34"/>
                <a:gd name="T22" fmla="*/ 21 w 35"/>
                <a:gd name="T23" fmla="*/ 32 h 34"/>
                <a:gd name="T24" fmla="*/ 18 w 35"/>
                <a:gd name="T25" fmla="*/ 34 h 34"/>
                <a:gd name="T26" fmla="*/ 14 w 35"/>
                <a:gd name="T27" fmla="*/ 34 h 34"/>
                <a:gd name="T28" fmla="*/ 10 w 35"/>
                <a:gd name="T29" fmla="*/ 34 h 34"/>
                <a:gd name="T30" fmla="*/ 6 w 35"/>
                <a:gd name="T31" fmla="*/ 32 h 34"/>
                <a:gd name="T32" fmla="*/ 4 w 35"/>
                <a:gd name="T33" fmla="*/ 30 h 34"/>
                <a:gd name="T34" fmla="*/ 0 w 35"/>
                <a:gd name="T35" fmla="*/ 28 h 34"/>
                <a:gd name="T36" fmla="*/ 14 w 35"/>
                <a:gd name="T3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4" y="13"/>
                  </a:moveTo>
                  <a:lnTo>
                    <a:pt x="29" y="0"/>
                  </a:lnTo>
                  <a:lnTo>
                    <a:pt x="31" y="4"/>
                  </a:lnTo>
                  <a:lnTo>
                    <a:pt x="33" y="5"/>
                  </a:lnTo>
                  <a:lnTo>
                    <a:pt x="35" y="9"/>
                  </a:lnTo>
                  <a:lnTo>
                    <a:pt x="35" y="13"/>
                  </a:lnTo>
                  <a:lnTo>
                    <a:pt x="35" y="17"/>
                  </a:lnTo>
                  <a:lnTo>
                    <a:pt x="33" y="21"/>
                  </a:lnTo>
                  <a:lnTo>
                    <a:pt x="31" y="25"/>
                  </a:lnTo>
                  <a:lnTo>
                    <a:pt x="29" y="28"/>
                  </a:lnTo>
                  <a:lnTo>
                    <a:pt x="25" y="30"/>
                  </a:lnTo>
                  <a:lnTo>
                    <a:pt x="21" y="32"/>
                  </a:lnTo>
                  <a:lnTo>
                    <a:pt x="18" y="34"/>
                  </a:lnTo>
                  <a:lnTo>
                    <a:pt x="14" y="34"/>
                  </a:lnTo>
                  <a:lnTo>
                    <a:pt x="10" y="34"/>
                  </a:lnTo>
                  <a:lnTo>
                    <a:pt x="6" y="32"/>
                  </a:lnTo>
                  <a:lnTo>
                    <a:pt x="4" y="30"/>
                  </a:lnTo>
                  <a:lnTo>
                    <a:pt x="0" y="28"/>
                  </a:lnTo>
                  <a:lnTo>
                    <a:pt x="14" y="13"/>
                  </a:lnTo>
                  <a:close/>
                </a:path>
              </a:pathLst>
            </a:custGeom>
            <a:solidFill>
              <a:srgbClr val="1F1A17"/>
            </a:solidFill>
            <a:ln w="9525">
              <a:solidFill>
                <a:srgbClr val="000000"/>
              </a:solidFill>
              <a:round/>
              <a:headEnd/>
              <a:tailEnd/>
            </a:ln>
          </p:spPr>
          <p:txBody>
            <a:bodyPr/>
            <a:lstStyle/>
            <a:p>
              <a:endParaRPr lang="en-US" dirty="0"/>
            </a:p>
          </p:txBody>
        </p:sp>
        <p:sp>
          <p:nvSpPr>
            <p:cNvPr id="899184" name="Freeform 112"/>
            <p:cNvSpPr>
              <a:spLocks noChangeAspect="1"/>
            </p:cNvSpPr>
            <p:nvPr/>
          </p:nvSpPr>
          <p:spPr bwMode="auto">
            <a:xfrm>
              <a:off x="1786" y="1320"/>
              <a:ext cx="88" cy="86"/>
            </a:xfrm>
            <a:custGeom>
              <a:avLst/>
              <a:gdLst>
                <a:gd name="T0" fmla="*/ 14 w 35"/>
                <a:gd name="T1" fmla="*/ 13 h 34"/>
                <a:gd name="T2" fmla="*/ 29 w 35"/>
                <a:gd name="T3" fmla="*/ 0 h 34"/>
                <a:gd name="T4" fmla="*/ 31 w 35"/>
                <a:gd name="T5" fmla="*/ 4 h 34"/>
                <a:gd name="T6" fmla="*/ 33 w 35"/>
                <a:gd name="T7" fmla="*/ 5 h 34"/>
                <a:gd name="T8" fmla="*/ 35 w 35"/>
                <a:gd name="T9" fmla="*/ 9 h 34"/>
                <a:gd name="T10" fmla="*/ 35 w 35"/>
                <a:gd name="T11" fmla="*/ 13 h 34"/>
                <a:gd name="T12" fmla="*/ 35 w 35"/>
                <a:gd name="T13" fmla="*/ 17 h 34"/>
                <a:gd name="T14" fmla="*/ 33 w 35"/>
                <a:gd name="T15" fmla="*/ 21 h 34"/>
                <a:gd name="T16" fmla="*/ 31 w 35"/>
                <a:gd name="T17" fmla="*/ 25 h 34"/>
                <a:gd name="T18" fmla="*/ 29 w 35"/>
                <a:gd name="T19" fmla="*/ 28 h 34"/>
                <a:gd name="T20" fmla="*/ 25 w 35"/>
                <a:gd name="T21" fmla="*/ 30 h 34"/>
                <a:gd name="T22" fmla="*/ 21 w 35"/>
                <a:gd name="T23" fmla="*/ 32 h 34"/>
                <a:gd name="T24" fmla="*/ 18 w 35"/>
                <a:gd name="T25" fmla="*/ 34 h 34"/>
                <a:gd name="T26" fmla="*/ 14 w 35"/>
                <a:gd name="T27" fmla="*/ 34 h 34"/>
                <a:gd name="T28" fmla="*/ 10 w 35"/>
                <a:gd name="T29" fmla="*/ 34 h 34"/>
                <a:gd name="T30" fmla="*/ 6 w 35"/>
                <a:gd name="T31" fmla="*/ 32 h 34"/>
                <a:gd name="T32" fmla="*/ 4 w 35"/>
                <a:gd name="T33" fmla="*/ 30 h 34"/>
                <a:gd name="T34" fmla="*/ 0 w 35"/>
                <a:gd name="T35" fmla="*/ 28 h 34"/>
                <a:gd name="T36" fmla="*/ 14 w 35"/>
                <a:gd name="T3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4" y="13"/>
                  </a:moveTo>
                  <a:lnTo>
                    <a:pt x="29" y="0"/>
                  </a:lnTo>
                  <a:lnTo>
                    <a:pt x="31" y="4"/>
                  </a:lnTo>
                  <a:lnTo>
                    <a:pt x="33" y="5"/>
                  </a:lnTo>
                  <a:lnTo>
                    <a:pt x="35" y="9"/>
                  </a:lnTo>
                  <a:lnTo>
                    <a:pt x="35" y="13"/>
                  </a:lnTo>
                  <a:lnTo>
                    <a:pt x="35" y="17"/>
                  </a:lnTo>
                  <a:lnTo>
                    <a:pt x="33" y="21"/>
                  </a:lnTo>
                  <a:lnTo>
                    <a:pt x="31" y="25"/>
                  </a:lnTo>
                  <a:lnTo>
                    <a:pt x="29" y="28"/>
                  </a:lnTo>
                  <a:lnTo>
                    <a:pt x="25" y="30"/>
                  </a:lnTo>
                  <a:lnTo>
                    <a:pt x="21" y="32"/>
                  </a:lnTo>
                  <a:lnTo>
                    <a:pt x="18" y="34"/>
                  </a:lnTo>
                  <a:lnTo>
                    <a:pt x="14" y="34"/>
                  </a:lnTo>
                  <a:lnTo>
                    <a:pt x="10" y="34"/>
                  </a:lnTo>
                  <a:lnTo>
                    <a:pt x="6" y="32"/>
                  </a:lnTo>
                  <a:lnTo>
                    <a:pt x="4" y="30"/>
                  </a:lnTo>
                  <a:lnTo>
                    <a:pt x="0" y="28"/>
                  </a:lnTo>
                  <a:lnTo>
                    <a:pt x="14" y="13"/>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85" name="Freeform 113"/>
            <p:cNvSpPr>
              <a:spLocks noChangeAspect="1"/>
            </p:cNvSpPr>
            <p:nvPr/>
          </p:nvSpPr>
          <p:spPr bwMode="auto">
            <a:xfrm>
              <a:off x="1352" y="2272"/>
              <a:ext cx="108" cy="102"/>
            </a:xfrm>
            <a:custGeom>
              <a:avLst/>
              <a:gdLst>
                <a:gd name="T0" fmla="*/ 22 w 43"/>
                <a:gd name="T1" fmla="*/ 41 h 41"/>
                <a:gd name="T2" fmla="*/ 18 w 43"/>
                <a:gd name="T3" fmla="*/ 41 h 41"/>
                <a:gd name="T4" fmla="*/ 14 w 43"/>
                <a:gd name="T5" fmla="*/ 41 h 41"/>
                <a:gd name="T6" fmla="*/ 10 w 43"/>
                <a:gd name="T7" fmla="*/ 39 h 41"/>
                <a:gd name="T8" fmla="*/ 6 w 43"/>
                <a:gd name="T9" fmla="*/ 35 h 41"/>
                <a:gd name="T10" fmla="*/ 4 w 43"/>
                <a:gd name="T11" fmla="*/ 33 h 41"/>
                <a:gd name="T12" fmla="*/ 2 w 43"/>
                <a:gd name="T13" fmla="*/ 29 h 41"/>
                <a:gd name="T14" fmla="*/ 0 w 43"/>
                <a:gd name="T15" fmla="*/ 25 h 41"/>
                <a:gd name="T16" fmla="*/ 0 w 43"/>
                <a:gd name="T17" fmla="*/ 22 h 41"/>
                <a:gd name="T18" fmla="*/ 0 w 43"/>
                <a:gd name="T19" fmla="*/ 18 h 41"/>
                <a:gd name="T20" fmla="*/ 2 w 43"/>
                <a:gd name="T21" fmla="*/ 14 h 41"/>
                <a:gd name="T22" fmla="*/ 4 w 43"/>
                <a:gd name="T23" fmla="*/ 10 h 41"/>
                <a:gd name="T24" fmla="*/ 6 w 43"/>
                <a:gd name="T25" fmla="*/ 6 h 41"/>
                <a:gd name="T26" fmla="*/ 10 w 43"/>
                <a:gd name="T27" fmla="*/ 4 h 41"/>
                <a:gd name="T28" fmla="*/ 14 w 43"/>
                <a:gd name="T29" fmla="*/ 2 h 41"/>
                <a:gd name="T30" fmla="*/ 18 w 43"/>
                <a:gd name="T31" fmla="*/ 0 h 41"/>
                <a:gd name="T32" fmla="*/ 22 w 43"/>
                <a:gd name="T33" fmla="*/ 0 h 41"/>
                <a:gd name="T34" fmla="*/ 25 w 43"/>
                <a:gd name="T35" fmla="*/ 0 h 41"/>
                <a:gd name="T36" fmla="*/ 29 w 43"/>
                <a:gd name="T37" fmla="*/ 2 h 41"/>
                <a:gd name="T38" fmla="*/ 33 w 43"/>
                <a:gd name="T39" fmla="*/ 4 h 41"/>
                <a:gd name="T40" fmla="*/ 35 w 43"/>
                <a:gd name="T41" fmla="*/ 6 h 41"/>
                <a:gd name="T42" fmla="*/ 39 w 43"/>
                <a:gd name="T43" fmla="*/ 10 h 41"/>
                <a:gd name="T44" fmla="*/ 41 w 43"/>
                <a:gd name="T45" fmla="*/ 14 h 41"/>
                <a:gd name="T46" fmla="*/ 41 w 43"/>
                <a:gd name="T47" fmla="*/ 18 h 41"/>
                <a:gd name="T48" fmla="*/ 43 w 43"/>
                <a:gd name="T49" fmla="*/ 22 h 41"/>
                <a:gd name="T50" fmla="*/ 41 w 43"/>
                <a:gd name="T51" fmla="*/ 25 h 41"/>
                <a:gd name="T52" fmla="*/ 41 w 43"/>
                <a:gd name="T53" fmla="*/ 29 h 41"/>
                <a:gd name="T54" fmla="*/ 39 w 43"/>
                <a:gd name="T55" fmla="*/ 33 h 41"/>
                <a:gd name="T56" fmla="*/ 35 w 43"/>
                <a:gd name="T57" fmla="*/ 35 h 41"/>
                <a:gd name="T58" fmla="*/ 33 w 43"/>
                <a:gd name="T59" fmla="*/ 39 h 41"/>
                <a:gd name="T60" fmla="*/ 29 w 43"/>
                <a:gd name="T61" fmla="*/ 41 h 41"/>
                <a:gd name="T62" fmla="*/ 25 w 43"/>
                <a:gd name="T63" fmla="*/ 41 h 41"/>
                <a:gd name="T64" fmla="*/ 22 w 43"/>
                <a:gd name="T6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1">
                  <a:moveTo>
                    <a:pt x="22" y="41"/>
                  </a:moveTo>
                  <a:lnTo>
                    <a:pt x="18" y="41"/>
                  </a:lnTo>
                  <a:lnTo>
                    <a:pt x="14" y="41"/>
                  </a:lnTo>
                  <a:lnTo>
                    <a:pt x="10" y="39"/>
                  </a:lnTo>
                  <a:lnTo>
                    <a:pt x="6" y="35"/>
                  </a:lnTo>
                  <a:lnTo>
                    <a:pt x="4" y="33"/>
                  </a:lnTo>
                  <a:lnTo>
                    <a:pt x="2" y="29"/>
                  </a:lnTo>
                  <a:lnTo>
                    <a:pt x="0" y="25"/>
                  </a:lnTo>
                  <a:lnTo>
                    <a:pt x="0" y="22"/>
                  </a:lnTo>
                  <a:lnTo>
                    <a:pt x="0" y="18"/>
                  </a:lnTo>
                  <a:lnTo>
                    <a:pt x="2" y="14"/>
                  </a:lnTo>
                  <a:lnTo>
                    <a:pt x="4" y="10"/>
                  </a:lnTo>
                  <a:lnTo>
                    <a:pt x="6" y="6"/>
                  </a:lnTo>
                  <a:lnTo>
                    <a:pt x="10" y="4"/>
                  </a:lnTo>
                  <a:lnTo>
                    <a:pt x="14" y="2"/>
                  </a:lnTo>
                  <a:lnTo>
                    <a:pt x="18" y="0"/>
                  </a:lnTo>
                  <a:lnTo>
                    <a:pt x="22" y="0"/>
                  </a:lnTo>
                  <a:lnTo>
                    <a:pt x="25" y="0"/>
                  </a:lnTo>
                  <a:lnTo>
                    <a:pt x="29" y="2"/>
                  </a:lnTo>
                  <a:lnTo>
                    <a:pt x="33" y="4"/>
                  </a:lnTo>
                  <a:lnTo>
                    <a:pt x="35" y="6"/>
                  </a:lnTo>
                  <a:lnTo>
                    <a:pt x="39" y="10"/>
                  </a:lnTo>
                  <a:lnTo>
                    <a:pt x="41" y="14"/>
                  </a:lnTo>
                  <a:lnTo>
                    <a:pt x="41" y="18"/>
                  </a:lnTo>
                  <a:lnTo>
                    <a:pt x="43" y="22"/>
                  </a:lnTo>
                  <a:lnTo>
                    <a:pt x="41" y="25"/>
                  </a:lnTo>
                  <a:lnTo>
                    <a:pt x="41" y="29"/>
                  </a:lnTo>
                  <a:lnTo>
                    <a:pt x="39" y="33"/>
                  </a:lnTo>
                  <a:lnTo>
                    <a:pt x="35" y="35"/>
                  </a:lnTo>
                  <a:lnTo>
                    <a:pt x="33" y="39"/>
                  </a:lnTo>
                  <a:lnTo>
                    <a:pt x="29" y="41"/>
                  </a:lnTo>
                  <a:lnTo>
                    <a:pt x="25" y="41"/>
                  </a:lnTo>
                  <a:lnTo>
                    <a:pt x="22" y="41"/>
                  </a:lnTo>
                  <a:close/>
                </a:path>
              </a:pathLst>
            </a:custGeom>
            <a:solidFill>
              <a:srgbClr val="FFFFFF"/>
            </a:solidFill>
            <a:ln w="9525">
              <a:solidFill>
                <a:srgbClr val="000000"/>
              </a:solidFill>
              <a:round/>
              <a:headEnd/>
              <a:tailEnd/>
            </a:ln>
          </p:spPr>
          <p:txBody>
            <a:bodyPr/>
            <a:lstStyle/>
            <a:p>
              <a:endParaRPr lang="en-US" dirty="0"/>
            </a:p>
          </p:txBody>
        </p:sp>
        <p:sp>
          <p:nvSpPr>
            <p:cNvPr id="899186" name="Freeform 114"/>
            <p:cNvSpPr>
              <a:spLocks noChangeAspect="1"/>
            </p:cNvSpPr>
            <p:nvPr/>
          </p:nvSpPr>
          <p:spPr bwMode="auto">
            <a:xfrm>
              <a:off x="1339" y="2327"/>
              <a:ext cx="68" cy="65"/>
            </a:xfrm>
            <a:custGeom>
              <a:avLst/>
              <a:gdLst>
                <a:gd name="T0" fmla="*/ 0 w 27"/>
                <a:gd name="T1" fmla="*/ 0 h 26"/>
                <a:gd name="T2" fmla="*/ 0 w 27"/>
                <a:gd name="T3" fmla="*/ 0 h 26"/>
                <a:gd name="T4" fmla="*/ 0 w 27"/>
                <a:gd name="T5" fmla="*/ 5 h 26"/>
                <a:gd name="T6" fmla="*/ 2 w 27"/>
                <a:gd name="T7" fmla="*/ 9 h 26"/>
                <a:gd name="T8" fmla="*/ 5 w 27"/>
                <a:gd name="T9" fmla="*/ 15 h 26"/>
                <a:gd name="T10" fmla="*/ 7 w 27"/>
                <a:gd name="T11" fmla="*/ 19 h 26"/>
                <a:gd name="T12" fmla="*/ 11 w 27"/>
                <a:gd name="T13" fmla="*/ 21 h 26"/>
                <a:gd name="T14" fmla="*/ 17 w 27"/>
                <a:gd name="T15" fmla="*/ 23 h 26"/>
                <a:gd name="T16" fmla="*/ 21 w 27"/>
                <a:gd name="T17" fmla="*/ 25 h 26"/>
                <a:gd name="T18" fmla="*/ 27 w 27"/>
                <a:gd name="T19" fmla="*/ 26 h 26"/>
                <a:gd name="T20" fmla="*/ 27 w 27"/>
                <a:gd name="T21" fmla="*/ 13 h 26"/>
                <a:gd name="T22" fmla="*/ 23 w 27"/>
                <a:gd name="T23" fmla="*/ 13 h 26"/>
                <a:gd name="T24" fmla="*/ 21 w 27"/>
                <a:gd name="T25" fmla="*/ 13 h 26"/>
                <a:gd name="T26" fmla="*/ 19 w 27"/>
                <a:gd name="T27" fmla="*/ 11 h 26"/>
                <a:gd name="T28" fmla="*/ 17 w 27"/>
                <a:gd name="T29" fmla="*/ 9 h 26"/>
                <a:gd name="T30" fmla="*/ 15 w 27"/>
                <a:gd name="T31" fmla="*/ 7 h 26"/>
                <a:gd name="T32" fmla="*/ 13 w 27"/>
                <a:gd name="T33" fmla="*/ 5 h 26"/>
                <a:gd name="T34" fmla="*/ 13 w 27"/>
                <a:gd name="T35" fmla="*/ 1 h 26"/>
                <a:gd name="T36" fmla="*/ 11 w 27"/>
                <a:gd name="T37" fmla="*/ 0 h 26"/>
                <a:gd name="T38" fmla="*/ 11 w 27"/>
                <a:gd name="T39" fmla="*/ 0 h 26"/>
                <a:gd name="T40" fmla="*/ 0 w 27"/>
                <a:gd name="T4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6">
                  <a:moveTo>
                    <a:pt x="0" y="0"/>
                  </a:moveTo>
                  <a:lnTo>
                    <a:pt x="0" y="0"/>
                  </a:lnTo>
                  <a:lnTo>
                    <a:pt x="0" y="5"/>
                  </a:lnTo>
                  <a:lnTo>
                    <a:pt x="2" y="9"/>
                  </a:lnTo>
                  <a:lnTo>
                    <a:pt x="5" y="15"/>
                  </a:lnTo>
                  <a:lnTo>
                    <a:pt x="7" y="19"/>
                  </a:lnTo>
                  <a:lnTo>
                    <a:pt x="11" y="21"/>
                  </a:lnTo>
                  <a:lnTo>
                    <a:pt x="17" y="23"/>
                  </a:lnTo>
                  <a:lnTo>
                    <a:pt x="21" y="25"/>
                  </a:lnTo>
                  <a:lnTo>
                    <a:pt x="27" y="26"/>
                  </a:lnTo>
                  <a:lnTo>
                    <a:pt x="27" y="13"/>
                  </a:lnTo>
                  <a:lnTo>
                    <a:pt x="23" y="13"/>
                  </a:lnTo>
                  <a:lnTo>
                    <a:pt x="21" y="13"/>
                  </a:lnTo>
                  <a:lnTo>
                    <a:pt x="19" y="11"/>
                  </a:lnTo>
                  <a:lnTo>
                    <a:pt x="17" y="9"/>
                  </a:lnTo>
                  <a:lnTo>
                    <a:pt x="15" y="7"/>
                  </a:lnTo>
                  <a:lnTo>
                    <a:pt x="13" y="5"/>
                  </a:lnTo>
                  <a:lnTo>
                    <a:pt x="13" y="1"/>
                  </a:lnTo>
                  <a:lnTo>
                    <a:pt x="11" y="0"/>
                  </a:lnTo>
                  <a:lnTo>
                    <a:pt x="11"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187" name="Freeform 115"/>
            <p:cNvSpPr>
              <a:spLocks noChangeAspect="1"/>
            </p:cNvSpPr>
            <p:nvPr/>
          </p:nvSpPr>
          <p:spPr bwMode="auto">
            <a:xfrm>
              <a:off x="1339" y="2259"/>
              <a:ext cx="68" cy="68"/>
            </a:xfrm>
            <a:custGeom>
              <a:avLst/>
              <a:gdLst>
                <a:gd name="T0" fmla="*/ 27 w 27"/>
                <a:gd name="T1" fmla="*/ 0 h 27"/>
                <a:gd name="T2" fmla="*/ 27 w 27"/>
                <a:gd name="T3" fmla="*/ 0 h 27"/>
                <a:gd name="T4" fmla="*/ 21 w 27"/>
                <a:gd name="T5" fmla="*/ 0 h 27"/>
                <a:gd name="T6" fmla="*/ 17 w 27"/>
                <a:gd name="T7" fmla="*/ 2 h 27"/>
                <a:gd name="T8" fmla="*/ 11 w 27"/>
                <a:gd name="T9" fmla="*/ 4 h 27"/>
                <a:gd name="T10" fmla="*/ 7 w 27"/>
                <a:gd name="T11" fmla="*/ 7 h 27"/>
                <a:gd name="T12" fmla="*/ 5 w 27"/>
                <a:gd name="T13" fmla="*/ 11 h 27"/>
                <a:gd name="T14" fmla="*/ 2 w 27"/>
                <a:gd name="T15" fmla="*/ 15 h 27"/>
                <a:gd name="T16" fmla="*/ 0 w 27"/>
                <a:gd name="T17" fmla="*/ 21 h 27"/>
                <a:gd name="T18" fmla="*/ 0 w 27"/>
                <a:gd name="T19" fmla="*/ 27 h 27"/>
                <a:gd name="T20" fmla="*/ 11 w 27"/>
                <a:gd name="T21" fmla="*/ 27 h 27"/>
                <a:gd name="T22" fmla="*/ 13 w 27"/>
                <a:gd name="T23" fmla="*/ 23 h 27"/>
                <a:gd name="T24" fmla="*/ 13 w 27"/>
                <a:gd name="T25" fmla="*/ 21 h 27"/>
                <a:gd name="T26" fmla="*/ 15 w 27"/>
                <a:gd name="T27" fmla="*/ 19 h 27"/>
                <a:gd name="T28" fmla="*/ 17 w 27"/>
                <a:gd name="T29" fmla="*/ 17 h 27"/>
                <a:gd name="T30" fmla="*/ 19 w 27"/>
                <a:gd name="T31" fmla="*/ 15 h 27"/>
                <a:gd name="T32" fmla="*/ 21 w 27"/>
                <a:gd name="T33" fmla="*/ 13 h 27"/>
                <a:gd name="T34" fmla="*/ 23 w 27"/>
                <a:gd name="T35" fmla="*/ 11 h 27"/>
                <a:gd name="T36" fmla="*/ 27 w 27"/>
                <a:gd name="T37" fmla="*/ 11 h 27"/>
                <a:gd name="T38" fmla="*/ 27 w 27"/>
                <a:gd name="T39" fmla="*/ 11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0"/>
                  </a:lnTo>
                  <a:lnTo>
                    <a:pt x="17" y="2"/>
                  </a:lnTo>
                  <a:lnTo>
                    <a:pt x="11" y="4"/>
                  </a:lnTo>
                  <a:lnTo>
                    <a:pt x="7" y="7"/>
                  </a:lnTo>
                  <a:lnTo>
                    <a:pt x="5" y="11"/>
                  </a:lnTo>
                  <a:lnTo>
                    <a:pt x="2" y="15"/>
                  </a:lnTo>
                  <a:lnTo>
                    <a:pt x="0" y="21"/>
                  </a:lnTo>
                  <a:lnTo>
                    <a:pt x="0" y="27"/>
                  </a:lnTo>
                  <a:lnTo>
                    <a:pt x="11" y="27"/>
                  </a:lnTo>
                  <a:lnTo>
                    <a:pt x="13" y="23"/>
                  </a:lnTo>
                  <a:lnTo>
                    <a:pt x="13" y="21"/>
                  </a:lnTo>
                  <a:lnTo>
                    <a:pt x="15" y="19"/>
                  </a:lnTo>
                  <a:lnTo>
                    <a:pt x="17" y="17"/>
                  </a:lnTo>
                  <a:lnTo>
                    <a:pt x="19" y="15"/>
                  </a:lnTo>
                  <a:lnTo>
                    <a:pt x="21" y="13"/>
                  </a:lnTo>
                  <a:lnTo>
                    <a:pt x="23" y="11"/>
                  </a:lnTo>
                  <a:lnTo>
                    <a:pt x="27" y="11"/>
                  </a:lnTo>
                  <a:lnTo>
                    <a:pt x="27" y="11"/>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188" name="Freeform 116"/>
            <p:cNvSpPr>
              <a:spLocks noChangeAspect="1"/>
            </p:cNvSpPr>
            <p:nvPr/>
          </p:nvSpPr>
          <p:spPr bwMode="auto">
            <a:xfrm>
              <a:off x="1407" y="2259"/>
              <a:ext cx="65" cy="68"/>
            </a:xfrm>
            <a:custGeom>
              <a:avLst/>
              <a:gdLst>
                <a:gd name="T0" fmla="*/ 26 w 26"/>
                <a:gd name="T1" fmla="*/ 27 h 27"/>
                <a:gd name="T2" fmla="*/ 26 w 26"/>
                <a:gd name="T3" fmla="*/ 27 h 27"/>
                <a:gd name="T4" fmla="*/ 25 w 26"/>
                <a:gd name="T5" fmla="*/ 21 h 27"/>
                <a:gd name="T6" fmla="*/ 25 w 26"/>
                <a:gd name="T7" fmla="*/ 15 h 27"/>
                <a:gd name="T8" fmla="*/ 21 w 26"/>
                <a:gd name="T9" fmla="*/ 11 h 27"/>
                <a:gd name="T10" fmla="*/ 19 w 26"/>
                <a:gd name="T11" fmla="*/ 7 h 27"/>
                <a:gd name="T12" fmla="*/ 15 w 26"/>
                <a:gd name="T13" fmla="*/ 4 h 27"/>
                <a:gd name="T14" fmla="*/ 9 w 26"/>
                <a:gd name="T15" fmla="*/ 2 h 27"/>
                <a:gd name="T16" fmla="*/ 5 w 26"/>
                <a:gd name="T17" fmla="*/ 0 h 27"/>
                <a:gd name="T18" fmla="*/ 0 w 26"/>
                <a:gd name="T19" fmla="*/ 0 h 27"/>
                <a:gd name="T20" fmla="*/ 0 w 26"/>
                <a:gd name="T21" fmla="*/ 11 h 27"/>
                <a:gd name="T22" fmla="*/ 1 w 26"/>
                <a:gd name="T23" fmla="*/ 11 h 27"/>
                <a:gd name="T24" fmla="*/ 5 w 26"/>
                <a:gd name="T25" fmla="*/ 13 h 27"/>
                <a:gd name="T26" fmla="*/ 7 w 26"/>
                <a:gd name="T27" fmla="*/ 15 h 27"/>
                <a:gd name="T28" fmla="*/ 9 w 26"/>
                <a:gd name="T29" fmla="*/ 17 h 27"/>
                <a:gd name="T30" fmla="*/ 11 w 26"/>
                <a:gd name="T31" fmla="*/ 19 h 27"/>
                <a:gd name="T32" fmla="*/ 13 w 26"/>
                <a:gd name="T33" fmla="*/ 21 h 27"/>
                <a:gd name="T34" fmla="*/ 13 w 26"/>
                <a:gd name="T35" fmla="*/ 23 h 27"/>
                <a:gd name="T36" fmla="*/ 13 w 26"/>
                <a:gd name="T37" fmla="*/ 27 h 27"/>
                <a:gd name="T38" fmla="*/ 13 w 26"/>
                <a:gd name="T39" fmla="*/ 27 h 27"/>
                <a:gd name="T40" fmla="*/ 26 w 26"/>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7">
                  <a:moveTo>
                    <a:pt x="26" y="27"/>
                  </a:moveTo>
                  <a:lnTo>
                    <a:pt x="26" y="27"/>
                  </a:lnTo>
                  <a:lnTo>
                    <a:pt x="25" y="21"/>
                  </a:lnTo>
                  <a:lnTo>
                    <a:pt x="25" y="15"/>
                  </a:lnTo>
                  <a:lnTo>
                    <a:pt x="21" y="11"/>
                  </a:lnTo>
                  <a:lnTo>
                    <a:pt x="19" y="7"/>
                  </a:lnTo>
                  <a:lnTo>
                    <a:pt x="15" y="4"/>
                  </a:lnTo>
                  <a:lnTo>
                    <a:pt x="9" y="2"/>
                  </a:lnTo>
                  <a:lnTo>
                    <a:pt x="5" y="0"/>
                  </a:lnTo>
                  <a:lnTo>
                    <a:pt x="0" y="0"/>
                  </a:lnTo>
                  <a:lnTo>
                    <a:pt x="0" y="11"/>
                  </a:lnTo>
                  <a:lnTo>
                    <a:pt x="1" y="11"/>
                  </a:lnTo>
                  <a:lnTo>
                    <a:pt x="5" y="13"/>
                  </a:lnTo>
                  <a:lnTo>
                    <a:pt x="7" y="15"/>
                  </a:lnTo>
                  <a:lnTo>
                    <a:pt x="9" y="17"/>
                  </a:lnTo>
                  <a:lnTo>
                    <a:pt x="11" y="19"/>
                  </a:lnTo>
                  <a:lnTo>
                    <a:pt x="13" y="21"/>
                  </a:lnTo>
                  <a:lnTo>
                    <a:pt x="13" y="23"/>
                  </a:lnTo>
                  <a:lnTo>
                    <a:pt x="13" y="27"/>
                  </a:lnTo>
                  <a:lnTo>
                    <a:pt x="13" y="27"/>
                  </a:lnTo>
                  <a:lnTo>
                    <a:pt x="26" y="27"/>
                  </a:lnTo>
                  <a:close/>
                </a:path>
              </a:pathLst>
            </a:custGeom>
            <a:solidFill>
              <a:srgbClr val="FFFFFF"/>
            </a:solidFill>
            <a:ln w="9525">
              <a:solidFill>
                <a:srgbClr val="000000"/>
              </a:solidFill>
              <a:round/>
              <a:headEnd/>
              <a:tailEnd/>
            </a:ln>
          </p:spPr>
          <p:txBody>
            <a:bodyPr/>
            <a:lstStyle/>
            <a:p>
              <a:endParaRPr lang="en-US" dirty="0"/>
            </a:p>
          </p:txBody>
        </p:sp>
        <p:sp>
          <p:nvSpPr>
            <p:cNvPr id="899189" name="Freeform 117"/>
            <p:cNvSpPr>
              <a:spLocks noChangeAspect="1"/>
            </p:cNvSpPr>
            <p:nvPr/>
          </p:nvSpPr>
          <p:spPr bwMode="auto">
            <a:xfrm>
              <a:off x="1407" y="2327"/>
              <a:ext cx="65" cy="65"/>
            </a:xfrm>
            <a:custGeom>
              <a:avLst/>
              <a:gdLst>
                <a:gd name="T0" fmla="*/ 0 w 26"/>
                <a:gd name="T1" fmla="*/ 26 h 26"/>
                <a:gd name="T2" fmla="*/ 0 w 26"/>
                <a:gd name="T3" fmla="*/ 26 h 26"/>
                <a:gd name="T4" fmla="*/ 5 w 26"/>
                <a:gd name="T5" fmla="*/ 25 h 26"/>
                <a:gd name="T6" fmla="*/ 9 w 26"/>
                <a:gd name="T7" fmla="*/ 23 h 26"/>
                <a:gd name="T8" fmla="*/ 15 w 26"/>
                <a:gd name="T9" fmla="*/ 21 h 26"/>
                <a:gd name="T10" fmla="*/ 19 w 26"/>
                <a:gd name="T11" fmla="*/ 19 h 26"/>
                <a:gd name="T12" fmla="*/ 21 w 26"/>
                <a:gd name="T13" fmla="*/ 15 h 26"/>
                <a:gd name="T14" fmla="*/ 25 w 26"/>
                <a:gd name="T15" fmla="*/ 9 h 26"/>
                <a:gd name="T16" fmla="*/ 25 w 26"/>
                <a:gd name="T17" fmla="*/ 5 h 26"/>
                <a:gd name="T18" fmla="*/ 26 w 26"/>
                <a:gd name="T19" fmla="*/ 0 h 26"/>
                <a:gd name="T20" fmla="*/ 13 w 26"/>
                <a:gd name="T21" fmla="*/ 0 h 26"/>
                <a:gd name="T22" fmla="*/ 13 w 26"/>
                <a:gd name="T23" fmla="*/ 1 h 26"/>
                <a:gd name="T24" fmla="*/ 13 w 26"/>
                <a:gd name="T25" fmla="*/ 5 h 26"/>
                <a:gd name="T26" fmla="*/ 11 w 26"/>
                <a:gd name="T27" fmla="*/ 7 h 26"/>
                <a:gd name="T28" fmla="*/ 9 w 26"/>
                <a:gd name="T29" fmla="*/ 9 h 26"/>
                <a:gd name="T30" fmla="*/ 7 w 26"/>
                <a:gd name="T31" fmla="*/ 11 h 26"/>
                <a:gd name="T32" fmla="*/ 5 w 26"/>
                <a:gd name="T33" fmla="*/ 13 h 26"/>
                <a:gd name="T34" fmla="*/ 1 w 26"/>
                <a:gd name="T35" fmla="*/ 13 h 26"/>
                <a:gd name="T36" fmla="*/ 0 w 26"/>
                <a:gd name="T37" fmla="*/ 13 h 26"/>
                <a:gd name="T38" fmla="*/ 0 w 26"/>
                <a:gd name="T39" fmla="*/ 13 h 26"/>
                <a:gd name="T40" fmla="*/ 0 w 2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6">
                  <a:moveTo>
                    <a:pt x="0" y="26"/>
                  </a:moveTo>
                  <a:lnTo>
                    <a:pt x="0" y="26"/>
                  </a:lnTo>
                  <a:lnTo>
                    <a:pt x="5" y="25"/>
                  </a:lnTo>
                  <a:lnTo>
                    <a:pt x="9" y="23"/>
                  </a:lnTo>
                  <a:lnTo>
                    <a:pt x="15" y="21"/>
                  </a:lnTo>
                  <a:lnTo>
                    <a:pt x="19" y="19"/>
                  </a:lnTo>
                  <a:lnTo>
                    <a:pt x="21" y="15"/>
                  </a:lnTo>
                  <a:lnTo>
                    <a:pt x="25" y="9"/>
                  </a:lnTo>
                  <a:lnTo>
                    <a:pt x="25" y="5"/>
                  </a:lnTo>
                  <a:lnTo>
                    <a:pt x="26" y="0"/>
                  </a:lnTo>
                  <a:lnTo>
                    <a:pt x="13" y="0"/>
                  </a:lnTo>
                  <a:lnTo>
                    <a:pt x="13" y="1"/>
                  </a:lnTo>
                  <a:lnTo>
                    <a:pt x="13" y="5"/>
                  </a:lnTo>
                  <a:lnTo>
                    <a:pt x="11" y="7"/>
                  </a:lnTo>
                  <a:lnTo>
                    <a:pt x="9" y="9"/>
                  </a:lnTo>
                  <a:lnTo>
                    <a:pt x="7" y="11"/>
                  </a:lnTo>
                  <a:lnTo>
                    <a:pt x="5" y="13"/>
                  </a:lnTo>
                  <a:lnTo>
                    <a:pt x="1" y="13"/>
                  </a:lnTo>
                  <a:lnTo>
                    <a:pt x="0" y="13"/>
                  </a:lnTo>
                  <a:lnTo>
                    <a:pt x="0" y="13"/>
                  </a:lnTo>
                  <a:lnTo>
                    <a:pt x="0" y="26"/>
                  </a:lnTo>
                  <a:close/>
                </a:path>
              </a:pathLst>
            </a:custGeom>
            <a:solidFill>
              <a:srgbClr val="FFFFFF"/>
            </a:solidFill>
            <a:ln w="9525">
              <a:solidFill>
                <a:srgbClr val="000000"/>
              </a:solidFill>
              <a:round/>
              <a:headEnd/>
              <a:tailEnd/>
            </a:ln>
          </p:spPr>
          <p:txBody>
            <a:bodyPr/>
            <a:lstStyle/>
            <a:p>
              <a:endParaRPr lang="en-US" dirty="0"/>
            </a:p>
          </p:txBody>
        </p:sp>
        <p:sp>
          <p:nvSpPr>
            <p:cNvPr id="899190" name="Freeform 118"/>
            <p:cNvSpPr>
              <a:spLocks noChangeAspect="1"/>
            </p:cNvSpPr>
            <p:nvPr/>
          </p:nvSpPr>
          <p:spPr bwMode="auto">
            <a:xfrm>
              <a:off x="1352" y="2272"/>
              <a:ext cx="108" cy="102"/>
            </a:xfrm>
            <a:custGeom>
              <a:avLst/>
              <a:gdLst>
                <a:gd name="T0" fmla="*/ 22 w 43"/>
                <a:gd name="T1" fmla="*/ 41 h 41"/>
                <a:gd name="T2" fmla="*/ 18 w 43"/>
                <a:gd name="T3" fmla="*/ 41 h 41"/>
                <a:gd name="T4" fmla="*/ 14 w 43"/>
                <a:gd name="T5" fmla="*/ 41 h 41"/>
                <a:gd name="T6" fmla="*/ 10 w 43"/>
                <a:gd name="T7" fmla="*/ 39 h 41"/>
                <a:gd name="T8" fmla="*/ 6 w 43"/>
                <a:gd name="T9" fmla="*/ 35 h 41"/>
                <a:gd name="T10" fmla="*/ 4 w 43"/>
                <a:gd name="T11" fmla="*/ 33 h 41"/>
                <a:gd name="T12" fmla="*/ 2 w 43"/>
                <a:gd name="T13" fmla="*/ 29 h 41"/>
                <a:gd name="T14" fmla="*/ 0 w 43"/>
                <a:gd name="T15" fmla="*/ 25 h 41"/>
                <a:gd name="T16" fmla="*/ 0 w 43"/>
                <a:gd name="T17" fmla="*/ 22 h 41"/>
                <a:gd name="T18" fmla="*/ 0 w 43"/>
                <a:gd name="T19" fmla="*/ 18 h 41"/>
                <a:gd name="T20" fmla="*/ 2 w 43"/>
                <a:gd name="T21" fmla="*/ 14 h 41"/>
                <a:gd name="T22" fmla="*/ 4 w 43"/>
                <a:gd name="T23" fmla="*/ 10 h 41"/>
                <a:gd name="T24" fmla="*/ 6 w 43"/>
                <a:gd name="T25" fmla="*/ 6 h 41"/>
                <a:gd name="T26" fmla="*/ 10 w 43"/>
                <a:gd name="T27" fmla="*/ 4 h 41"/>
                <a:gd name="T28" fmla="*/ 14 w 43"/>
                <a:gd name="T29" fmla="*/ 2 h 41"/>
                <a:gd name="T30" fmla="*/ 18 w 43"/>
                <a:gd name="T31" fmla="*/ 0 h 41"/>
                <a:gd name="T32" fmla="*/ 22 w 43"/>
                <a:gd name="T33" fmla="*/ 0 h 41"/>
                <a:gd name="T34" fmla="*/ 25 w 43"/>
                <a:gd name="T35" fmla="*/ 0 h 41"/>
                <a:gd name="T36" fmla="*/ 29 w 43"/>
                <a:gd name="T37" fmla="*/ 2 h 41"/>
                <a:gd name="T38" fmla="*/ 33 w 43"/>
                <a:gd name="T39" fmla="*/ 4 h 41"/>
                <a:gd name="T40" fmla="*/ 35 w 43"/>
                <a:gd name="T41" fmla="*/ 6 h 41"/>
                <a:gd name="T42" fmla="*/ 39 w 43"/>
                <a:gd name="T43" fmla="*/ 10 h 41"/>
                <a:gd name="T44" fmla="*/ 41 w 43"/>
                <a:gd name="T45" fmla="*/ 14 h 41"/>
                <a:gd name="T46" fmla="*/ 41 w 43"/>
                <a:gd name="T47" fmla="*/ 18 h 41"/>
                <a:gd name="T48" fmla="*/ 43 w 43"/>
                <a:gd name="T49" fmla="*/ 22 h 41"/>
                <a:gd name="T50" fmla="*/ 41 w 43"/>
                <a:gd name="T51" fmla="*/ 25 h 41"/>
                <a:gd name="T52" fmla="*/ 41 w 43"/>
                <a:gd name="T53" fmla="*/ 29 h 41"/>
                <a:gd name="T54" fmla="*/ 39 w 43"/>
                <a:gd name="T55" fmla="*/ 33 h 41"/>
                <a:gd name="T56" fmla="*/ 35 w 43"/>
                <a:gd name="T57" fmla="*/ 35 h 41"/>
                <a:gd name="T58" fmla="*/ 33 w 43"/>
                <a:gd name="T59" fmla="*/ 39 h 41"/>
                <a:gd name="T60" fmla="*/ 29 w 43"/>
                <a:gd name="T61" fmla="*/ 41 h 41"/>
                <a:gd name="T62" fmla="*/ 25 w 43"/>
                <a:gd name="T63" fmla="*/ 41 h 41"/>
                <a:gd name="T64" fmla="*/ 22 w 43"/>
                <a:gd name="T6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1">
                  <a:moveTo>
                    <a:pt x="22" y="41"/>
                  </a:moveTo>
                  <a:lnTo>
                    <a:pt x="18" y="41"/>
                  </a:lnTo>
                  <a:lnTo>
                    <a:pt x="14" y="41"/>
                  </a:lnTo>
                  <a:lnTo>
                    <a:pt x="10" y="39"/>
                  </a:lnTo>
                  <a:lnTo>
                    <a:pt x="6" y="35"/>
                  </a:lnTo>
                  <a:lnTo>
                    <a:pt x="4" y="33"/>
                  </a:lnTo>
                  <a:lnTo>
                    <a:pt x="2" y="29"/>
                  </a:lnTo>
                  <a:lnTo>
                    <a:pt x="0" y="25"/>
                  </a:lnTo>
                  <a:lnTo>
                    <a:pt x="0" y="22"/>
                  </a:lnTo>
                  <a:lnTo>
                    <a:pt x="0" y="18"/>
                  </a:lnTo>
                  <a:lnTo>
                    <a:pt x="2" y="14"/>
                  </a:lnTo>
                  <a:lnTo>
                    <a:pt x="4" y="10"/>
                  </a:lnTo>
                  <a:lnTo>
                    <a:pt x="6" y="6"/>
                  </a:lnTo>
                  <a:lnTo>
                    <a:pt x="10" y="4"/>
                  </a:lnTo>
                  <a:lnTo>
                    <a:pt x="14" y="2"/>
                  </a:lnTo>
                  <a:lnTo>
                    <a:pt x="18" y="0"/>
                  </a:lnTo>
                  <a:lnTo>
                    <a:pt x="22" y="0"/>
                  </a:lnTo>
                  <a:lnTo>
                    <a:pt x="25" y="0"/>
                  </a:lnTo>
                  <a:lnTo>
                    <a:pt x="29" y="2"/>
                  </a:lnTo>
                  <a:lnTo>
                    <a:pt x="33" y="4"/>
                  </a:lnTo>
                  <a:lnTo>
                    <a:pt x="35" y="6"/>
                  </a:lnTo>
                  <a:lnTo>
                    <a:pt x="39" y="10"/>
                  </a:lnTo>
                  <a:lnTo>
                    <a:pt x="41" y="14"/>
                  </a:lnTo>
                  <a:lnTo>
                    <a:pt x="41" y="18"/>
                  </a:lnTo>
                  <a:lnTo>
                    <a:pt x="43" y="22"/>
                  </a:lnTo>
                  <a:lnTo>
                    <a:pt x="41" y="25"/>
                  </a:lnTo>
                  <a:lnTo>
                    <a:pt x="41" y="29"/>
                  </a:lnTo>
                  <a:lnTo>
                    <a:pt x="39" y="33"/>
                  </a:lnTo>
                  <a:lnTo>
                    <a:pt x="35" y="35"/>
                  </a:lnTo>
                  <a:lnTo>
                    <a:pt x="33" y="39"/>
                  </a:lnTo>
                  <a:lnTo>
                    <a:pt x="29" y="41"/>
                  </a:lnTo>
                  <a:lnTo>
                    <a:pt x="25" y="41"/>
                  </a:lnTo>
                  <a:lnTo>
                    <a:pt x="22" y="41"/>
                  </a:lnTo>
                  <a:close/>
                </a:path>
              </a:pathLst>
            </a:custGeom>
            <a:solidFill>
              <a:srgbClr val="FFFFFF"/>
            </a:solidFill>
            <a:ln w="9525">
              <a:solidFill>
                <a:srgbClr val="000000"/>
              </a:solidFill>
              <a:round/>
              <a:headEnd/>
              <a:tailEnd/>
            </a:ln>
          </p:spPr>
          <p:txBody>
            <a:bodyPr/>
            <a:lstStyle/>
            <a:p>
              <a:endParaRPr lang="en-US" dirty="0"/>
            </a:p>
          </p:txBody>
        </p:sp>
        <p:sp>
          <p:nvSpPr>
            <p:cNvPr id="899191" name="Freeform 119"/>
            <p:cNvSpPr>
              <a:spLocks noChangeAspect="1"/>
            </p:cNvSpPr>
            <p:nvPr/>
          </p:nvSpPr>
          <p:spPr bwMode="auto">
            <a:xfrm>
              <a:off x="1344" y="2327"/>
              <a:ext cx="63" cy="63"/>
            </a:xfrm>
            <a:custGeom>
              <a:avLst/>
              <a:gdLst>
                <a:gd name="T0" fmla="*/ 0 w 25"/>
                <a:gd name="T1" fmla="*/ 0 h 25"/>
                <a:gd name="T2" fmla="*/ 0 w 25"/>
                <a:gd name="T3" fmla="*/ 0 h 25"/>
                <a:gd name="T4" fmla="*/ 0 w 25"/>
                <a:gd name="T5" fmla="*/ 3 h 25"/>
                <a:gd name="T6" fmla="*/ 2 w 25"/>
                <a:gd name="T7" fmla="*/ 9 h 25"/>
                <a:gd name="T8" fmla="*/ 3 w 25"/>
                <a:gd name="T9" fmla="*/ 13 h 25"/>
                <a:gd name="T10" fmla="*/ 7 w 25"/>
                <a:gd name="T11" fmla="*/ 17 h 25"/>
                <a:gd name="T12" fmla="*/ 11 w 25"/>
                <a:gd name="T13" fmla="*/ 19 h 25"/>
                <a:gd name="T14" fmla="*/ 15 w 25"/>
                <a:gd name="T15" fmla="*/ 23 h 25"/>
                <a:gd name="T16" fmla="*/ 19 w 25"/>
                <a:gd name="T17" fmla="*/ 23 h 25"/>
                <a:gd name="T18" fmla="*/ 25 w 25"/>
                <a:gd name="T19" fmla="*/ 25 h 25"/>
                <a:gd name="T20" fmla="*/ 25 w 25"/>
                <a:gd name="T21" fmla="*/ 15 h 25"/>
                <a:gd name="T22" fmla="*/ 21 w 25"/>
                <a:gd name="T23" fmla="*/ 15 h 25"/>
                <a:gd name="T24" fmla="*/ 19 w 25"/>
                <a:gd name="T25" fmla="*/ 15 h 25"/>
                <a:gd name="T26" fmla="*/ 15 w 25"/>
                <a:gd name="T27" fmla="*/ 13 h 25"/>
                <a:gd name="T28" fmla="*/ 13 w 25"/>
                <a:gd name="T29" fmla="*/ 11 h 25"/>
                <a:gd name="T30" fmla="*/ 11 w 25"/>
                <a:gd name="T31" fmla="*/ 9 h 25"/>
                <a:gd name="T32" fmla="*/ 9 w 25"/>
                <a:gd name="T33" fmla="*/ 5 h 25"/>
                <a:gd name="T34" fmla="*/ 9 w 25"/>
                <a:gd name="T35" fmla="*/ 3 h 25"/>
                <a:gd name="T36" fmla="*/ 7 w 25"/>
                <a:gd name="T37" fmla="*/ 0 h 25"/>
                <a:gd name="T38" fmla="*/ 7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0" y="3"/>
                  </a:lnTo>
                  <a:lnTo>
                    <a:pt x="2" y="9"/>
                  </a:lnTo>
                  <a:lnTo>
                    <a:pt x="3" y="13"/>
                  </a:lnTo>
                  <a:lnTo>
                    <a:pt x="7" y="17"/>
                  </a:lnTo>
                  <a:lnTo>
                    <a:pt x="11" y="19"/>
                  </a:lnTo>
                  <a:lnTo>
                    <a:pt x="15" y="23"/>
                  </a:lnTo>
                  <a:lnTo>
                    <a:pt x="19" y="23"/>
                  </a:lnTo>
                  <a:lnTo>
                    <a:pt x="25" y="25"/>
                  </a:lnTo>
                  <a:lnTo>
                    <a:pt x="25" y="15"/>
                  </a:lnTo>
                  <a:lnTo>
                    <a:pt x="21" y="15"/>
                  </a:lnTo>
                  <a:lnTo>
                    <a:pt x="19" y="15"/>
                  </a:lnTo>
                  <a:lnTo>
                    <a:pt x="15" y="13"/>
                  </a:lnTo>
                  <a:lnTo>
                    <a:pt x="13" y="11"/>
                  </a:lnTo>
                  <a:lnTo>
                    <a:pt x="11" y="9"/>
                  </a:lnTo>
                  <a:lnTo>
                    <a:pt x="9" y="5"/>
                  </a:lnTo>
                  <a:lnTo>
                    <a:pt x="9" y="3"/>
                  </a:lnTo>
                  <a:lnTo>
                    <a:pt x="7" y="0"/>
                  </a:lnTo>
                  <a:lnTo>
                    <a:pt x="7"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192" name="Freeform 120"/>
            <p:cNvSpPr>
              <a:spLocks noChangeAspect="1"/>
            </p:cNvSpPr>
            <p:nvPr/>
          </p:nvSpPr>
          <p:spPr bwMode="auto">
            <a:xfrm>
              <a:off x="1344" y="2264"/>
              <a:ext cx="63" cy="63"/>
            </a:xfrm>
            <a:custGeom>
              <a:avLst/>
              <a:gdLst>
                <a:gd name="T0" fmla="*/ 25 w 25"/>
                <a:gd name="T1" fmla="*/ 0 h 25"/>
                <a:gd name="T2" fmla="*/ 25 w 25"/>
                <a:gd name="T3" fmla="*/ 0 h 25"/>
                <a:gd name="T4" fmla="*/ 19 w 25"/>
                <a:gd name="T5" fmla="*/ 0 h 25"/>
                <a:gd name="T6" fmla="*/ 15 w 25"/>
                <a:gd name="T7" fmla="*/ 2 h 25"/>
                <a:gd name="T8" fmla="*/ 11 w 25"/>
                <a:gd name="T9" fmla="*/ 3 h 25"/>
                <a:gd name="T10" fmla="*/ 7 w 25"/>
                <a:gd name="T11" fmla="*/ 7 h 25"/>
                <a:gd name="T12" fmla="*/ 3 w 25"/>
                <a:gd name="T13" fmla="*/ 11 h 25"/>
                <a:gd name="T14" fmla="*/ 2 w 25"/>
                <a:gd name="T15" fmla="*/ 15 h 25"/>
                <a:gd name="T16" fmla="*/ 0 w 25"/>
                <a:gd name="T17" fmla="*/ 19 h 25"/>
                <a:gd name="T18" fmla="*/ 0 w 25"/>
                <a:gd name="T19" fmla="*/ 25 h 25"/>
                <a:gd name="T20" fmla="*/ 7 w 25"/>
                <a:gd name="T21" fmla="*/ 25 h 25"/>
                <a:gd name="T22" fmla="*/ 9 w 25"/>
                <a:gd name="T23" fmla="*/ 21 h 25"/>
                <a:gd name="T24" fmla="*/ 9 w 25"/>
                <a:gd name="T25" fmla="*/ 19 h 25"/>
                <a:gd name="T26" fmla="*/ 11 w 25"/>
                <a:gd name="T27" fmla="*/ 15 h 25"/>
                <a:gd name="T28" fmla="*/ 13 w 25"/>
                <a:gd name="T29" fmla="*/ 13 h 25"/>
                <a:gd name="T30" fmla="*/ 15 w 25"/>
                <a:gd name="T31" fmla="*/ 11 h 25"/>
                <a:gd name="T32" fmla="*/ 19 w 25"/>
                <a:gd name="T33" fmla="*/ 9 h 25"/>
                <a:gd name="T34" fmla="*/ 21 w 25"/>
                <a:gd name="T35" fmla="*/ 7 h 25"/>
                <a:gd name="T36" fmla="*/ 25 w 25"/>
                <a:gd name="T37" fmla="*/ 7 h 25"/>
                <a:gd name="T38" fmla="*/ 25 w 25"/>
                <a:gd name="T39" fmla="*/ 7 h 25"/>
                <a:gd name="T40" fmla="*/ 25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0"/>
                  </a:moveTo>
                  <a:lnTo>
                    <a:pt x="25" y="0"/>
                  </a:lnTo>
                  <a:lnTo>
                    <a:pt x="19" y="0"/>
                  </a:lnTo>
                  <a:lnTo>
                    <a:pt x="15" y="2"/>
                  </a:lnTo>
                  <a:lnTo>
                    <a:pt x="11" y="3"/>
                  </a:lnTo>
                  <a:lnTo>
                    <a:pt x="7" y="7"/>
                  </a:lnTo>
                  <a:lnTo>
                    <a:pt x="3" y="11"/>
                  </a:lnTo>
                  <a:lnTo>
                    <a:pt x="2" y="15"/>
                  </a:lnTo>
                  <a:lnTo>
                    <a:pt x="0" y="19"/>
                  </a:lnTo>
                  <a:lnTo>
                    <a:pt x="0" y="25"/>
                  </a:lnTo>
                  <a:lnTo>
                    <a:pt x="7" y="25"/>
                  </a:lnTo>
                  <a:lnTo>
                    <a:pt x="9" y="21"/>
                  </a:lnTo>
                  <a:lnTo>
                    <a:pt x="9" y="19"/>
                  </a:lnTo>
                  <a:lnTo>
                    <a:pt x="11" y="15"/>
                  </a:lnTo>
                  <a:lnTo>
                    <a:pt x="13" y="13"/>
                  </a:lnTo>
                  <a:lnTo>
                    <a:pt x="15" y="11"/>
                  </a:lnTo>
                  <a:lnTo>
                    <a:pt x="19" y="9"/>
                  </a:lnTo>
                  <a:lnTo>
                    <a:pt x="21" y="7"/>
                  </a:lnTo>
                  <a:lnTo>
                    <a:pt x="25" y="7"/>
                  </a:lnTo>
                  <a:lnTo>
                    <a:pt x="25" y="7"/>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193" name="Freeform 121"/>
            <p:cNvSpPr>
              <a:spLocks noChangeAspect="1"/>
            </p:cNvSpPr>
            <p:nvPr/>
          </p:nvSpPr>
          <p:spPr bwMode="auto">
            <a:xfrm>
              <a:off x="1407" y="2264"/>
              <a:ext cx="63" cy="63"/>
            </a:xfrm>
            <a:custGeom>
              <a:avLst/>
              <a:gdLst>
                <a:gd name="T0" fmla="*/ 25 w 25"/>
                <a:gd name="T1" fmla="*/ 25 h 25"/>
                <a:gd name="T2" fmla="*/ 25 w 25"/>
                <a:gd name="T3" fmla="*/ 25 h 25"/>
                <a:gd name="T4" fmla="*/ 23 w 25"/>
                <a:gd name="T5" fmla="*/ 19 h 25"/>
                <a:gd name="T6" fmla="*/ 23 w 25"/>
                <a:gd name="T7" fmla="*/ 15 h 25"/>
                <a:gd name="T8" fmla="*/ 19 w 25"/>
                <a:gd name="T9" fmla="*/ 11 h 25"/>
                <a:gd name="T10" fmla="*/ 17 w 25"/>
                <a:gd name="T11" fmla="*/ 7 h 25"/>
                <a:gd name="T12" fmla="*/ 13 w 25"/>
                <a:gd name="T13" fmla="*/ 3 h 25"/>
                <a:gd name="T14" fmla="*/ 9 w 25"/>
                <a:gd name="T15" fmla="*/ 2 h 25"/>
                <a:gd name="T16" fmla="*/ 3 w 25"/>
                <a:gd name="T17" fmla="*/ 0 h 25"/>
                <a:gd name="T18" fmla="*/ 0 w 25"/>
                <a:gd name="T19" fmla="*/ 0 h 25"/>
                <a:gd name="T20" fmla="*/ 0 w 25"/>
                <a:gd name="T21" fmla="*/ 7 h 25"/>
                <a:gd name="T22" fmla="*/ 3 w 25"/>
                <a:gd name="T23" fmla="*/ 7 h 25"/>
                <a:gd name="T24" fmla="*/ 5 w 25"/>
                <a:gd name="T25" fmla="*/ 9 h 25"/>
                <a:gd name="T26" fmla="*/ 9 w 25"/>
                <a:gd name="T27" fmla="*/ 11 h 25"/>
                <a:gd name="T28" fmla="*/ 11 w 25"/>
                <a:gd name="T29" fmla="*/ 13 h 25"/>
                <a:gd name="T30" fmla="*/ 13 w 25"/>
                <a:gd name="T31" fmla="*/ 15 h 25"/>
                <a:gd name="T32" fmla="*/ 15 w 25"/>
                <a:gd name="T33" fmla="*/ 19 h 25"/>
                <a:gd name="T34" fmla="*/ 15 w 25"/>
                <a:gd name="T35" fmla="*/ 21 h 25"/>
                <a:gd name="T36" fmla="*/ 15 w 25"/>
                <a:gd name="T37" fmla="*/ 25 h 25"/>
                <a:gd name="T38" fmla="*/ 15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3" y="19"/>
                  </a:lnTo>
                  <a:lnTo>
                    <a:pt x="23" y="15"/>
                  </a:lnTo>
                  <a:lnTo>
                    <a:pt x="19" y="11"/>
                  </a:lnTo>
                  <a:lnTo>
                    <a:pt x="17" y="7"/>
                  </a:lnTo>
                  <a:lnTo>
                    <a:pt x="13" y="3"/>
                  </a:lnTo>
                  <a:lnTo>
                    <a:pt x="9" y="2"/>
                  </a:lnTo>
                  <a:lnTo>
                    <a:pt x="3" y="0"/>
                  </a:lnTo>
                  <a:lnTo>
                    <a:pt x="0" y="0"/>
                  </a:lnTo>
                  <a:lnTo>
                    <a:pt x="0" y="7"/>
                  </a:lnTo>
                  <a:lnTo>
                    <a:pt x="3" y="7"/>
                  </a:lnTo>
                  <a:lnTo>
                    <a:pt x="5" y="9"/>
                  </a:lnTo>
                  <a:lnTo>
                    <a:pt x="9" y="11"/>
                  </a:lnTo>
                  <a:lnTo>
                    <a:pt x="11" y="13"/>
                  </a:lnTo>
                  <a:lnTo>
                    <a:pt x="13" y="15"/>
                  </a:lnTo>
                  <a:lnTo>
                    <a:pt x="15" y="19"/>
                  </a:lnTo>
                  <a:lnTo>
                    <a:pt x="15" y="21"/>
                  </a:lnTo>
                  <a:lnTo>
                    <a:pt x="15" y="25"/>
                  </a:lnTo>
                  <a:lnTo>
                    <a:pt x="15" y="25"/>
                  </a:lnTo>
                  <a:lnTo>
                    <a:pt x="25" y="25"/>
                  </a:lnTo>
                  <a:close/>
                </a:path>
              </a:pathLst>
            </a:custGeom>
            <a:solidFill>
              <a:srgbClr val="1F1A17"/>
            </a:solidFill>
            <a:ln w="9525">
              <a:solidFill>
                <a:srgbClr val="000000"/>
              </a:solidFill>
              <a:round/>
              <a:headEnd/>
              <a:tailEnd/>
            </a:ln>
          </p:spPr>
          <p:txBody>
            <a:bodyPr/>
            <a:lstStyle/>
            <a:p>
              <a:endParaRPr lang="en-US" dirty="0"/>
            </a:p>
          </p:txBody>
        </p:sp>
        <p:sp>
          <p:nvSpPr>
            <p:cNvPr id="899194" name="Freeform 122"/>
            <p:cNvSpPr>
              <a:spLocks noChangeAspect="1"/>
            </p:cNvSpPr>
            <p:nvPr/>
          </p:nvSpPr>
          <p:spPr bwMode="auto">
            <a:xfrm>
              <a:off x="1407" y="2327"/>
              <a:ext cx="63" cy="63"/>
            </a:xfrm>
            <a:custGeom>
              <a:avLst/>
              <a:gdLst>
                <a:gd name="T0" fmla="*/ 0 w 25"/>
                <a:gd name="T1" fmla="*/ 25 h 25"/>
                <a:gd name="T2" fmla="*/ 0 w 25"/>
                <a:gd name="T3" fmla="*/ 25 h 25"/>
                <a:gd name="T4" fmla="*/ 3 w 25"/>
                <a:gd name="T5" fmla="*/ 23 h 25"/>
                <a:gd name="T6" fmla="*/ 9 w 25"/>
                <a:gd name="T7" fmla="*/ 23 h 25"/>
                <a:gd name="T8" fmla="*/ 13 w 25"/>
                <a:gd name="T9" fmla="*/ 19 h 25"/>
                <a:gd name="T10" fmla="*/ 17 w 25"/>
                <a:gd name="T11" fmla="*/ 17 h 25"/>
                <a:gd name="T12" fmla="*/ 19 w 25"/>
                <a:gd name="T13" fmla="*/ 13 h 25"/>
                <a:gd name="T14" fmla="*/ 23 w 25"/>
                <a:gd name="T15" fmla="*/ 9 h 25"/>
                <a:gd name="T16" fmla="*/ 23 w 25"/>
                <a:gd name="T17" fmla="*/ 3 h 25"/>
                <a:gd name="T18" fmla="*/ 25 w 25"/>
                <a:gd name="T19" fmla="*/ 0 h 25"/>
                <a:gd name="T20" fmla="*/ 15 w 25"/>
                <a:gd name="T21" fmla="*/ 0 h 25"/>
                <a:gd name="T22" fmla="*/ 15 w 25"/>
                <a:gd name="T23" fmla="*/ 3 h 25"/>
                <a:gd name="T24" fmla="*/ 15 w 25"/>
                <a:gd name="T25" fmla="*/ 5 h 25"/>
                <a:gd name="T26" fmla="*/ 13 w 25"/>
                <a:gd name="T27" fmla="*/ 9 h 25"/>
                <a:gd name="T28" fmla="*/ 11 w 25"/>
                <a:gd name="T29" fmla="*/ 11 h 25"/>
                <a:gd name="T30" fmla="*/ 9 w 25"/>
                <a:gd name="T31" fmla="*/ 13 h 25"/>
                <a:gd name="T32" fmla="*/ 5 w 25"/>
                <a:gd name="T33" fmla="*/ 15 h 25"/>
                <a:gd name="T34" fmla="*/ 3 w 25"/>
                <a:gd name="T35" fmla="*/ 15 h 25"/>
                <a:gd name="T36" fmla="*/ 0 w 25"/>
                <a:gd name="T37" fmla="*/ 15 h 25"/>
                <a:gd name="T38" fmla="*/ 0 w 25"/>
                <a:gd name="T39" fmla="*/ 15 h 25"/>
                <a:gd name="T40" fmla="*/ 0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25"/>
                  </a:moveTo>
                  <a:lnTo>
                    <a:pt x="0" y="25"/>
                  </a:lnTo>
                  <a:lnTo>
                    <a:pt x="3" y="23"/>
                  </a:lnTo>
                  <a:lnTo>
                    <a:pt x="9" y="23"/>
                  </a:lnTo>
                  <a:lnTo>
                    <a:pt x="13" y="19"/>
                  </a:lnTo>
                  <a:lnTo>
                    <a:pt x="17" y="17"/>
                  </a:lnTo>
                  <a:lnTo>
                    <a:pt x="19" y="13"/>
                  </a:lnTo>
                  <a:lnTo>
                    <a:pt x="23" y="9"/>
                  </a:lnTo>
                  <a:lnTo>
                    <a:pt x="23" y="3"/>
                  </a:lnTo>
                  <a:lnTo>
                    <a:pt x="25" y="0"/>
                  </a:lnTo>
                  <a:lnTo>
                    <a:pt x="15" y="0"/>
                  </a:lnTo>
                  <a:lnTo>
                    <a:pt x="15" y="3"/>
                  </a:lnTo>
                  <a:lnTo>
                    <a:pt x="15" y="5"/>
                  </a:lnTo>
                  <a:lnTo>
                    <a:pt x="13" y="9"/>
                  </a:lnTo>
                  <a:lnTo>
                    <a:pt x="11" y="11"/>
                  </a:lnTo>
                  <a:lnTo>
                    <a:pt x="9" y="13"/>
                  </a:lnTo>
                  <a:lnTo>
                    <a:pt x="5" y="15"/>
                  </a:lnTo>
                  <a:lnTo>
                    <a:pt x="3" y="15"/>
                  </a:lnTo>
                  <a:lnTo>
                    <a:pt x="0" y="15"/>
                  </a:lnTo>
                  <a:lnTo>
                    <a:pt x="0" y="15"/>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195" name="Freeform 123"/>
            <p:cNvSpPr>
              <a:spLocks noChangeAspect="1"/>
            </p:cNvSpPr>
            <p:nvPr/>
          </p:nvSpPr>
          <p:spPr bwMode="auto">
            <a:xfrm>
              <a:off x="1372" y="2292"/>
              <a:ext cx="88" cy="88"/>
            </a:xfrm>
            <a:custGeom>
              <a:avLst/>
              <a:gdLst>
                <a:gd name="T0" fmla="*/ 14 w 35"/>
                <a:gd name="T1" fmla="*/ 14 h 35"/>
                <a:gd name="T2" fmla="*/ 29 w 35"/>
                <a:gd name="T3" fmla="*/ 0 h 35"/>
                <a:gd name="T4" fmla="*/ 31 w 35"/>
                <a:gd name="T5" fmla="*/ 2 h 35"/>
                <a:gd name="T6" fmla="*/ 33 w 35"/>
                <a:gd name="T7" fmla="*/ 6 h 35"/>
                <a:gd name="T8" fmla="*/ 35 w 35"/>
                <a:gd name="T9" fmla="*/ 10 h 35"/>
                <a:gd name="T10" fmla="*/ 35 w 35"/>
                <a:gd name="T11" fmla="*/ 14 h 35"/>
                <a:gd name="T12" fmla="*/ 35 w 35"/>
                <a:gd name="T13" fmla="*/ 17 h 35"/>
                <a:gd name="T14" fmla="*/ 33 w 35"/>
                <a:gd name="T15" fmla="*/ 21 h 35"/>
                <a:gd name="T16" fmla="*/ 31 w 35"/>
                <a:gd name="T17" fmla="*/ 25 h 35"/>
                <a:gd name="T18" fmla="*/ 29 w 35"/>
                <a:gd name="T19" fmla="*/ 29 h 35"/>
                <a:gd name="T20" fmla="*/ 25 w 35"/>
                <a:gd name="T21" fmla="*/ 31 h 35"/>
                <a:gd name="T22" fmla="*/ 21 w 35"/>
                <a:gd name="T23" fmla="*/ 33 h 35"/>
                <a:gd name="T24" fmla="*/ 17 w 35"/>
                <a:gd name="T25" fmla="*/ 35 h 35"/>
                <a:gd name="T26" fmla="*/ 14 w 35"/>
                <a:gd name="T27" fmla="*/ 35 h 35"/>
                <a:gd name="T28" fmla="*/ 10 w 35"/>
                <a:gd name="T29" fmla="*/ 35 h 35"/>
                <a:gd name="T30" fmla="*/ 6 w 35"/>
                <a:gd name="T31" fmla="*/ 33 h 35"/>
                <a:gd name="T32" fmla="*/ 2 w 35"/>
                <a:gd name="T33" fmla="*/ 31 h 35"/>
                <a:gd name="T34" fmla="*/ 0 w 35"/>
                <a:gd name="T35" fmla="*/ 29 h 35"/>
                <a:gd name="T36" fmla="*/ 14 w 35"/>
                <a:gd name="T3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4"/>
                  </a:moveTo>
                  <a:lnTo>
                    <a:pt x="29" y="0"/>
                  </a:lnTo>
                  <a:lnTo>
                    <a:pt x="31" y="2"/>
                  </a:lnTo>
                  <a:lnTo>
                    <a:pt x="33" y="6"/>
                  </a:lnTo>
                  <a:lnTo>
                    <a:pt x="35" y="10"/>
                  </a:lnTo>
                  <a:lnTo>
                    <a:pt x="35" y="14"/>
                  </a:lnTo>
                  <a:lnTo>
                    <a:pt x="35" y="17"/>
                  </a:lnTo>
                  <a:lnTo>
                    <a:pt x="33" y="21"/>
                  </a:lnTo>
                  <a:lnTo>
                    <a:pt x="31" y="25"/>
                  </a:lnTo>
                  <a:lnTo>
                    <a:pt x="29" y="29"/>
                  </a:lnTo>
                  <a:lnTo>
                    <a:pt x="25" y="31"/>
                  </a:lnTo>
                  <a:lnTo>
                    <a:pt x="21" y="33"/>
                  </a:lnTo>
                  <a:lnTo>
                    <a:pt x="17" y="35"/>
                  </a:lnTo>
                  <a:lnTo>
                    <a:pt x="14" y="35"/>
                  </a:lnTo>
                  <a:lnTo>
                    <a:pt x="10" y="35"/>
                  </a:lnTo>
                  <a:lnTo>
                    <a:pt x="6" y="33"/>
                  </a:lnTo>
                  <a:lnTo>
                    <a:pt x="2" y="31"/>
                  </a:lnTo>
                  <a:lnTo>
                    <a:pt x="0" y="29"/>
                  </a:lnTo>
                  <a:lnTo>
                    <a:pt x="14" y="14"/>
                  </a:lnTo>
                  <a:close/>
                </a:path>
              </a:pathLst>
            </a:custGeom>
            <a:solidFill>
              <a:srgbClr val="1F1A17"/>
            </a:solidFill>
            <a:ln w="9525">
              <a:solidFill>
                <a:srgbClr val="000000"/>
              </a:solidFill>
              <a:round/>
              <a:headEnd/>
              <a:tailEnd/>
            </a:ln>
          </p:spPr>
          <p:txBody>
            <a:bodyPr/>
            <a:lstStyle/>
            <a:p>
              <a:endParaRPr lang="en-US" dirty="0"/>
            </a:p>
          </p:txBody>
        </p:sp>
        <p:sp>
          <p:nvSpPr>
            <p:cNvPr id="899196" name="Freeform 124"/>
            <p:cNvSpPr>
              <a:spLocks noChangeAspect="1"/>
            </p:cNvSpPr>
            <p:nvPr/>
          </p:nvSpPr>
          <p:spPr bwMode="auto">
            <a:xfrm>
              <a:off x="1372" y="2292"/>
              <a:ext cx="88" cy="88"/>
            </a:xfrm>
            <a:custGeom>
              <a:avLst/>
              <a:gdLst>
                <a:gd name="T0" fmla="*/ 14 w 35"/>
                <a:gd name="T1" fmla="*/ 14 h 35"/>
                <a:gd name="T2" fmla="*/ 29 w 35"/>
                <a:gd name="T3" fmla="*/ 0 h 35"/>
                <a:gd name="T4" fmla="*/ 31 w 35"/>
                <a:gd name="T5" fmla="*/ 2 h 35"/>
                <a:gd name="T6" fmla="*/ 33 w 35"/>
                <a:gd name="T7" fmla="*/ 6 h 35"/>
                <a:gd name="T8" fmla="*/ 35 w 35"/>
                <a:gd name="T9" fmla="*/ 10 h 35"/>
                <a:gd name="T10" fmla="*/ 35 w 35"/>
                <a:gd name="T11" fmla="*/ 14 h 35"/>
                <a:gd name="T12" fmla="*/ 35 w 35"/>
                <a:gd name="T13" fmla="*/ 17 h 35"/>
                <a:gd name="T14" fmla="*/ 33 w 35"/>
                <a:gd name="T15" fmla="*/ 21 h 35"/>
                <a:gd name="T16" fmla="*/ 31 w 35"/>
                <a:gd name="T17" fmla="*/ 25 h 35"/>
                <a:gd name="T18" fmla="*/ 29 w 35"/>
                <a:gd name="T19" fmla="*/ 29 h 35"/>
                <a:gd name="T20" fmla="*/ 25 w 35"/>
                <a:gd name="T21" fmla="*/ 31 h 35"/>
                <a:gd name="T22" fmla="*/ 21 w 35"/>
                <a:gd name="T23" fmla="*/ 33 h 35"/>
                <a:gd name="T24" fmla="*/ 17 w 35"/>
                <a:gd name="T25" fmla="*/ 35 h 35"/>
                <a:gd name="T26" fmla="*/ 14 w 35"/>
                <a:gd name="T27" fmla="*/ 35 h 35"/>
                <a:gd name="T28" fmla="*/ 10 w 35"/>
                <a:gd name="T29" fmla="*/ 35 h 35"/>
                <a:gd name="T30" fmla="*/ 6 w 35"/>
                <a:gd name="T31" fmla="*/ 33 h 35"/>
                <a:gd name="T32" fmla="*/ 2 w 35"/>
                <a:gd name="T33" fmla="*/ 31 h 35"/>
                <a:gd name="T34" fmla="*/ 0 w 35"/>
                <a:gd name="T35" fmla="*/ 29 h 35"/>
                <a:gd name="T36" fmla="*/ 14 w 35"/>
                <a:gd name="T3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4"/>
                  </a:moveTo>
                  <a:lnTo>
                    <a:pt x="29" y="0"/>
                  </a:lnTo>
                  <a:lnTo>
                    <a:pt x="31" y="2"/>
                  </a:lnTo>
                  <a:lnTo>
                    <a:pt x="33" y="6"/>
                  </a:lnTo>
                  <a:lnTo>
                    <a:pt x="35" y="10"/>
                  </a:lnTo>
                  <a:lnTo>
                    <a:pt x="35" y="14"/>
                  </a:lnTo>
                  <a:lnTo>
                    <a:pt x="35" y="17"/>
                  </a:lnTo>
                  <a:lnTo>
                    <a:pt x="33" y="21"/>
                  </a:lnTo>
                  <a:lnTo>
                    <a:pt x="31" y="25"/>
                  </a:lnTo>
                  <a:lnTo>
                    <a:pt x="29" y="29"/>
                  </a:lnTo>
                  <a:lnTo>
                    <a:pt x="25" y="31"/>
                  </a:lnTo>
                  <a:lnTo>
                    <a:pt x="21" y="33"/>
                  </a:lnTo>
                  <a:lnTo>
                    <a:pt x="17" y="35"/>
                  </a:lnTo>
                  <a:lnTo>
                    <a:pt x="14" y="35"/>
                  </a:lnTo>
                  <a:lnTo>
                    <a:pt x="10" y="35"/>
                  </a:lnTo>
                  <a:lnTo>
                    <a:pt x="6" y="33"/>
                  </a:lnTo>
                  <a:lnTo>
                    <a:pt x="2" y="31"/>
                  </a:lnTo>
                  <a:lnTo>
                    <a:pt x="0" y="29"/>
                  </a:lnTo>
                  <a:lnTo>
                    <a:pt x="14" y="14"/>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197" name="Freeform 125"/>
            <p:cNvSpPr>
              <a:spLocks noChangeAspect="1"/>
            </p:cNvSpPr>
            <p:nvPr/>
          </p:nvSpPr>
          <p:spPr bwMode="auto">
            <a:xfrm>
              <a:off x="1769" y="1489"/>
              <a:ext cx="105" cy="100"/>
            </a:xfrm>
            <a:custGeom>
              <a:avLst/>
              <a:gdLst>
                <a:gd name="T0" fmla="*/ 21 w 42"/>
                <a:gd name="T1" fmla="*/ 40 h 40"/>
                <a:gd name="T2" fmla="*/ 17 w 42"/>
                <a:gd name="T3" fmla="*/ 40 h 40"/>
                <a:gd name="T4" fmla="*/ 13 w 42"/>
                <a:gd name="T5" fmla="*/ 40 h 40"/>
                <a:gd name="T6" fmla="*/ 9 w 42"/>
                <a:gd name="T7" fmla="*/ 38 h 40"/>
                <a:gd name="T8" fmla="*/ 7 w 42"/>
                <a:gd name="T9" fmla="*/ 34 h 40"/>
                <a:gd name="T10" fmla="*/ 4 w 42"/>
                <a:gd name="T11" fmla="*/ 32 h 40"/>
                <a:gd name="T12" fmla="*/ 2 w 42"/>
                <a:gd name="T13" fmla="*/ 29 h 40"/>
                <a:gd name="T14" fmla="*/ 2 w 42"/>
                <a:gd name="T15" fmla="*/ 25 h 40"/>
                <a:gd name="T16" fmla="*/ 0 w 42"/>
                <a:gd name="T17" fmla="*/ 21 h 40"/>
                <a:gd name="T18" fmla="*/ 2 w 42"/>
                <a:gd name="T19" fmla="*/ 17 h 40"/>
                <a:gd name="T20" fmla="*/ 2 w 42"/>
                <a:gd name="T21" fmla="*/ 13 h 40"/>
                <a:gd name="T22" fmla="*/ 4 w 42"/>
                <a:gd name="T23" fmla="*/ 9 h 40"/>
                <a:gd name="T24" fmla="*/ 7 w 42"/>
                <a:gd name="T25" fmla="*/ 6 h 40"/>
                <a:gd name="T26" fmla="*/ 9 w 42"/>
                <a:gd name="T27" fmla="*/ 4 h 40"/>
                <a:gd name="T28" fmla="*/ 13 w 42"/>
                <a:gd name="T29" fmla="*/ 2 h 40"/>
                <a:gd name="T30" fmla="*/ 17 w 42"/>
                <a:gd name="T31" fmla="*/ 0 h 40"/>
                <a:gd name="T32" fmla="*/ 21 w 42"/>
                <a:gd name="T33" fmla="*/ 0 h 40"/>
                <a:gd name="T34" fmla="*/ 25 w 42"/>
                <a:gd name="T35" fmla="*/ 0 h 40"/>
                <a:gd name="T36" fmla="*/ 28 w 42"/>
                <a:gd name="T37" fmla="*/ 2 h 40"/>
                <a:gd name="T38" fmla="*/ 32 w 42"/>
                <a:gd name="T39" fmla="*/ 4 h 40"/>
                <a:gd name="T40" fmla="*/ 36 w 42"/>
                <a:gd name="T41" fmla="*/ 6 h 40"/>
                <a:gd name="T42" fmla="*/ 38 w 42"/>
                <a:gd name="T43" fmla="*/ 9 h 40"/>
                <a:gd name="T44" fmla="*/ 40 w 42"/>
                <a:gd name="T45" fmla="*/ 13 h 40"/>
                <a:gd name="T46" fmla="*/ 40 w 42"/>
                <a:gd name="T47" fmla="*/ 17 h 40"/>
                <a:gd name="T48" fmla="*/ 42 w 42"/>
                <a:gd name="T49" fmla="*/ 21 h 40"/>
                <a:gd name="T50" fmla="*/ 40 w 42"/>
                <a:gd name="T51" fmla="*/ 25 h 40"/>
                <a:gd name="T52" fmla="*/ 40 w 42"/>
                <a:gd name="T53" fmla="*/ 29 h 40"/>
                <a:gd name="T54" fmla="*/ 38 w 42"/>
                <a:gd name="T55" fmla="*/ 32 h 40"/>
                <a:gd name="T56" fmla="*/ 36 w 42"/>
                <a:gd name="T57" fmla="*/ 34 h 40"/>
                <a:gd name="T58" fmla="*/ 32 w 42"/>
                <a:gd name="T59" fmla="*/ 38 h 40"/>
                <a:gd name="T60" fmla="*/ 28 w 42"/>
                <a:gd name="T61" fmla="*/ 40 h 40"/>
                <a:gd name="T62" fmla="*/ 25 w 42"/>
                <a:gd name="T63" fmla="*/ 40 h 40"/>
                <a:gd name="T64" fmla="*/ 21 w 42"/>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0">
                  <a:moveTo>
                    <a:pt x="21" y="40"/>
                  </a:moveTo>
                  <a:lnTo>
                    <a:pt x="17" y="40"/>
                  </a:lnTo>
                  <a:lnTo>
                    <a:pt x="13" y="40"/>
                  </a:lnTo>
                  <a:lnTo>
                    <a:pt x="9" y="38"/>
                  </a:lnTo>
                  <a:lnTo>
                    <a:pt x="7" y="34"/>
                  </a:lnTo>
                  <a:lnTo>
                    <a:pt x="4" y="32"/>
                  </a:lnTo>
                  <a:lnTo>
                    <a:pt x="2" y="29"/>
                  </a:lnTo>
                  <a:lnTo>
                    <a:pt x="2" y="25"/>
                  </a:lnTo>
                  <a:lnTo>
                    <a:pt x="0" y="21"/>
                  </a:lnTo>
                  <a:lnTo>
                    <a:pt x="2" y="17"/>
                  </a:lnTo>
                  <a:lnTo>
                    <a:pt x="2" y="13"/>
                  </a:lnTo>
                  <a:lnTo>
                    <a:pt x="4" y="9"/>
                  </a:lnTo>
                  <a:lnTo>
                    <a:pt x="7" y="6"/>
                  </a:lnTo>
                  <a:lnTo>
                    <a:pt x="9" y="4"/>
                  </a:lnTo>
                  <a:lnTo>
                    <a:pt x="13" y="2"/>
                  </a:lnTo>
                  <a:lnTo>
                    <a:pt x="17" y="0"/>
                  </a:lnTo>
                  <a:lnTo>
                    <a:pt x="21" y="0"/>
                  </a:lnTo>
                  <a:lnTo>
                    <a:pt x="25" y="0"/>
                  </a:lnTo>
                  <a:lnTo>
                    <a:pt x="28" y="2"/>
                  </a:lnTo>
                  <a:lnTo>
                    <a:pt x="32" y="4"/>
                  </a:lnTo>
                  <a:lnTo>
                    <a:pt x="36" y="6"/>
                  </a:lnTo>
                  <a:lnTo>
                    <a:pt x="38" y="9"/>
                  </a:lnTo>
                  <a:lnTo>
                    <a:pt x="40" y="13"/>
                  </a:lnTo>
                  <a:lnTo>
                    <a:pt x="40" y="17"/>
                  </a:lnTo>
                  <a:lnTo>
                    <a:pt x="42" y="21"/>
                  </a:lnTo>
                  <a:lnTo>
                    <a:pt x="40" y="25"/>
                  </a:lnTo>
                  <a:lnTo>
                    <a:pt x="40" y="29"/>
                  </a:lnTo>
                  <a:lnTo>
                    <a:pt x="38" y="32"/>
                  </a:lnTo>
                  <a:lnTo>
                    <a:pt x="36" y="34"/>
                  </a:lnTo>
                  <a:lnTo>
                    <a:pt x="32" y="38"/>
                  </a:lnTo>
                  <a:lnTo>
                    <a:pt x="28" y="40"/>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198" name="Freeform 126"/>
            <p:cNvSpPr>
              <a:spLocks noChangeAspect="1"/>
            </p:cNvSpPr>
            <p:nvPr/>
          </p:nvSpPr>
          <p:spPr bwMode="auto">
            <a:xfrm>
              <a:off x="1753" y="1541"/>
              <a:ext cx="68" cy="68"/>
            </a:xfrm>
            <a:custGeom>
              <a:avLst/>
              <a:gdLst>
                <a:gd name="T0" fmla="*/ 0 w 27"/>
                <a:gd name="T1" fmla="*/ 0 h 27"/>
                <a:gd name="T2" fmla="*/ 0 w 27"/>
                <a:gd name="T3" fmla="*/ 0 h 27"/>
                <a:gd name="T4" fmla="*/ 2 w 27"/>
                <a:gd name="T5" fmla="*/ 6 h 27"/>
                <a:gd name="T6" fmla="*/ 2 w 27"/>
                <a:gd name="T7" fmla="*/ 10 h 27"/>
                <a:gd name="T8" fmla="*/ 6 w 27"/>
                <a:gd name="T9" fmla="*/ 13 h 27"/>
                <a:gd name="T10" fmla="*/ 8 w 27"/>
                <a:gd name="T11" fmla="*/ 19 h 27"/>
                <a:gd name="T12" fmla="*/ 11 w 27"/>
                <a:gd name="T13" fmla="*/ 21 h 27"/>
                <a:gd name="T14" fmla="*/ 17 w 27"/>
                <a:gd name="T15" fmla="*/ 23 h 27"/>
                <a:gd name="T16" fmla="*/ 21 w 27"/>
                <a:gd name="T17" fmla="*/ 25 h 27"/>
                <a:gd name="T18" fmla="*/ 27 w 27"/>
                <a:gd name="T19" fmla="*/ 27 h 27"/>
                <a:gd name="T20" fmla="*/ 27 w 27"/>
                <a:gd name="T21" fmla="*/ 13 h 27"/>
                <a:gd name="T22" fmla="*/ 23 w 27"/>
                <a:gd name="T23" fmla="*/ 13 h 27"/>
                <a:gd name="T24" fmla="*/ 21 w 27"/>
                <a:gd name="T25" fmla="*/ 13 h 27"/>
                <a:gd name="T26" fmla="*/ 19 w 27"/>
                <a:gd name="T27" fmla="*/ 11 h 27"/>
                <a:gd name="T28" fmla="*/ 17 w 27"/>
                <a:gd name="T29" fmla="*/ 10 h 27"/>
                <a:gd name="T30" fmla="*/ 15 w 27"/>
                <a:gd name="T31" fmla="*/ 8 h 27"/>
                <a:gd name="T32" fmla="*/ 13 w 27"/>
                <a:gd name="T33" fmla="*/ 6 h 27"/>
                <a:gd name="T34" fmla="*/ 13 w 27"/>
                <a:gd name="T35" fmla="*/ 2 h 27"/>
                <a:gd name="T36" fmla="*/ 13 w 27"/>
                <a:gd name="T37" fmla="*/ 0 h 27"/>
                <a:gd name="T38" fmla="*/ 13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2" y="6"/>
                  </a:lnTo>
                  <a:lnTo>
                    <a:pt x="2" y="10"/>
                  </a:lnTo>
                  <a:lnTo>
                    <a:pt x="6" y="13"/>
                  </a:lnTo>
                  <a:lnTo>
                    <a:pt x="8" y="19"/>
                  </a:lnTo>
                  <a:lnTo>
                    <a:pt x="11" y="21"/>
                  </a:lnTo>
                  <a:lnTo>
                    <a:pt x="17" y="23"/>
                  </a:lnTo>
                  <a:lnTo>
                    <a:pt x="21" y="25"/>
                  </a:lnTo>
                  <a:lnTo>
                    <a:pt x="27" y="27"/>
                  </a:lnTo>
                  <a:lnTo>
                    <a:pt x="27" y="13"/>
                  </a:lnTo>
                  <a:lnTo>
                    <a:pt x="23" y="13"/>
                  </a:lnTo>
                  <a:lnTo>
                    <a:pt x="21" y="13"/>
                  </a:lnTo>
                  <a:lnTo>
                    <a:pt x="19" y="11"/>
                  </a:lnTo>
                  <a:lnTo>
                    <a:pt x="17" y="10"/>
                  </a:lnTo>
                  <a:lnTo>
                    <a:pt x="15" y="8"/>
                  </a:lnTo>
                  <a:lnTo>
                    <a:pt x="13" y="6"/>
                  </a:lnTo>
                  <a:lnTo>
                    <a:pt x="13" y="2"/>
                  </a:lnTo>
                  <a:lnTo>
                    <a:pt x="13" y="0"/>
                  </a:lnTo>
                  <a:lnTo>
                    <a:pt x="13"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199" name="Freeform 127"/>
            <p:cNvSpPr>
              <a:spLocks noChangeAspect="1"/>
            </p:cNvSpPr>
            <p:nvPr/>
          </p:nvSpPr>
          <p:spPr bwMode="auto">
            <a:xfrm>
              <a:off x="1753" y="1474"/>
              <a:ext cx="68" cy="67"/>
            </a:xfrm>
            <a:custGeom>
              <a:avLst/>
              <a:gdLst>
                <a:gd name="T0" fmla="*/ 27 w 27"/>
                <a:gd name="T1" fmla="*/ 0 h 27"/>
                <a:gd name="T2" fmla="*/ 27 w 27"/>
                <a:gd name="T3" fmla="*/ 0 h 27"/>
                <a:gd name="T4" fmla="*/ 21 w 27"/>
                <a:gd name="T5" fmla="*/ 0 h 27"/>
                <a:gd name="T6" fmla="*/ 17 w 27"/>
                <a:gd name="T7" fmla="*/ 2 h 27"/>
                <a:gd name="T8" fmla="*/ 11 w 27"/>
                <a:gd name="T9" fmla="*/ 4 h 27"/>
                <a:gd name="T10" fmla="*/ 8 w 27"/>
                <a:gd name="T11" fmla="*/ 8 h 27"/>
                <a:gd name="T12" fmla="*/ 6 w 27"/>
                <a:gd name="T13" fmla="*/ 12 h 27"/>
                <a:gd name="T14" fmla="*/ 2 w 27"/>
                <a:gd name="T15" fmla="*/ 15 h 27"/>
                <a:gd name="T16" fmla="*/ 2 w 27"/>
                <a:gd name="T17" fmla="*/ 21 h 27"/>
                <a:gd name="T18" fmla="*/ 0 w 27"/>
                <a:gd name="T19" fmla="*/ 27 h 27"/>
                <a:gd name="T20" fmla="*/ 13 w 27"/>
                <a:gd name="T21" fmla="*/ 27 h 27"/>
                <a:gd name="T22" fmla="*/ 13 w 27"/>
                <a:gd name="T23" fmla="*/ 23 h 27"/>
                <a:gd name="T24" fmla="*/ 13 w 27"/>
                <a:gd name="T25" fmla="*/ 21 h 27"/>
                <a:gd name="T26" fmla="*/ 15 w 27"/>
                <a:gd name="T27" fmla="*/ 19 h 27"/>
                <a:gd name="T28" fmla="*/ 17 w 27"/>
                <a:gd name="T29" fmla="*/ 15 h 27"/>
                <a:gd name="T30" fmla="*/ 19 w 27"/>
                <a:gd name="T31" fmla="*/ 15 h 27"/>
                <a:gd name="T32" fmla="*/ 21 w 27"/>
                <a:gd name="T33" fmla="*/ 13 h 27"/>
                <a:gd name="T34" fmla="*/ 23 w 27"/>
                <a:gd name="T35" fmla="*/ 12 h 27"/>
                <a:gd name="T36" fmla="*/ 27 w 27"/>
                <a:gd name="T37" fmla="*/ 12 h 27"/>
                <a:gd name="T38" fmla="*/ 27 w 27"/>
                <a:gd name="T39" fmla="*/ 12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0"/>
                  </a:lnTo>
                  <a:lnTo>
                    <a:pt x="17" y="2"/>
                  </a:lnTo>
                  <a:lnTo>
                    <a:pt x="11" y="4"/>
                  </a:lnTo>
                  <a:lnTo>
                    <a:pt x="8" y="8"/>
                  </a:lnTo>
                  <a:lnTo>
                    <a:pt x="6" y="12"/>
                  </a:lnTo>
                  <a:lnTo>
                    <a:pt x="2" y="15"/>
                  </a:lnTo>
                  <a:lnTo>
                    <a:pt x="2" y="21"/>
                  </a:lnTo>
                  <a:lnTo>
                    <a:pt x="0" y="27"/>
                  </a:lnTo>
                  <a:lnTo>
                    <a:pt x="13" y="27"/>
                  </a:lnTo>
                  <a:lnTo>
                    <a:pt x="13" y="23"/>
                  </a:lnTo>
                  <a:lnTo>
                    <a:pt x="13" y="21"/>
                  </a:lnTo>
                  <a:lnTo>
                    <a:pt x="15" y="19"/>
                  </a:lnTo>
                  <a:lnTo>
                    <a:pt x="17" y="15"/>
                  </a:lnTo>
                  <a:lnTo>
                    <a:pt x="19" y="15"/>
                  </a:lnTo>
                  <a:lnTo>
                    <a:pt x="21" y="13"/>
                  </a:lnTo>
                  <a:lnTo>
                    <a:pt x="23" y="12"/>
                  </a:lnTo>
                  <a:lnTo>
                    <a:pt x="27" y="12"/>
                  </a:lnTo>
                  <a:lnTo>
                    <a:pt x="27" y="12"/>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200" name="Freeform 128"/>
            <p:cNvSpPr>
              <a:spLocks noChangeAspect="1"/>
            </p:cNvSpPr>
            <p:nvPr/>
          </p:nvSpPr>
          <p:spPr bwMode="auto">
            <a:xfrm>
              <a:off x="1821" y="1474"/>
              <a:ext cx="68" cy="67"/>
            </a:xfrm>
            <a:custGeom>
              <a:avLst/>
              <a:gdLst>
                <a:gd name="T0" fmla="*/ 27 w 27"/>
                <a:gd name="T1" fmla="*/ 27 h 27"/>
                <a:gd name="T2" fmla="*/ 27 w 27"/>
                <a:gd name="T3" fmla="*/ 27 h 27"/>
                <a:gd name="T4" fmla="*/ 25 w 27"/>
                <a:gd name="T5" fmla="*/ 21 h 27"/>
                <a:gd name="T6" fmla="*/ 25 w 27"/>
                <a:gd name="T7" fmla="*/ 15 h 27"/>
                <a:gd name="T8" fmla="*/ 21 w 27"/>
                <a:gd name="T9" fmla="*/ 12 h 27"/>
                <a:gd name="T10" fmla="*/ 19 w 27"/>
                <a:gd name="T11" fmla="*/ 8 h 27"/>
                <a:gd name="T12" fmla="*/ 15 w 27"/>
                <a:gd name="T13" fmla="*/ 4 h 27"/>
                <a:gd name="T14" fmla="*/ 9 w 27"/>
                <a:gd name="T15" fmla="*/ 2 h 27"/>
                <a:gd name="T16" fmla="*/ 6 w 27"/>
                <a:gd name="T17" fmla="*/ 0 h 27"/>
                <a:gd name="T18" fmla="*/ 0 w 27"/>
                <a:gd name="T19" fmla="*/ 0 h 27"/>
                <a:gd name="T20" fmla="*/ 0 w 27"/>
                <a:gd name="T21" fmla="*/ 12 h 27"/>
                <a:gd name="T22" fmla="*/ 4 w 27"/>
                <a:gd name="T23" fmla="*/ 12 h 27"/>
                <a:gd name="T24" fmla="*/ 6 w 27"/>
                <a:gd name="T25" fmla="*/ 13 h 27"/>
                <a:gd name="T26" fmla="*/ 7 w 27"/>
                <a:gd name="T27" fmla="*/ 15 h 27"/>
                <a:gd name="T28" fmla="*/ 9 w 27"/>
                <a:gd name="T29" fmla="*/ 17 h 27"/>
                <a:gd name="T30" fmla="*/ 11 w 27"/>
                <a:gd name="T31" fmla="*/ 19 h 27"/>
                <a:gd name="T32" fmla="*/ 13 w 27"/>
                <a:gd name="T33" fmla="*/ 21 h 27"/>
                <a:gd name="T34" fmla="*/ 13 w 27"/>
                <a:gd name="T35" fmla="*/ 23 h 27"/>
                <a:gd name="T36" fmla="*/ 15 w 27"/>
                <a:gd name="T37" fmla="*/ 27 h 27"/>
                <a:gd name="T38" fmla="*/ 15 w 27"/>
                <a:gd name="T39" fmla="*/ 27 h 27"/>
                <a:gd name="T40" fmla="*/ 27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27"/>
                  </a:moveTo>
                  <a:lnTo>
                    <a:pt x="27" y="27"/>
                  </a:lnTo>
                  <a:lnTo>
                    <a:pt x="25" y="21"/>
                  </a:lnTo>
                  <a:lnTo>
                    <a:pt x="25" y="15"/>
                  </a:lnTo>
                  <a:lnTo>
                    <a:pt x="21" y="12"/>
                  </a:lnTo>
                  <a:lnTo>
                    <a:pt x="19" y="8"/>
                  </a:lnTo>
                  <a:lnTo>
                    <a:pt x="15" y="4"/>
                  </a:lnTo>
                  <a:lnTo>
                    <a:pt x="9" y="2"/>
                  </a:lnTo>
                  <a:lnTo>
                    <a:pt x="6" y="0"/>
                  </a:lnTo>
                  <a:lnTo>
                    <a:pt x="0" y="0"/>
                  </a:lnTo>
                  <a:lnTo>
                    <a:pt x="0" y="12"/>
                  </a:lnTo>
                  <a:lnTo>
                    <a:pt x="4" y="12"/>
                  </a:lnTo>
                  <a:lnTo>
                    <a:pt x="6" y="13"/>
                  </a:lnTo>
                  <a:lnTo>
                    <a:pt x="7" y="15"/>
                  </a:lnTo>
                  <a:lnTo>
                    <a:pt x="9" y="17"/>
                  </a:lnTo>
                  <a:lnTo>
                    <a:pt x="11" y="19"/>
                  </a:lnTo>
                  <a:lnTo>
                    <a:pt x="13" y="21"/>
                  </a:lnTo>
                  <a:lnTo>
                    <a:pt x="13" y="23"/>
                  </a:lnTo>
                  <a:lnTo>
                    <a:pt x="15" y="27"/>
                  </a:lnTo>
                  <a:lnTo>
                    <a:pt x="15" y="27"/>
                  </a:lnTo>
                  <a:lnTo>
                    <a:pt x="27" y="27"/>
                  </a:lnTo>
                  <a:close/>
                </a:path>
              </a:pathLst>
            </a:custGeom>
            <a:solidFill>
              <a:srgbClr val="FFFFFF"/>
            </a:solidFill>
            <a:ln w="9525">
              <a:solidFill>
                <a:srgbClr val="000000"/>
              </a:solidFill>
              <a:round/>
              <a:headEnd/>
              <a:tailEnd/>
            </a:ln>
          </p:spPr>
          <p:txBody>
            <a:bodyPr/>
            <a:lstStyle/>
            <a:p>
              <a:endParaRPr lang="en-US" dirty="0"/>
            </a:p>
          </p:txBody>
        </p:sp>
        <p:sp>
          <p:nvSpPr>
            <p:cNvPr id="899201" name="Freeform 129"/>
            <p:cNvSpPr>
              <a:spLocks noChangeAspect="1"/>
            </p:cNvSpPr>
            <p:nvPr/>
          </p:nvSpPr>
          <p:spPr bwMode="auto">
            <a:xfrm>
              <a:off x="1821" y="1541"/>
              <a:ext cx="68" cy="68"/>
            </a:xfrm>
            <a:custGeom>
              <a:avLst/>
              <a:gdLst>
                <a:gd name="T0" fmla="*/ 0 w 27"/>
                <a:gd name="T1" fmla="*/ 27 h 27"/>
                <a:gd name="T2" fmla="*/ 0 w 27"/>
                <a:gd name="T3" fmla="*/ 27 h 27"/>
                <a:gd name="T4" fmla="*/ 6 w 27"/>
                <a:gd name="T5" fmla="*/ 25 h 27"/>
                <a:gd name="T6" fmla="*/ 9 w 27"/>
                <a:gd name="T7" fmla="*/ 23 h 27"/>
                <a:gd name="T8" fmla="*/ 15 w 27"/>
                <a:gd name="T9" fmla="*/ 21 h 27"/>
                <a:gd name="T10" fmla="*/ 19 w 27"/>
                <a:gd name="T11" fmla="*/ 19 h 27"/>
                <a:gd name="T12" fmla="*/ 21 w 27"/>
                <a:gd name="T13" fmla="*/ 13 h 27"/>
                <a:gd name="T14" fmla="*/ 25 w 27"/>
                <a:gd name="T15" fmla="*/ 10 h 27"/>
                <a:gd name="T16" fmla="*/ 25 w 27"/>
                <a:gd name="T17" fmla="*/ 6 h 27"/>
                <a:gd name="T18" fmla="*/ 27 w 27"/>
                <a:gd name="T19" fmla="*/ 0 h 27"/>
                <a:gd name="T20" fmla="*/ 15 w 27"/>
                <a:gd name="T21" fmla="*/ 0 h 27"/>
                <a:gd name="T22" fmla="*/ 13 w 27"/>
                <a:gd name="T23" fmla="*/ 2 h 27"/>
                <a:gd name="T24" fmla="*/ 13 w 27"/>
                <a:gd name="T25" fmla="*/ 6 h 27"/>
                <a:gd name="T26" fmla="*/ 11 w 27"/>
                <a:gd name="T27" fmla="*/ 8 h 27"/>
                <a:gd name="T28" fmla="*/ 9 w 27"/>
                <a:gd name="T29" fmla="*/ 10 h 27"/>
                <a:gd name="T30" fmla="*/ 7 w 27"/>
                <a:gd name="T31" fmla="*/ 11 h 27"/>
                <a:gd name="T32" fmla="*/ 6 w 27"/>
                <a:gd name="T33" fmla="*/ 13 h 27"/>
                <a:gd name="T34" fmla="*/ 4 w 27"/>
                <a:gd name="T35" fmla="*/ 13 h 27"/>
                <a:gd name="T36" fmla="*/ 0 w 27"/>
                <a:gd name="T37" fmla="*/ 13 h 27"/>
                <a:gd name="T38" fmla="*/ 0 w 27"/>
                <a:gd name="T39" fmla="*/ 13 h 27"/>
                <a:gd name="T40" fmla="*/ 0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27"/>
                  </a:moveTo>
                  <a:lnTo>
                    <a:pt x="0" y="27"/>
                  </a:lnTo>
                  <a:lnTo>
                    <a:pt x="6" y="25"/>
                  </a:lnTo>
                  <a:lnTo>
                    <a:pt x="9" y="23"/>
                  </a:lnTo>
                  <a:lnTo>
                    <a:pt x="15" y="21"/>
                  </a:lnTo>
                  <a:lnTo>
                    <a:pt x="19" y="19"/>
                  </a:lnTo>
                  <a:lnTo>
                    <a:pt x="21" y="13"/>
                  </a:lnTo>
                  <a:lnTo>
                    <a:pt x="25" y="10"/>
                  </a:lnTo>
                  <a:lnTo>
                    <a:pt x="25" y="6"/>
                  </a:lnTo>
                  <a:lnTo>
                    <a:pt x="27" y="0"/>
                  </a:lnTo>
                  <a:lnTo>
                    <a:pt x="15" y="0"/>
                  </a:lnTo>
                  <a:lnTo>
                    <a:pt x="13" y="2"/>
                  </a:lnTo>
                  <a:lnTo>
                    <a:pt x="13" y="6"/>
                  </a:lnTo>
                  <a:lnTo>
                    <a:pt x="11" y="8"/>
                  </a:lnTo>
                  <a:lnTo>
                    <a:pt x="9" y="10"/>
                  </a:lnTo>
                  <a:lnTo>
                    <a:pt x="7" y="11"/>
                  </a:lnTo>
                  <a:lnTo>
                    <a:pt x="6" y="13"/>
                  </a:lnTo>
                  <a:lnTo>
                    <a:pt x="4" y="13"/>
                  </a:lnTo>
                  <a:lnTo>
                    <a:pt x="0" y="13"/>
                  </a:lnTo>
                  <a:lnTo>
                    <a:pt x="0" y="13"/>
                  </a:lnTo>
                  <a:lnTo>
                    <a:pt x="0" y="27"/>
                  </a:lnTo>
                  <a:close/>
                </a:path>
              </a:pathLst>
            </a:custGeom>
            <a:solidFill>
              <a:srgbClr val="FFFFFF"/>
            </a:solidFill>
            <a:ln w="9525">
              <a:solidFill>
                <a:srgbClr val="000000"/>
              </a:solidFill>
              <a:round/>
              <a:headEnd/>
              <a:tailEnd/>
            </a:ln>
          </p:spPr>
          <p:txBody>
            <a:bodyPr/>
            <a:lstStyle/>
            <a:p>
              <a:endParaRPr lang="en-US" dirty="0"/>
            </a:p>
          </p:txBody>
        </p:sp>
        <p:sp>
          <p:nvSpPr>
            <p:cNvPr id="899202" name="Freeform 130"/>
            <p:cNvSpPr>
              <a:spLocks noChangeAspect="1"/>
            </p:cNvSpPr>
            <p:nvPr/>
          </p:nvSpPr>
          <p:spPr bwMode="auto">
            <a:xfrm>
              <a:off x="1769" y="1489"/>
              <a:ext cx="105" cy="100"/>
            </a:xfrm>
            <a:custGeom>
              <a:avLst/>
              <a:gdLst>
                <a:gd name="T0" fmla="*/ 21 w 42"/>
                <a:gd name="T1" fmla="*/ 40 h 40"/>
                <a:gd name="T2" fmla="*/ 17 w 42"/>
                <a:gd name="T3" fmla="*/ 40 h 40"/>
                <a:gd name="T4" fmla="*/ 13 w 42"/>
                <a:gd name="T5" fmla="*/ 40 h 40"/>
                <a:gd name="T6" fmla="*/ 9 w 42"/>
                <a:gd name="T7" fmla="*/ 38 h 40"/>
                <a:gd name="T8" fmla="*/ 7 w 42"/>
                <a:gd name="T9" fmla="*/ 34 h 40"/>
                <a:gd name="T10" fmla="*/ 4 w 42"/>
                <a:gd name="T11" fmla="*/ 32 h 40"/>
                <a:gd name="T12" fmla="*/ 2 w 42"/>
                <a:gd name="T13" fmla="*/ 29 h 40"/>
                <a:gd name="T14" fmla="*/ 2 w 42"/>
                <a:gd name="T15" fmla="*/ 25 h 40"/>
                <a:gd name="T16" fmla="*/ 0 w 42"/>
                <a:gd name="T17" fmla="*/ 21 h 40"/>
                <a:gd name="T18" fmla="*/ 2 w 42"/>
                <a:gd name="T19" fmla="*/ 17 h 40"/>
                <a:gd name="T20" fmla="*/ 2 w 42"/>
                <a:gd name="T21" fmla="*/ 13 h 40"/>
                <a:gd name="T22" fmla="*/ 4 w 42"/>
                <a:gd name="T23" fmla="*/ 9 h 40"/>
                <a:gd name="T24" fmla="*/ 7 w 42"/>
                <a:gd name="T25" fmla="*/ 6 h 40"/>
                <a:gd name="T26" fmla="*/ 9 w 42"/>
                <a:gd name="T27" fmla="*/ 4 h 40"/>
                <a:gd name="T28" fmla="*/ 13 w 42"/>
                <a:gd name="T29" fmla="*/ 2 h 40"/>
                <a:gd name="T30" fmla="*/ 17 w 42"/>
                <a:gd name="T31" fmla="*/ 0 h 40"/>
                <a:gd name="T32" fmla="*/ 21 w 42"/>
                <a:gd name="T33" fmla="*/ 0 h 40"/>
                <a:gd name="T34" fmla="*/ 25 w 42"/>
                <a:gd name="T35" fmla="*/ 0 h 40"/>
                <a:gd name="T36" fmla="*/ 28 w 42"/>
                <a:gd name="T37" fmla="*/ 2 h 40"/>
                <a:gd name="T38" fmla="*/ 32 w 42"/>
                <a:gd name="T39" fmla="*/ 4 h 40"/>
                <a:gd name="T40" fmla="*/ 36 w 42"/>
                <a:gd name="T41" fmla="*/ 6 h 40"/>
                <a:gd name="T42" fmla="*/ 38 w 42"/>
                <a:gd name="T43" fmla="*/ 9 h 40"/>
                <a:gd name="T44" fmla="*/ 40 w 42"/>
                <a:gd name="T45" fmla="*/ 13 h 40"/>
                <a:gd name="T46" fmla="*/ 40 w 42"/>
                <a:gd name="T47" fmla="*/ 17 h 40"/>
                <a:gd name="T48" fmla="*/ 42 w 42"/>
                <a:gd name="T49" fmla="*/ 21 h 40"/>
                <a:gd name="T50" fmla="*/ 40 w 42"/>
                <a:gd name="T51" fmla="*/ 25 h 40"/>
                <a:gd name="T52" fmla="*/ 40 w 42"/>
                <a:gd name="T53" fmla="*/ 29 h 40"/>
                <a:gd name="T54" fmla="*/ 38 w 42"/>
                <a:gd name="T55" fmla="*/ 32 h 40"/>
                <a:gd name="T56" fmla="*/ 36 w 42"/>
                <a:gd name="T57" fmla="*/ 34 h 40"/>
                <a:gd name="T58" fmla="*/ 32 w 42"/>
                <a:gd name="T59" fmla="*/ 38 h 40"/>
                <a:gd name="T60" fmla="*/ 28 w 42"/>
                <a:gd name="T61" fmla="*/ 40 h 40"/>
                <a:gd name="T62" fmla="*/ 25 w 42"/>
                <a:gd name="T63" fmla="*/ 40 h 40"/>
                <a:gd name="T64" fmla="*/ 21 w 42"/>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0">
                  <a:moveTo>
                    <a:pt x="21" y="40"/>
                  </a:moveTo>
                  <a:lnTo>
                    <a:pt x="17" y="40"/>
                  </a:lnTo>
                  <a:lnTo>
                    <a:pt x="13" y="40"/>
                  </a:lnTo>
                  <a:lnTo>
                    <a:pt x="9" y="38"/>
                  </a:lnTo>
                  <a:lnTo>
                    <a:pt x="7" y="34"/>
                  </a:lnTo>
                  <a:lnTo>
                    <a:pt x="4" y="32"/>
                  </a:lnTo>
                  <a:lnTo>
                    <a:pt x="2" y="29"/>
                  </a:lnTo>
                  <a:lnTo>
                    <a:pt x="2" y="25"/>
                  </a:lnTo>
                  <a:lnTo>
                    <a:pt x="0" y="21"/>
                  </a:lnTo>
                  <a:lnTo>
                    <a:pt x="2" y="17"/>
                  </a:lnTo>
                  <a:lnTo>
                    <a:pt x="2" y="13"/>
                  </a:lnTo>
                  <a:lnTo>
                    <a:pt x="4" y="9"/>
                  </a:lnTo>
                  <a:lnTo>
                    <a:pt x="7" y="6"/>
                  </a:lnTo>
                  <a:lnTo>
                    <a:pt x="9" y="4"/>
                  </a:lnTo>
                  <a:lnTo>
                    <a:pt x="13" y="2"/>
                  </a:lnTo>
                  <a:lnTo>
                    <a:pt x="17" y="0"/>
                  </a:lnTo>
                  <a:lnTo>
                    <a:pt x="21" y="0"/>
                  </a:lnTo>
                  <a:lnTo>
                    <a:pt x="25" y="0"/>
                  </a:lnTo>
                  <a:lnTo>
                    <a:pt x="28" y="2"/>
                  </a:lnTo>
                  <a:lnTo>
                    <a:pt x="32" y="4"/>
                  </a:lnTo>
                  <a:lnTo>
                    <a:pt x="36" y="6"/>
                  </a:lnTo>
                  <a:lnTo>
                    <a:pt x="38" y="9"/>
                  </a:lnTo>
                  <a:lnTo>
                    <a:pt x="40" y="13"/>
                  </a:lnTo>
                  <a:lnTo>
                    <a:pt x="40" y="17"/>
                  </a:lnTo>
                  <a:lnTo>
                    <a:pt x="42" y="21"/>
                  </a:lnTo>
                  <a:lnTo>
                    <a:pt x="40" y="25"/>
                  </a:lnTo>
                  <a:lnTo>
                    <a:pt x="40" y="29"/>
                  </a:lnTo>
                  <a:lnTo>
                    <a:pt x="38" y="32"/>
                  </a:lnTo>
                  <a:lnTo>
                    <a:pt x="36" y="34"/>
                  </a:lnTo>
                  <a:lnTo>
                    <a:pt x="32" y="38"/>
                  </a:lnTo>
                  <a:lnTo>
                    <a:pt x="28" y="40"/>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03" name="Freeform 131"/>
            <p:cNvSpPr>
              <a:spLocks noChangeAspect="1"/>
            </p:cNvSpPr>
            <p:nvPr/>
          </p:nvSpPr>
          <p:spPr bwMode="auto">
            <a:xfrm>
              <a:off x="1759" y="1541"/>
              <a:ext cx="62" cy="63"/>
            </a:xfrm>
            <a:custGeom>
              <a:avLst/>
              <a:gdLst>
                <a:gd name="T0" fmla="*/ 0 w 25"/>
                <a:gd name="T1" fmla="*/ 0 h 25"/>
                <a:gd name="T2" fmla="*/ 0 w 25"/>
                <a:gd name="T3" fmla="*/ 0 h 25"/>
                <a:gd name="T4" fmla="*/ 2 w 25"/>
                <a:gd name="T5" fmla="*/ 4 h 25"/>
                <a:gd name="T6" fmla="*/ 2 w 25"/>
                <a:gd name="T7" fmla="*/ 10 h 25"/>
                <a:gd name="T8" fmla="*/ 4 w 25"/>
                <a:gd name="T9" fmla="*/ 13 h 25"/>
                <a:gd name="T10" fmla="*/ 8 w 25"/>
                <a:gd name="T11" fmla="*/ 17 h 25"/>
                <a:gd name="T12" fmla="*/ 11 w 25"/>
                <a:gd name="T13" fmla="*/ 19 h 25"/>
                <a:gd name="T14" fmla="*/ 15 w 25"/>
                <a:gd name="T15" fmla="*/ 23 h 25"/>
                <a:gd name="T16" fmla="*/ 19 w 25"/>
                <a:gd name="T17" fmla="*/ 23 h 25"/>
                <a:gd name="T18" fmla="*/ 25 w 25"/>
                <a:gd name="T19" fmla="*/ 25 h 25"/>
                <a:gd name="T20" fmla="*/ 25 w 25"/>
                <a:gd name="T21" fmla="*/ 15 h 25"/>
                <a:gd name="T22" fmla="*/ 21 w 25"/>
                <a:gd name="T23" fmla="*/ 15 h 25"/>
                <a:gd name="T24" fmla="*/ 19 w 25"/>
                <a:gd name="T25" fmla="*/ 15 h 25"/>
                <a:gd name="T26" fmla="*/ 15 w 25"/>
                <a:gd name="T27" fmla="*/ 13 h 25"/>
                <a:gd name="T28" fmla="*/ 13 w 25"/>
                <a:gd name="T29" fmla="*/ 11 h 25"/>
                <a:gd name="T30" fmla="*/ 11 w 25"/>
                <a:gd name="T31" fmla="*/ 10 h 25"/>
                <a:gd name="T32" fmla="*/ 9 w 25"/>
                <a:gd name="T33" fmla="*/ 6 h 25"/>
                <a:gd name="T34" fmla="*/ 9 w 25"/>
                <a:gd name="T35" fmla="*/ 4 h 25"/>
                <a:gd name="T36" fmla="*/ 8 w 25"/>
                <a:gd name="T37" fmla="*/ 0 h 25"/>
                <a:gd name="T38" fmla="*/ 8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2" y="4"/>
                  </a:lnTo>
                  <a:lnTo>
                    <a:pt x="2" y="10"/>
                  </a:lnTo>
                  <a:lnTo>
                    <a:pt x="4" y="13"/>
                  </a:lnTo>
                  <a:lnTo>
                    <a:pt x="8" y="17"/>
                  </a:lnTo>
                  <a:lnTo>
                    <a:pt x="11" y="19"/>
                  </a:lnTo>
                  <a:lnTo>
                    <a:pt x="15" y="23"/>
                  </a:lnTo>
                  <a:lnTo>
                    <a:pt x="19" y="23"/>
                  </a:lnTo>
                  <a:lnTo>
                    <a:pt x="25" y="25"/>
                  </a:lnTo>
                  <a:lnTo>
                    <a:pt x="25" y="15"/>
                  </a:lnTo>
                  <a:lnTo>
                    <a:pt x="21" y="15"/>
                  </a:lnTo>
                  <a:lnTo>
                    <a:pt x="19" y="15"/>
                  </a:lnTo>
                  <a:lnTo>
                    <a:pt x="15" y="13"/>
                  </a:lnTo>
                  <a:lnTo>
                    <a:pt x="13" y="11"/>
                  </a:lnTo>
                  <a:lnTo>
                    <a:pt x="11" y="10"/>
                  </a:lnTo>
                  <a:lnTo>
                    <a:pt x="9" y="6"/>
                  </a:lnTo>
                  <a:lnTo>
                    <a:pt x="9" y="4"/>
                  </a:lnTo>
                  <a:lnTo>
                    <a:pt x="8" y="0"/>
                  </a:lnTo>
                  <a:lnTo>
                    <a:pt x="8"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04" name="Freeform 132"/>
            <p:cNvSpPr>
              <a:spLocks noChangeAspect="1"/>
            </p:cNvSpPr>
            <p:nvPr/>
          </p:nvSpPr>
          <p:spPr bwMode="auto">
            <a:xfrm>
              <a:off x="1759" y="1478"/>
              <a:ext cx="62" cy="63"/>
            </a:xfrm>
            <a:custGeom>
              <a:avLst/>
              <a:gdLst>
                <a:gd name="T0" fmla="*/ 25 w 25"/>
                <a:gd name="T1" fmla="*/ 0 h 25"/>
                <a:gd name="T2" fmla="*/ 25 w 25"/>
                <a:gd name="T3" fmla="*/ 0 h 25"/>
                <a:gd name="T4" fmla="*/ 19 w 25"/>
                <a:gd name="T5" fmla="*/ 0 h 25"/>
                <a:gd name="T6" fmla="*/ 15 w 25"/>
                <a:gd name="T7" fmla="*/ 2 h 25"/>
                <a:gd name="T8" fmla="*/ 11 w 25"/>
                <a:gd name="T9" fmla="*/ 4 h 25"/>
                <a:gd name="T10" fmla="*/ 8 w 25"/>
                <a:gd name="T11" fmla="*/ 8 h 25"/>
                <a:gd name="T12" fmla="*/ 4 w 25"/>
                <a:gd name="T13" fmla="*/ 11 h 25"/>
                <a:gd name="T14" fmla="*/ 2 w 25"/>
                <a:gd name="T15" fmla="*/ 15 h 25"/>
                <a:gd name="T16" fmla="*/ 2 w 25"/>
                <a:gd name="T17" fmla="*/ 19 h 25"/>
                <a:gd name="T18" fmla="*/ 0 w 25"/>
                <a:gd name="T19" fmla="*/ 25 h 25"/>
                <a:gd name="T20" fmla="*/ 8 w 25"/>
                <a:gd name="T21" fmla="*/ 25 h 25"/>
                <a:gd name="T22" fmla="*/ 9 w 25"/>
                <a:gd name="T23" fmla="*/ 21 h 25"/>
                <a:gd name="T24" fmla="*/ 9 w 25"/>
                <a:gd name="T25" fmla="*/ 17 h 25"/>
                <a:gd name="T26" fmla="*/ 11 w 25"/>
                <a:gd name="T27" fmla="*/ 15 h 25"/>
                <a:gd name="T28" fmla="*/ 13 w 25"/>
                <a:gd name="T29" fmla="*/ 13 h 25"/>
                <a:gd name="T30" fmla="*/ 15 w 25"/>
                <a:gd name="T31" fmla="*/ 11 h 25"/>
                <a:gd name="T32" fmla="*/ 19 w 25"/>
                <a:gd name="T33" fmla="*/ 10 h 25"/>
                <a:gd name="T34" fmla="*/ 21 w 25"/>
                <a:gd name="T35" fmla="*/ 8 h 25"/>
                <a:gd name="T36" fmla="*/ 25 w 25"/>
                <a:gd name="T37" fmla="*/ 8 h 25"/>
                <a:gd name="T38" fmla="*/ 25 w 25"/>
                <a:gd name="T39" fmla="*/ 8 h 25"/>
                <a:gd name="T40" fmla="*/ 25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0"/>
                  </a:moveTo>
                  <a:lnTo>
                    <a:pt x="25" y="0"/>
                  </a:lnTo>
                  <a:lnTo>
                    <a:pt x="19" y="0"/>
                  </a:lnTo>
                  <a:lnTo>
                    <a:pt x="15" y="2"/>
                  </a:lnTo>
                  <a:lnTo>
                    <a:pt x="11" y="4"/>
                  </a:lnTo>
                  <a:lnTo>
                    <a:pt x="8" y="8"/>
                  </a:lnTo>
                  <a:lnTo>
                    <a:pt x="4" y="11"/>
                  </a:lnTo>
                  <a:lnTo>
                    <a:pt x="2" y="15"/>
                  </a:lnTo>
                  <a:lnTo>
                    <a:pt x="2" y="19"/>
                  </a:lnTo>
                  <a:lnTo>
                    <a:pt x="0" y="25"/>
                  </a:lnTo>
                  <a:lnTo>
                    <a:pt x="8" y="25"/>
                  </a:lnTo>
                  <a:lnTo>
                    <a:pt x="9" y="21"/>
                  </a:lnTo>
                  <a:lnTo>
                    <a:pt x="9" y="17"/>
                  </a:lnTo>
                  <a:lnTo>
                    <a:pt x="11" y="15"/>
                  </a:lnTo>
                  <a:lnTo>
                    <a:pt x="13" y="13"/>
                  </a:lnTo>
                  <a:lnTo>
                    <a:pt x="15" y="11"/>
                  </a:lnTo>
                  <a:lnTo>
                    <a:pt x="19" y="10"/>
                  </a:lnTo>
                  <a:lnTo>
                    <a:pt x="21" y="8"/>
                  </a:lnTo>
                  <a:lnTo>
                    <a:pt x="25" y="8"/>
                  </a:lnTo>
                  <a:lnTo>
                    <a:pt x="25" y="8"/>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205" name="Freeform 133"/>
            <p:cNvSpPr>
              <a:spLocks noChangeAspect="1"/>
            </p:cNvSpPr>
            <p:nvPr/>
          </p:nvSpPr>
          <p:spPr bwMode="auto">
            <a:xfrm>
              <a:off x="1821" y="1478"/>
              <a:ext cx="63" cy="63"/>
            </a:xfrm>
            <a:custGeom>
              <a:avLst/>
              <a:gdLst>
                <a:gd name="T0" fmla="*/ 25 w 25"/>
                <a:gd name="T1" fmla="*/ 25 h 25"/>
                <a:gd name="T2" fmla="*/ 25 w 25"/>
                <a:gd name="T3" fmla="*/ 25 h 25"/>
                <a:gd name="T4" fmla="*/ 23 w 25"/>
                <a:gd name="T5" fmla="*/ 19 h 25"/>
                <a:gd name="T6" fmla="*/ 23 w 25"/>
                <a:gd name="T7" fmla="*/ 15 h 25"/>
                <a:gd name="T8" fmla="*/ 21 w 25"/>
                <a:gd name="T9" fmla="*/ 11 h 25"/>
                <a:gd name="T10" fmla="*/ 17 w 25"/>
                <a:gd name="T11" fmla="*/ 8 h 25"/>
                <a:gd name="T12" fmla="*/ 13 w 25"/>
                <a:gd name="T13" fmla="*/ 4 h 25"/>
                <a:gd name="T14" fmla="*/ 9 w 25"/>
                <a:gd name="T15" fmla="*/ 2 h 25"/>
                <a:gd name="T16" fmla="*/ 6 w 25"/>
                <a:gd name="T17" fmla="*/ 0 h 25"/>
                <a:gd name="T18" fmla="*/ 0 w 25"/>
                <a:gd name="T19" fmla="*/ 0 h 25"/>
                <a:gd name="T20" fmla="*/ 0 w 25"/>
                <a:gd name="T21" fmla="*/ 8 h 25"/>
                <a:gd name="T22" fmla="*/ 4 w 25"/>
                <a:gd name="T23" fmla="*/ 8 h 25"/>
                <a:gd name="T24" fmla="*/ 6 w 25"/>
                <a:gd name="T25" fmla="*/ 10 h 25"/>
                <a:gd name="T26" fmla="*/ 9 w 25"/>
                <a:gd name="T27" fmla="*/ 11 h 25"/>
                <a:gd name="T28" fmla="*/ 11 w 25"/>
                <a:gd name="T29" fmla="*/ 13 h 25"/>
                <a:gd name="T30" fmla="*/ 13 w 25"/>
                <a:gd name="T31" fmla="*/ 15 h 25"/>
                <a:gd name="T32" fmla="*/ 15 w 25"/>
                <a:gd name="T33" fmla="*/ 17 h 25"/>
                <a:gd name="T34" fmla="*/ 15 w 25"/>
                <a:gd name="T35" fmla="*/ 21 h 25"/>
                <a:gd name="T36" fmla="*/ 17 w 25"/>
                <a:gd name="T37" fmla="*/ 25 h 25"/>
                <a:gd name="T38" fmla="*/ 17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3" y="19"/>
                  </a:lnTo>
                  <a:lnTo>
                    <a:pt x="23" y="15"/>
                  </a:lnTo>
                  <a:lnTo>
                    <a:pt x="21" y="11"/>
                  </a:lnTo>
                  <a:lnTo>
                    <a:pt x="17" y="8"/>
                  </a:lnTo>
                  <a:lnTo>
                    <a:pt x="13" y="4"/>
                  </a:lnTo>
                  <a:lnTo>
                    <a:pt x="9" y="2"/>
                  </a:lnTo>
                  <a:lnTo>
                    <a:pt x="6" y="0"/>
                  </a:lnTo>
                  <a:lnTo>
                    <a:pt x="0" y="0"/>
                  </a:lnTo>
                  <a:lnTo>
                    <a:pt x="0" y="8"/>
                  </a:lnTo>
                  <a:lnTo>
                    <a:pt x="4" y="8"/>
                  </a:lnTo>
                  <a:lnTo>
                    <a:pt x="6" y="10"/>
                  </a:lnTo>
                  <a:lnTo>
                    <a:pt x="9" y="11"/>
                  </a:lnTo>
                  <a:lnTo>
                    <a:pt x="11" y="13"/>
                  </a:lnTo>
                  <a:lnTo>
                    <a:pt x="13" y="15"/>
                  </a:lnTo>
                  <a:lnTo>
                    <a:pt x="15" y="17"/>
                  </a:lnTo>
                  <a:lnTo>
                    <a:pt x="15" y="21"/>
                  </a:lnTo>
                  <a:lnTo>
                    <a:pt x="17" y="25"/>
                  </a:lnTo>
                  <a:lnTo>
                    <a:pt x="17" y="25"/>
                  </a:lnTo>
                  <a:lnTo>
                    <a:pt x="25" y="25"/>
                  </a:lnTo>
                  <a:close/>
                </a:path>
              </a:pathLst>
            </a:custGeom>
            <a:solidFill>
              <a:srgbClr val="1F1A17"/>
            </a:solidFill>
            <a:ln w="9525">
              <a:solidFill>
                <a:srgbClr val="000000"/>
              </a:solidFill>
              <a:round/>
              <a:headEnd/>
              <a:tailEnd/>
            </a:ln>
          </p:spPr>
          <p:txBody>
            <a:bodyPr/>
            <a:lstStyle/>
            <a:p>
              <a:endParaRPr lang="en-US" dirty="0"/>
            </a:p>
          </p:txBody>
        </p:sp>
        <p:sp>
          <p:nvSpPr>
            <p:cNvPr id="899206" name="Freeform 134"/>
            <p:cNvSpPr>
              <a:spLocks noChangeAspect="1"/>
            </p:cNvSpPr>
            <p:nvPr/>
          </p:nvSpPr>
          <p:spPr bwMode="auto">
            <a:xfrm>
              <a:off x="1821" y="1541"/>
              <a:ext cx="63" cy="63"/>
            </a:xfrm>
            <a:custGeom>
              <a:avLst/>
              <a:gdLst>
                <a:gd name="T0" fmla="*/ 0 w 25"/>
                <a:gd name="T1" fmla="*/ 25 h 25"/>
                <a:gd name="T2" fmla="*/ 0 w 25"/>
                <a:gd name="T3" fmla="*/ 25 h 25"/>
                <a:gd name="T4" fmla="*/ 6 w 25"/>
                <a:gd name="T5" fmla="*/ 23 h 25"/>
                <a:gd name="T6" fmla="*/ 9 w 25"/>
                <a:gd name="T7" fmla="*/ 23 h 25"/>
                <a:gd name="T8" fmla="*/ 13 w 25"/>
                <a:gd name="T9" fmla="*/ 19 h 25"/>
                <a:gd name="T10" fmla="*/ 17 w 25"/>
                <a:gd name="T11" fmla="*/ 17 h 25"/>
                <a:gd name="T12" fmla="*/ 21 w 25"/>
                <a:gd name="T13" fmla="*/ 13 h 25"/>
                <a:gd name="T14" fmla="*/ 23 w 25"/>
                <a:gd name="T15" fmla="*/ 10 h 25"/>
                <a:gd name="T16" fmla="*/ 23 w 25"/>
                <a:gd name="T17" fmla="*/ 4 h 25"/>
                <a:gd name="T18" fmla="*/ 25 w 25"/>
                <a:gd name="T19" fmla="*/ 0 h 25"/>
                <a:gd name="T20" fmla="*/ 17 w 25"/>
                <a:gd name="T21" fmla="*/ 0 h 25"/>
                <a:gd name="T22" fmla="*/ 15 w 25"/>
                <a:gd name="T23" fmla="*/ 4 h 25"/>
                <a:gd name="T24" fmla="*/ 15 w 25"/>
                <a:gd name="T25" fmla="*/ 6 h 25"/>
                <a:gd name="T26" fmla="*/ 13 w 25"/>
                <a:gd name="T27" fmla="*/ 10 h 25"/>
                <a:gd name="T28" fmla="*/ 11 w 25"/>
                <a:gd name="T29" fmla="*/ 11 h 25"/>
                <a:gd name="T30" fmla="*/ 9 w 25"/>
                <a:gd name="T31" fmla="*/ 13 h 25"/>
                <a:gd name="T32" fmla="*/ 6 w 25"/>
                <a:gd name="T33" fmla="*/ 15 h 25"/>
                <a:gd name="T34" fmla="*/ 4 w 25"/>
                <a:gd name="T35" fmla="*/ 15 h 25"/>
                <a:gd name="T36" fmla="*/ 0 w 25"/>
                <a:gd name="T37" fmla="*/ 15 h 25"/>
                <a:gd name="T38" fmla="*/ 0 w 25"/>
                <a:gd name="T39" fmla="*/ 15 h 25"/>
                <a:gd name="T40" fmla="*/ 0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25"/>
                  </a:moveTo>
                  <a:lnTo>
                    <a:pt x="0" y="25"/>
                  </a:lnTo>
                  <a:lnTo>
                    <a:pt x="6" y="23"/>
                  </a:lnTo>
                  <a:lnTo>
                    <a:pt x="9" y="23"/>
                  </a:lnTo>
                  <a:lnTo>
                    <a:pt x="13" y="19"/>
                  </a:lnTo>
                  <a:lnTo>
                    <a:pt x="17" y="17"/>
                  </a:lnTo>
                  <a:lnTo>
                    <a:pt x="21" y="13"/>
                  </a:lnTo>
                  <a:lnTo>
                    <a:pt x="23" y="10"/>
                  </a:lnTo>
                  <a:lnTo>
                    <a:pt x="23" y="4"/>
                  </a:lnTo>
                  <a:lnTo>
                    <a:pt x="25" y="0"/>
                  </a:lnTo>
                  <a:lnTo>
                    <a:pt x="17" y="0"/>
                  </a:lnTo>
                  <a:lnTo>
                    <a:pt x="15" y="4"/>
                  </a:lnTo>
                  <a:lnTo>
                    <a:pt x="15" y="6"/>
                  </a:lnTo>
                  <a:lnTo>
                    <a:pt x="13" y="10"/>
                  </a:lnTo>
                  <a:lnTo>
                    <a:pt x="11" y="11"/>
                  </a:lnTo>
                  <a:lnTo>
                    <a:pt x="9" y="13"/>
                  </a:lnTo>
                  <a:lnTo>
                    <a:pt x="6" y="15"/>
                  </a:lnTo>
                  <a:lnTo>
                    <a:pt x="4" y="15"/>
                  </a:lnTo>
                  <a:lnTo>
                    <a:pt x="0" y="15"/>
                  </a:lnTo>
                  <a:lnTo>
                    <a:pt x="0" y="15"/>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207" name="Freeform 135"/>
            <p:cNvSpPr>
              <a:spLocks noChangeAspect="1"/>
            </p:cNvSpPr>
            <p:nvPr/>
          </p:nvSpPr>
          <p:spPr bwMode="auto">
            <a:xfrm>
              <a:off x="1786" y="1506"/>
              <a:ext cx="88" cy="88"/>
            </a:xfrm>
            <a:custGeom>
              <a:avLst/>
              <a:gdLst>
                <a:gd name="T0" fmla="*/ 14 w 35"/>
                <a:gd name="T1" fmla="*/ 14 h 35"/>
                <a:gd name="T2" fmla="*/ 29 w 35"/>
                <a:gd name="T3" fmla="*/ 0 h 35"/>
                <a:gd name="T4" fmla="*/ 31 w 35"/>
                <a:gd name="T5" fmla="*/ 2 h 35"/>
                <a:gd name="T6" fmla="*/ 33 w 35"/>
                <a:gd name="T7" fmla="*/ 6 h 35"/>
                <a:gd name="T8" fmla="*/ 35 w 35"/>
                <a:gd name="T9" fmla="*/ 10 h 35"/>
                <a:gd name="T10" fmla="*/ 35 w 35"/>
                <a:gd name="T11" fmla="*/ 14 h 35"/>
                <a:gd name="T12" fmla="*/ 35 w 35"/>
                <a:gd name="T13" fmla="*/ 18 h 35"/>
                <a:gd name="T14" fmla="*/ 33 w 35"/>
                <a:gd name="T15" fmla="*/ 22 h 35"/>
                <a:gd name="T16" fmla="*/ 31 w 35"/>
                <a:gd name="T17" fmla="*/ 25 h 35"/>
                <a:gd name="T18" fmla="*/ 29 w 35"/>
                <a:gd name="T19" fmla="*/ 29 h 35"/>
                <a:gd name="T20" fmla="*/ 25 w 35"/>
                <a:gd name="T21" fmla="*/ 31 h 35"/>
                <a:gd name="T22" fmla="*/ 21 w 35"/>
                <a:gd name="T23" fmla="*/ 33 h 35"/>
                <a:gd name="T24" fmla="*/ 18 w 35"/>
                <a:gd name="T25" fmla="*/ 35 h 35"/>
                <a:gd name="T26" fmla="*/ 14 w 35"/>
                <a:gd name="T27" fmla="*/ 35 h 35"/>
                <a:gd name="T28" fmla="*/ 10 w 35"/>
                <a:gd name="T29" fmla="*/ 35 h 35"/>
                <a:gd name="T30" fmla="*/ 6 w 35"/>
                <a:gd name="T31" fmla="*/ 33 h 35"/>
                <a:gd name="T32" fmla="*/ 4 w 35"/>
                <a:gd name="T33" fmla="*/ 31 h 35"/>
                <a:gd name="T34" fmla="*/ 0 w 35"/>
                <a:gd name="T35" fmla="*/ 29 h 35"/>
                <a:gd name="T36" fmla="*/ 14 w 35"/>
                <a:gd name="T3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4"/>
                  </a:moveTo>
                  <a:lnTo>
                    <a:pt x="29" y="0"/>
                  </a:lnTo>
                  <a:lnTo>
                    <a:pt x="31" y="2"/>
                  </a:lnTo>
                  <a:lnTo>
                    <a:pt x="33" y="6"/>
                  </a:lnTo>
                  <a:lnTo>
                    <a:pt x="35" y="10"/>
                  </a:lnTo>
                  <a:lnTo>
                    <a:pt x="35" y="14"/>
                  </a:lnTo>
                  <a:lnTo>
                    <a:pt x="35" y="18"/>
                  </a:lnTo>
                  <a:lnTo>
                    <a:pt x="33" y="22"/>
                  </a:lnTo>
                  <a:lnTo>
                    <a:pt x="31" y="25"/>
                  </a:lnTo>
                  <a:lnTo>
                    <a:pt x="29" y="29"/>
                  </a:lnTo>
                  <a:lnTo>
                    <a:pt x="25" y="31"/>
                  </a:lnTo>
                  <a:lnTo>
                    <a:pt x="21" y="33"/>
                  </a:lnTo>
                  <a:lnTo>
                    <a:pt x="18" y="35"/>
                  </a:lnTo>
                  <a:lnTo>
                    <a:pt x="14" y="35"/>
                  </a:lnTo>
                  <a:lnTo>
                    <a:pt x="10" y="35"/>
                  </a:lnTo>
                  <a:lnTo>
                    <a:pt x="6" y="33"/>
                  </a:lnTo>
                  <a:lnTo>
                    <a:pt x="4" y="31"/>
                  </a:lnTo>
                  <a:lnTo>
                    <a:pt x="0" y="29"/>
                  </a:lnTo>
                  <a:lnTo>
                    <a:pt x="14" y="14"/>
                  </a:lnTo>
                  <a:close/>
                </a:path>
              </a:pathLst>
            </a:custGeom>
            <a:solidFill>
              <a:srgbClr val="1F1A17"/>
            </a:solidFill>
            <a:ln w="9525">
              <a:solidFill>
                <a:srgbClr val="000000"/>
              </a:solidFill>
              <a:round/>
              <a:headEnd/>
              <a:tailEnd/>
            </a:ln>
          </p:spPr>
          <p:txBody>
            <a:bodyPr/>
            <a:lstStyle/>
            <a:p>
              <a:endParaRPr lang="en-US" dirty="0"/>
            </a:p>
          </p:txBody>
        </p:sp>
        <p:sp>
          <p:nvSpPr>
            <p:cNvPr id="899208" name="Freeform 136"/>
            <p:cNvSpPr>
              <a:spLocks noChangeAspect="1"/>
            </p:cNvSpPr>
            <p:nvPr/>
          </p:nvSpPr>
          <p:spPr bwMode="auto">
            <a:xfrm>
              <a:off x="1786" y="1506"/>
              <a:ext cx="88" cy="88"/>
            </a:xfrm>
            <a:custGeom>
              <a:avLst/>
              <a:gdLst>
                <a:gd name="T0" fmla="*/ 14 w 35"/>
                <a:gd name="T1" fmla="*/ 14 h 35"/>
                <a:gd name="T2" fmla="*/ 29 w 35"/>
                <a:gd name="T3" fmla="*/ 0 h 35"/>
                <a:gd name="T4" fmla="*/ 31 w 35"/>
                <a:gd name="T5" fmla="*/ 2 h 35"/>
                <a:gd name="T6" fmla="*/ 33 w 35"/>
                <a:gd name="T7" fmla="*/ 6 h 35"/>
                <a:gd name="T8" fmla="*/ 35 w 35"/>
                <a:gd name="T9" fmla="*/ 10 h 35"/>
                <a:gd name="T10" fmla="*/ 35 w 35"/>
                <a:gd name="T11" fmla="*/ 14 h 35"/>
                <a:gd name="T12" fmla="*/ 35 w 35"/>
                <a:gd name="T13" fmla="*/ 18 h 35"/>
                <a:gd name="T14" fmla="*/ 33 w 35"/>
                <a:gd name="T15" fmla="*/ 22 h 35"/>
                <a:gd name="T16" fmla="*/ 31 w 35"/>
                <a:gd name="T17" fmla="*/ 25 h 35"/>
                <a:gd name="T18" fmla="*/ 29 w 35"/>
                <a:gd name="T19" fmla="*/ 29 h 35"/>
                <a:gd name="T20" fmla="*/ 25 w 35"/>
                <a:gd name="T21" fmla="*/ 31 h 35"/>
                <a:gd name="T22" fmla="*/ 21 w 35"/>
                <a:gd name="T23" fmla="*/ 33 h 35"/>
                <a:gd name="T24" fmla="*/ 18 w 35"/>
                <a:gd name="T25" fmla="*/ 35 h 35"/>
                <a:gd name="T26" fmla="*/ 14 w 35"/>
                <a:gd name="T27" fmla="*/ 35 h 35"/>
                <a:gd name="T28" fmla="*/ 10 w 35"/>
                <a:gd name="T29" fmla="*/ 35 h 35"/>
                <a:gd name="T30" fmla="*/ 6 w 35"/>
                <a:gd name="T31" fmla="*/ 33 h 35"/>
                <a:gd name="T32" fmla="*/ 4 w 35"/>
                <a:gd name="T33" fmla="*/ 31 h 35"/>
                <a:gd name="T34" fmla="*/ 0 w 35"/>
                <a:gd name="T35" fmla="*/ 29 h 35"/>
                <a:gd name="T36" fmla="*/ 14 w 35"/>
                <a:gd name="T3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4"/>
                  </a:moveTo>
                  <a:lnTo>
                    <a:pt x="29" y="0"/>
                  </a:lnTo>
                  <a:lnTo>
                    <a:pt x="31" y="2"/>
                  </a:lnTo>
                  <a:lnTo>
                    <a:pt x="33" y="6"/>
                  </a:lnTo>
                  <a:lnTo>
                    <a:pt x="35" y="10"/>
                  </a:lnTo>
                  <a:lnTo>
                    <a:pt x="35" y="14"/>
                  </a:lnTo>
                  <a:lnTo>
                    <a:pt x="35" y="18"/>
                  </a:lnTo>
                  <a:lnTo>
                    <a:pt x="33" y="22"/>
                  </a:lnTo>
                  <a:lnTo>
                    <a:pt x="31" y="25"/>
                  </a:lnTo>
                  <a:lnTo>
                    <a:pt x="29" y="29"/>
                  </a:lnTo>
                  <a:lnTo>
                    <a:pt x="25" y="31"/>
                  </a:lnTo>
                  <a:lnTo>
                    <a:pt x="21" y="33"/>
                  </a:lnTo>
                  <a:lnTo>
                    <a:pt x="18" y="35"/>
                  </a:lnTo>
                  <a:lnTo>
                    <a:pt x="14" y="35"/>
                  </a:lnTo>
                  <a:lnTo>
                    <a:pt x="10" y="35"/>
                  </a:lnTo>
                  <a:lnTo>
                    <a:pt x="6" y="33"/>
                  </a:lnTo>
                  <a:lnTo>
                    <a:pt x="4" y="31"/>
                  </a:lnTo>
                  <a:lnTo>
                    <a:pt x="0" y="29"/>
                  </a:lnTo>
                  <a:lnTo>
                    <a:pt x="14" y="14"/>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209" name="Freeform 137"/>
            <p:cNvSpPr>
              <a:spLocks noChangeAspect="1"/>
            </p:cNvSpPr>
            <p:nvPr/>
          </p:nvSpPr>
          <p:spPr bwMode="auto">
            <a:xfrm>
              <a:off x="1352" y="2460"/>
              <a:ext cx="108" cy="103"/>
            </a:xfrm>
            <a:custGeom>
              <a:avLst/>
              <a:gdLst>
                <a:gd name="T0" fmla="*/ 22 w 43"/>
                <a:gd name="T1" fmla="*/ 41 h 41"/>
                <a:gd name="T2" fmla="*/ 18 w 43"/>
                <a:gd name="T3" fmla="*/ 41 h 41"/>
                <a:gd name="T4" fmla="*/ 14 w 43"/>
                <a:gd name="T5" fmla="*/ 39 h 41"/>
                <a:gd name="T6" fmla="*/ 10 w 43"/>
                <a:gd name="T7" fmla="*/ 37 h 41"/>
                <a:gd name="T8" fmla="*/ 6 w 43"/>
                <a:gd name="T9" fmla="*/ 35 h 41"/>
                <a:gd name="T10" fmla="*/ 4 w 43"/>
                <a:gd name="T11" fmla="*/ 33 h 41"/>
                <a:gd name="T12" fmla="*/ 2 w 43"/>
                <a:gd name="T13" fmla="*/ 29 h 41"/>
                <a:gd name="T14" fmla="*/ 0 w 43"/>
                <a:gd name="T15" fmla="*/ 25 h 41"/>
                <a:gd name="T16" fmla="*/ 0 w 43"/>
                <a:gd name="T17" fmla="*/ 21 h 41"/>
                <a:gd name="T18" fmla="*/ 0 w 43"/>
                <a:gd name="T19" fmla="*/ 18 h 41"/>
                <a:gd name="T20" fmla="*/ 2 w 43"/>
                <a:gd name="T21" fmla="*/ 14 h 41"/>
                <a:gd name="T22" fmla="*/ 4 w 43"/>
                <a:gd name="T23" fmla="*/ 10 h 41"/>
                <a:gd name="T24" fmla="*/ 6 w 43"/>
                <a:gd name="T25" fmla="*/ 6 h 41"/>
                <a:gd name="T26" fmla="*/ 10 w 43"/>
                <a:gd name="T27" fmla="*/ 4 h 41"/>
                <a:gd name="T28" fmla="*/ 14 w 43"/>
                <a:gd name="T29" fmla="*/ 2 h 41"/>
                <a:gd name="T30" fmla="*/ 18 w 43"/>
                <a:gd name="T31" fmla="*/ 0 h 41"/>
                <a:gd name="T32" fmla="*/ 22 w 43"/>
                <a:gd name="T33" fmla="*/ 0 h 41"/>
                <a:gd name="T34" fmla="*/ 25 w 43"/>
                <a:gd name="T35" fmla="*/ 0 h 41"/>
                <a:gd name="T36" fmla="*/ 29 w 43"/>
                <a:gd name="T37" fmla="*/ 2 h 41"/>
                <a:gd name="T38" fmla="*/ 33 w 43"/>
                <a:gd name="T39" fmla="*/ 4 h 41"/>
                <a:gd name="T40" fmla="*/ 35 w 43"/>
                <a:gd name="T41" fmla="*/ 6 h 41"/>
                <a:gd name="T42" fmla="*/ 39 w 43"/>
                <a:gd name="T43" fmla="*/ 10 h 41"/>
                <a:gd name="T44" fmla="*/ 41 w 43"/>
                <a:gd name="T45" fmla="*/ 14 h 41"/>
                <a:gd name="T46" fmla="*/ 41 w 43"/>
                <a:gd name="T47" fmla="*/ 18 h 41"/>
                <a:gd name="T48" fmla="*/ 43 w 43"/>
                <a:gd name="T49" fmla="*/ 21 h 41"/>
                <a:gd name="T50" fmla="*/ 41 w 43"/>
                <a:gd name="T51" fmla="*/ 25 h 41"/>
                <a:gd name="T52" fmla="*/ 41 w 43"/>
                <a:gd name="T53" fmla="*/ 29 h 41"/>
                <a:gd name="T54" fmla="*/ 39 w 43"/>
                <a:gd name="T55" fmla="*/ 33 h 41"/>
                <a:gd name="T56" fmla="*/ 35 w 43"/>
                <a:gd name="T57" fmla="*/ 35 h 41"/>
                <a:gd name="T58" fmla="*/ 33 w 43"/>
                <a:gd name="T59" fmla="*/ 37 h 41"/>
                <a:gd name="T60" fmla="*/ 29 w 43"/>
                <a:gd name="T61" fmla="*/ 39 h 41"/>
                <a:gd name="T62" fmla="*/ 25 w 43"/>
                <a:gd name="T63" fmla="*/ 41 h 41"/>
                <a:gd name="T64" fmla="*/ 22 w 43"/>
                <a:gd name="T6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1">
                  <a:moveTo>
                    <a:pt x="22" y="41"/>
                  </a:moveTo>
                  <a:lnTo>
                    <a:pt x="18" y="41"/>
                  </a:lnTo>
                  <a:lnTo>
                    <a:pt x="14" y="39"/>
                  </a:lnTo>
                  <a:lnTo>
                    <a:pt x="10" y="37"/>
                  </a:lnTo>
                  <a:lnTo>
                    <a:pt x="6" y="35"/>
                  </a:lnTo>
                  <a:lnTo>
                    <a:pt x="4" y="33"/>
                  </a:lnTo>
                  <a:lnTo>
                    <a:pt x="2" y="29"/>
                  </a:lnTo>
                  <a:lnTo>
                    <a:pt x="0" y="25"/>
                  </a:lnTo>
                  <a:lnTo>
                    <a:pt x="0" y="21"/>
                  </a:lnTo>
                  <a:lnTo>
                    <a:pt x="0" y="18"/>
                  </a:lnTo>
                  <a:lnTo>
                    <a:pt x="2" y="14"/>
                  </a:lnTo>
                  <a:lnTo>
                    <a:pt x="4" y="10"/>
                  </a:lnTo>
                  <a:lnTo>
                    <a:pt x="6" y="6"/>
                  </a:lnTo>
                  <a:lnTo>
                    <a:pt x="10" y="4"/>
                  </a:lnTo>
                  <a:lnTo>
                    <a:pt x="14" y="2"/>
                  </a:lnTo>
                  <a:lnTo>
                    <a:pt x="18" y="0"/>
                  </a:lnTo>
                  <a:lnTo>
                    <a:pt x="22" y="0"/>
                  </a:lnTo>
                  <a:lnTo>
                    <a:pt x="25" y="0"/>
                  </a:lnTo>
                  <a:lnTo>
                    <a:pt x="29" y="2"/>
                  </a:lnTo>
                  <a:lnTo>
                    <a:pt x="33" y="4"/>
                  </a:lnTo>
                  <a:lnTo>
                    <a:pt x="35" y="6"/>
                  </a:lnTo>
                  <a:lnTo>
                    <a:pt x="39" y="10"/>
                  </a:lnTo>
                  <a:lnTo>
                    <a:pt x="41" y="14"/>
                  </a:lnTo>
                  <a:lnTo>
                    <a:pt x="41" y="18"/>
                  </a:lnTo>
                  <a:lnTo>
                    <a:pt x="43" y="21"/>
                  </a:lnTo>
                  <a:lnTo>
                    <a:pt x="41" y="25"/>
                  </a:lnTo>
                  <a:lnTo>
                    <a:pt x="41" y="29"/>
                  </a:lnTo>
                  <a:lnTo>
                    <a:pt x="39" y="33"/>
                  </a:lnTo>
                  <a:lnTo>
                    <a:pt x="35" y="35"/>
                  </a:lnTo>
                  <a:lnTo>
                    <a:pt x="33" y="37"/>
                  </a:lnTo>
                  <a:lnTo>
                    <a:pt x="29" y="39"/>
                  </a:lnTo>
                  <a:lnTo>
                    <a:pt x="25" y="41"/>
                  </a:lnTo>
                  <a:lnTo>
                    <a:pt x="22" y="41"/>
                  </a:lnTo>
                  <a:close/>
                </a:path>
              </a:pathLst>
            </a:custGeom>
            <a:solidFill>
              <a:srgbClr val="FFFFFF"/>
            </a:solidFill>
            <a:ln w="9525">
              <a:solidFill>
                <a:srgbClr val="000000"/>
              </a:solidFill>
              <a:round/>
              <a:headEnd/>
              <a:tailEnd/>
            </a:ln>
          </p:spPr>
          <p:txBody>
            <a:bodyPr/>
            <a:lstStyle/>
            <a:p>
              <a:endParaRPr lang="en-US" dirty="0"/>
            </a:p>
          </p:txBody>
        </p:sp>
        <p:sp>
          <p:nvSpPr>
            <p:cNvPr id="899210" name="Freeform 138"/>
            <p:cNvSpPr>
              <a:spLocks noChangeAspect="1"/>
            </p:cNvSpPr>
            <p:nvPr/>
          </p:nvSpPr>
          <p:spPr bwMode="auto">
            <a:xfrm>
              <a:off x="1339" y="2513"/>
              <a:ext cx="68" cy="63"/>
            </a:xfrm>
            <a:custGeom>
              <a:avLst/>
              <a:gdLst>
                <a:gd name="T0" fmla="*/ 0 w 27"/>
                <a:gd name="T1" fmla="*/ 0 h 25"/>
                <a:gd name="T2" fmla="*/ 0 w 27"/>
                <a:gd name="T3" fmla="*/ 0 h 25"/>
                <a:gd name="T4" fmla="*/ 0 w 27"/>
                <a:gd name="T5" fmla="*/ 4 h 25"/>
                <a:gd name="T6" fmla="*/ 2 w 27"/>
                <a:gd name="T7" fmla="*/ 10 h 25"/>
                <a:gd name="T8" fmla="*/ 5 w 27"/>
                <a:gd name="T9" fmla="*/ 14 h 25"/>
                <a:gd name="T10" fmla="*/ 7 w 27"/>
                <a:gd name="T11" fmla="*/ 18 h 25"/>
                <a:gd name="T12" fmla="*/ 11 w 27"/>
                <a:gd name="T13" fmla="*/ 21 h 25"/>
                <a:gd name="T14" fmla="*/ 17 w 27"/>
                <a:gd name="T15" fmla="*/ 23 h 25"/>
                <a:gd name="T16" fmla="*/ 21 w 27"/>
                <a:gd name="T17" fmla="*/ 25 h 25"/>
                <a:gd name="T18" fmla="*/ 27 w 27"/>
                <a:gd name="T19" fmla="*/ 25 h 25"/>
                <a:gd name="T20" fmla="*/ 27 w 27"/>
                <a:gd name="T21" fmla="*/ 14 h 25"/>
                <a:gd name="T22" fmla="*/ 23 w 27"/>
                <a:gd name="T23" fmla="*/ 14 h 25"/>
                <a:gd name="T24" fmla="*/ 21 w 27"/>
                <a:gd name="T25" fmla="*/ 14 h 25"/>
                <a:gd name="T26" fmla="*/ 19 w 27"/>
                <a:gd name="T27" fmla="*/ 12 h 25"/>
                <a:gd name="T28" fmla="*/ 17 w 27"/>
                <a:gd name="T29" fmla="*/ 10 h 25"/>
                <a:gd name="T30" fmla="*/ 15 w 27"/>
                <a:gd name="T31" fmla="*/ 8 h 25"/>
                <a:gd name="T32" fmla="*/ 13 w 27"/>
                <a:gd name="T33" fmla="*/ 6 h 25"/>
                <a:gd name="T34" fmla="*/ 13 w 27"/>
                <a:gd name="T35" fmla="*/ 2 h 25"/>
                <a:gd name="T36" fmla="*/ 11 w 27"/>
                <a:gd name="T37" fmla="*/ 0 h 25"/>
                <a:gd name="T38" fmla="*/ 11 w 27"/>
                <a:gd name="T39" fmla="*/ 0 h 25"/>
                <a:gd name="T40" fmla="*/ 0 w 27"/>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5">
                  <a:moveTo>
                    <a:pt x="0" y="0"/>
                  </a:moveTo>
                  <a:lnTo>
                    <a:pt x="0" y="0"/>
                  </a:lnTo>
                  <a:lnTo>
                    <a:pt x="0" y="4"/>
                  </a:lnTo>
                  <a:lnTo>
                    <a:pt x="2" y="10"/>
                  </a:lnTo>
                  <a:lnTo>
                    <a:pt x="5" y="14"/>
                  </a:lnTo>
                  <a:lnTo>
                    <a:pt x="7" y="18"/>
                  </a:lnTo>
                  <a:lnTo>
                    <a:pt x="11" y="21"/>
                  </a:lnTo>
                  <a:lnTo>
                    <a:pt x="17" y="23"/>
                  </a:lnTo>
                  <a:lnTo>
                    <a:pt x="21" y="25"/>
                  </a:lnTo>
                  <a:lnTo>
                    <a:pt x="27" y="25"/>
                  </a:lnTo>
                  <a:lnTo>
                    <a:pt x="27" y="14"/>
                  </a:lnTo>
                  <a:lnTo>
                    <a:pt x="23" y="14"/>
                  </a:lnTo>
                  <a:lnTo>
                    <a:pt x="21" y="14"/>
                  </a:lnTo>
                  <a:lnTo>
                    <a:pt x="19" y="12"/>
                  </a:lnTo>
                  <a:lnTo>
                    <a:pt x="17" y="10"/>
                  </a:lnTo>
                  <a:lnTo>
                    <a:pt x="15" y="8"/>
                  </a:lnTo>
                  <a:lnTo>
                    <a:pt x="13" y="6"/>
                  </a:lnTo>
                  <a:lnTo>
                    <a:pt x="13" y="2"/>
                  </a:lnTo>
                  <a:lnTo>
                    <a:pt x="11" y="0"/>
                  </a:lnTo>
                  <a:lnTo>
                    <a:pt x="11"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211" name="Freeform 139"/>
            <p:cNvSpPr>
              <a:spLocks noChangeAspect="1"/>
            </p:cNvSpPr>
            <p:nvPr/>
          </p:nvSpPr>
          <p:spPr bwMode="auto">
            <a:xfrm>
              <a:off x="1339" y="2447"/>
              <a:ext cx="68" cy="66"/>
            </a:xfrm>
            <a:custGeom>
              <a:avLst/>
              <a:gdLst>
                <a:gd name="T0" fmla="*/ 27 w 27"/>
                <a:gd name="T1" fmla="*/ 0 h 26"/>
                <a:gd name="T2" fmla="*/ 27 w 27"/>
                <a:gd name="T3" fmla="*/ 0 h 26"/>
                <a:gd name="T4" fmla="*/ 21 w 27"/>
                <a:gd name="T5" fmla="*/ 0 h 26"/>
                <a:gd name="T6" fmla="*/ 17 w 27"/>
                <a:gd name="T7" fmla="*/ 1 h 26"/>
                <a:gd name="T8" fmla="*/ 11 w 27"/>
                <a:gd name="T9" fmla="*/ 3 h 26"/>
                <a:gd name="T10" fmla="*/ 7 w 27"/>
                <a:gd name="T11" fmla="*/ 7 h 26"/>
                <a:gd name="T12" fmla="*/ 5 w 27"/>
                <a:gd name="T13" fmla="*/ 11 h 26"/>
                <a:gd name="T14" fmla="*/ 2 w 27"/>
                <a:gd name="T15" fmla="*/ 15 h 26"/>
                <a:gd name="T16" fmla="*/ 0 w 27"/>
                <a:gd name="T17" fmla="*/ 21 h 26"/>
                <a:gd name="T18" fmla="*/ 0 w 27"/>
                <a:gd name="T19" fmla="*/ 26 h 26"/>
                <a:gd name="T20" fmla="*/ 11 w 27"/>
                <a:gd name="T21" fmla="*/ 26 h 26"/>
                <a:gd name="T22" fmla="*/ 13 w 27"/>
                <a:gd name="T23" fmla="*/ 23 h 26"/>
                <a:gd name="T24" fmla="*/ 13 w 27"/>
                <a:gd name="T25" fmla="*/ 21 h 26"/>
                <a:gd name="T26" fmla="*/ 15 w 27"/>
                <a:gd name="T27" fmla="*/ 17 h 26"/>
                <a:gd name="T28" fmla="*/ 17 w 27"/>
                <a:gd name="T29" fmla="*/ 15 h 26"/>
                <a:gd name="T30" fmla="*/ 19 w 27"/>
                <a:gd name="T31" fmla="*/ 13 h 26"/>
                <a:gd name="T32" fmla="*/ 21 w 27"/>
                <a:gd name="T33" fmla="*/ 13 h 26"/>
                <a:gd name="T34" fmla="*/ 23 w 27"/>
                <a:gd name="T35" fmla="*/ 11 h 26"/>
                <a:gd name="T36" fmla="*/ 27 w 27"/>
                <a:gd name="T37" fmla="*/ 11 h 26"/>
                <a:gd name="T38" fmla="*/ 27 w 27"/>
                <a:gd name="T39" fmla="*/ 11 h 26"/>
                <a:gd name="T40" fmla="*/ 27 w 27"/>
                <a:gd name="T4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6">
                  <a:moveTo>
                    <a:pt x="27" y="0"/>
                  </a:moveTo>
                  <a:lnTo>
                    <a:pt x="27" y="0"/>
                  </a:lnTo>
                  <a:lnTo>
                    <a:pt x="21" y="0"/>
                  </a:lnTo>
                  <a:lnTo>
                    <a:pt x="17" y="1"/>
                  </a:lnTo>
                  <a:lnTo>
                    <a:pt x="11" y="3"/>
                  </a:lnTo>
                  <a:lnTo>
                    <a:pt x="7" y="7"/>
                  </a:lnTo>
                  <a:lnTo>
                    <a:pt x="5" y="11"/>
                  </a:lnTo>
                  <a:lnTo>
                    <a:pt x="2" y="15"/>
                  </a:lnTo>
                  <a:lnTo>
                    <a:pt x="0" y="21"/>
                  </a:lnTo>
                  <a:lnTo>
                    <a:pt x="0" y="26"/>
                  </a:lnTo>
                  <a:lnTo>
                    <a:pt x="11" y="26"/>
                  </a:lnTo>
                  <a:lnTo>
                    <a:pt x="13" y="23"/>
                  </a:lnTo>
                  <a:lnTo>
                    <a:pt x="13" y="21"/>
                  </a:lnTo>
                  <a:lnTo>
                    <a:pt x="15" y="17"/>
                  </a:lnTo>
                  <a:lnTo>
                    <a:pt x="17" y="15"/>
                  </a:lnTo>
                  <a:lnTo>
                    <a:pt x="19" y="13"/>
                  </a:lnTo>
                  <a:lnTo>
                    <a:pt x="21" y="13"/>
                  </a:lnTo>
                  <a:lnTo>
                    <a:pt x="23" y="11"/>
                  </a:lnTo>
                  <a:lnTo>
                    <a:pt x="27" y="11"/>
                  </a:lnTo>
                  <a:lnTo>
                    <a:pt x="27" y="11"/>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212" name="Freeform 140"/>
            <p:cNvSpPr>
              <a:spLocks noChangeAspect="1"/>
            </p:cNvSpPr>
            <p:nvPr/>
          </p:nvSpPr>
          <p:spPr bwMode="auto">
            <a:xfrm>
              <a:off x="1407" y="2447"/>
              <a:ext cx="65" cy="66"/>
            </a:xfrm>
            <a:custGeom>
              <a:avLst/>
              <a:gdLst>
                <a:gd name="T0" fmla="*/ 26 w 26"/>
                <a:gd name="T1" fmla="*/ 26 h 26"/>
                <a:gd name="T2" fmla="*/ 26 w 26"/>
                <a:gd name="T3" fmla="*/ 26 h 26"/>
                <a:gd name="T4" fmla="*/ 25 w 26"/>
                <a:gd name="T5" fmla="*/ 21 h 26"/>
                <a:gd name="T6" fmla="*/ 25 w 26"/>
                <a:gd name="T7" fmla="*/ 15 h 26"/>
                <a:gd name="T8" fmla="*/ 21 w 26"/>
                <a:gd name="T9" fmla="*/ 11 h 26"/>
                <a:gd name="T10" fmla="*/ 19 w 26"/>
                <a:gd name="T11" fmla="*/ 7 h 26"/>
                <a:gd name="T12" fmla="*/ 15 w 26"/>
                <a:gd name="T13" fmla="*/ 3 h 26"/>
                <a:gd name="T14" fmla="*/ 9 w 26"/>
                <a:gd name="T15" fmla="*/ 1 h 26"/>
                <a:gd name="T16" fmla="*/ 5 w 26"/>
                <a:gd name="T17" fmla="*/ 0 h 26"/>
                <a:gd name="T18" fmla="*/ 0 w 26"/>
                <a:gd name="T19" fmla="*/ 0 h 26"/>
                <a:gd name="T20" fmla="*/ 0 w 26"/>
                <a:gd name="T21" fmla="*/ 11 h 26"/>
                <a:gd name="T22" fmla="*/ 1 w 26"/>
                <a:gd name="T23" fmla="*/ 11 h 26"/>
                <a:gd name="T24" fmla="*/ 5 w 26"/>
                <a:gd name="T25" fmla="*/ 13 h 26"/>
                <a:gd name="T26" fmla="*/ 7 w 26"/>
                <a:gd name="T27" fmla="*/ 13 h 26"/>
                <a:gd name="T28" fmla="*/ 9 w 26"/>
                <a:gd name="T29" fmla="*/ 15 h 26"/>
                <a:gd name="T30" fmla="*/ 11 w 26"/>
                <a:gd name="T31" fmla="*/ 17 h 26"/>
                <a:gd name="T32" fmla="*/ 13 w 26"/>
                <a:gd name="T33" fmla="*/ 21 h 26"/>
                <a:gd name="T34" fmla="*/ 13 w 26"/>
                <a:gd name="T35" fmla="*/ 23 h 26"/>
                <a:gd name="T36" fmla="*/ 13 w 26"/>
                <a:gd name="T37" fmla="*/ 26 h 26"/>
                <a:gd name="T38" fmla="*/ 13 w 26"/>
                <a:gd name="T39" fmla="*/ 26 h 26"/>
                <a:gd name="T40" fmla="*/ 26 w 2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6">
                  <a:moveTo>
                    <a:pt x="26" y="26"/>
                  </a:moveTo>
                  <a:lnTo>
                    <a:pt x="26" y="26"/>
                  </a:lnTo>
                  <a:lnTo>
                    <a:pt x="25" y="21"/>
                  </a:lnTo>
                  <a:lnTo>
                    <a:pt x="25" y="15"/>
                  </a:lnTo>
                  <a:lnTo>
                    <a:pt x="21" y="11"/>
                  </a:lnTo>
                  <a:lnTo>
                    <a:pt x="19" y="7"/>
                  </a:lnTo>
                  <a:lnTo>
                    <a:pt x="15" y="3"/>
                  </a:lnTo>
                  <a:lnTo>
                    <a:pt x="9" y="1"/>
                  </a:lnTo>
                  <a:lnTo>
                    <a:pt x="5" y="0"/>
                  </a:lnTo>
                  <a:lnTo>
                    <a:pt x="0" y="0"/>
                  </a:lnTo>
                  <a:lnTo>
                    <a:pt x="0" y="11"/>
                  </a:lnTo>
                  <a:lnTo>
                    <a:pt x="1" y="11"/>
                  </a:lnTo>
                  <a:lnTo>
                    <a:pt x="5" y="13"/>
                  </a:lnTo>
                  <a:lnTo>
                    <a:pt x="7" y="13"/>
                  </a:lnTo>
                  <a:lnTo>
                    <a:pt x="9" y="15"/>
                  </a:lnTo>
                  <a:lnTo>
                    <a:pt x="11" y="17"/>
                  </a:lnTo>
                  <a:lnTo>
                    <a:pt x="13" y="21"/>
                  </a:lnTo>
                  <a:lnTo>
                    <a:pt x="13" y="23"/>
                  </a:lnTo>
                  <a:lnTo>
                    <a:pt x="13" y="26"/>
                  </a:lnTo>
                  <a:lnTo>
                    <a:pt x="13" y="26"/>
                  </a:lnTo>
                  <a:lnTo>
                    <a:pt x="26" y="26"/>
                  </a:lnTo>
                  <a:close/>
                </a:path>
              </a:pathLst>
            </a:custGeom>
            <a:solidFill>
              <a:srgbClr val="FFFFFF"/>
            </a:solidFill>
            <a:ln w="9525">
              <a:solidFill>
                <a:srgbClr val="000000"/>
              </a:solidFill>
              <a:round/>
              <a:headEnd/>
              <a:tailEnd/>
            </a:ln>
          </p:spPr>
          <p:txBody>
            <a:bodyPr/>
            <a:lstStyle/>
            <a:p>
              <a:endParaRPr lang="en-US" dirty="0"/>
            </a:p>
          </p:txBody>
        </p:sp>
        <p:sp>
          <p:nvSpPr>
            <p:cNvPr id="899213" name="Freeform 141"/>
            <p:cNvSpPr>
              <a:spLocks noChangeAspect="1"/>
            </p:cNvSpPr>
            <p:nvPr/>
          </p:nvSpPr>
          <p:spPr bwMode="auto">
            <a:xfrm>
              <a:off x="1407" y="2513"/>
              <a:ext cx="65" cy="63"/>
            </a:xfrm>
            <a:custGeom>
              <a:avLst/>
              <a:gdLst>
                <a:gd name="T0" fmla="*/ 0 w 26"/>
                <a:gd name="T1" fmla="*/ 25 h 25"/>
                <a:gd name="T2" fmla="*/ 0 w 26"/>
                <a:gd name="T3" fmla="*/ 25 h 25"/>
                <a:gd name="T4" fmla="*/ 5 w 26"/>
                <a:gd name="T5" fmla="*/ 25 h 25"/>
                <a:gd name="T6" fmla="*/ 9 w 26"/>
                <a:gd name="T7" fmla="*/ 23 h 25"/>
                <a:gd name="T8" fmla="*/ 15 w 26"/>
                <a:gd name="T9" fmla="*/ 21 h 25"/>
                <a:gd name="T10" fmla="*/ 19 w 26"/>
                <a:gd name="T11" fmla="*/ 18 h 25"/>
                <a:gd name="T12" fmla="*/ 21 w 26"/>
                <a:gd name="T13" fmla="*/ 14 h 25"/>
                <a:gd name="T14" fmla="*/ 25 w 26"/>
                <a:gd name="T15" fmla="*/ 10 h 25"/>
                <a:gd name="T16" fmla="*/ 25 w 26"/>
                <a:gd name="T17" fmla="*/ 4 h 25"/>
                <a:gd name="T18" fmla="*/ 26 w 26"/>
                <a:gd name="T19" fmla="*/ 0 h 25"/>
                <a:gd name="T20" fmla="*/ 13 w 26"/>
                <a:gd name="T21" fmla="*/ 0 h 25"/>
                <a:gd name="T22" fmla="*/ 13 w 26"/>
                <a:gd name="T23" fmla="*/ 2 h 25"/>
                <a:gd name="T24" fmla="*/ 13 w 26"/>
                <a:gd name="T25" fmla="*/ 6 h 25"/>
                <a:gd name="T26" fmla="*/ 11 w 26"/>
                <a:gd name="T27" fmla="*/ 8 h 25"/>
                <a:gd name="T28" fmla="*/ 9 w 26"/>
                <a:gd name="T29" fmla="*/ 10 h 25"/>
                <a:gd name="T30" fmla="*/ 7 w 26"/>
                <a:gd name="T31" fmla="*/ 12 h 25"/>
                <a:gd name="T32" fmla="*/ 5 w 26"/>
                <a:gd name="T33" fmla="*/ 14 h 25"/>
                <a:gd name="T34" fmla="*/ 1 w 26"/>
                <a:gd name="T35" fmla="*/ 14 h 25"/>
                <a:gd name="T36" fmla="*/ 0 w 26"/>
                <a:gd name="T37" fmla="*/ 14 h 25"/>
                <a:gd name="T38" fmla="*/ 0 w 26"/>
                <a:gd name="T39" fmla="*/ 14 h 25"/>
                <a:gd name="T40" fmla="*/ 0 w 26"/>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0" y="25"/>
                  </a:moveTo>
                  <a:lnTo>
                    <a:pt x="0" y="25"/>
                  </a:lnTo>
                  <a:lnTo>
                    <a:pt x="5" y="25"/>
                  </a:lnTo>
                  <a:lnTo>
                    <a:pt x="9" y="23"/>
                  </a:lnTo>
                  <a:lnTo>
                    <a:pt x="15" y="21"/>
                  </a:lnTo>
                  <a:lnTo>
                    <a:pt x="19" y="18"/>
                  </a:lnTo>
                  <a:lnTo>
                    <a:pt x="21" y="14"/>
                  </a:lnTo>
                  <a:lnTo>
                    <a:pt x="25" y="10"/>
                  </a:lnTo>
                  <a:lnTo>
                    <a:pt x="25" y="4"/>
                  </a:lnTo>
                  <a:lnTo>
                    <a:pt x="26" y="0"/>
                  </a:lnTo>
                  <a:lnTo>
                    <a:pt x="13" y="0"/>
                  </a:lnTo>
                  <a:lnTo>
                    <a:pt x="13" y="2"/>
                  </a:lnTo>
                  <a:lnTo>
                    <a:pt x="13" y="6"/>
                  </a:lnTo>
                  <a:lnTo>
                    <a:pt x="11" y="8"/>
                  </a:lnTo>
                  <a:lnTo>
                    <a:pt x="9" y="10"/>
                  </a:lnTo>
                  <a:lnTo>
                    <a:pt x="7" y="12"/>
                  </a:lnTo>
                  <a:lnTo>
                    <a:pt x="5" y="14"/>
                  </a:lnTo>
                  <a:lnTo>
                    <a:pt x="1" y="14"/>
                  </a:lnTo>
                  <a:lnTo>
                    <a:pt x="0" y="14"/>
                  </a:lnTo>
                  <a:lnTo>
                    <a:pt x="0" y="14"/>
                  </a:lnTo>
                  <a:lnTo>
                    <a:pt x="0" y="25"/>
                  </a:lnTo>
                  <a:close/>
                </a:path>
              </a:pathLst>
            </a:custGeom>
            <a:solidFill>
              <a:srgbClr val="FFFFFF"/>
            </a:solidFill>
            <a:ln w="9525">
              <a:solidFill>
                <a:srgbClr val="000000"/>
              </a:solidFill>
              <a:round/>
              <a:headEnd/>
              <a:tailEnd/>
            </a:ln>
          </p:spPr>
          <p:txBody>
            <a:bodyPr/>
            <a:lstStyle/>
            <a:p>
              <a:endParaRPr lang="en-US" dirty="0"/>
            </a:p>
          </p:txBody>
        </p:sp>
        <p:sp>
          <p:nvSpPr>
            <p:cNvPr id="899214" name="Freeform 142"/>
            <p:cNvSpPr>
              <a:spLocks noChangeAspect="1"/>
            </p:cNvSpPr>
            <p:nvPr/>
          </p:nvSpPr>
          <p:spPr bwMode="auto">
            <a:xfrm>
              <a:off x="1352" y="2460"/>
              <a:ext cx="108" cy="103"/>
            </a:xfrm>
            <a:custGeom>
              <a:avLst/>
              <a:gdLst>
                <a:gd name="T0" fmla="*/ 22 w 43"/>
                <a:gd name="T1" fmla="*/ 41 h 41"/>
                <a:gd name="T2" fmla="*/ 18 w 43"/>
                <a:gd name="T3" fmla="*/ 41 h 41"/>
                <a:gd name="T4" fmla="*/ 14 w 43"/>
                <a:gd name="T5" fmla="*/ 39 h 41"/>
                <a:gd name="T6" fmla="*/ 10 w 43"/>
                <a:gd name="T7" fmla="*/ 37 h 41"/>
                <a:gd name="T8" fmla="*/ 6 w 43"/>
                <a:gd name="T9" fmla="*/ 35 h 41"/>
                <a:gd name="T10" fmla="*/ 4 w 43"/>
                <a:gd name="T11" fmla="*/ 33 h 41"/>
                <a:gd name="T12" fmla="*/ 2 w 43"/>
                <a:gd name="T13" fmla="*/ 29 h 41"/>
                <a:gd name="T14" fmla="*/ 0 w 43"/>
                <a:gd name="T15" fmla="*/ 25 h 41"/>
                <a:gd name="T16" fmla="*/ 0 w 43"/>
                <a:gd name="T17" fmla="*/ 21 h 41"/>
                <a:gd name="T18" fmla="*/ 0 w 43"/>
                <a:gd name="T19" fmla="*/ 18 h 41"/>
                <a:gd name="T20" fmla="*/ 2 w 43"/>
                <a:gd name="T21" fmla="*/ 14 h 41"/>
                <a:gd name="T22" fmla="*/ 4 w 43"/>
                <a:gd name="T23" fmla="*/ 10 h 41"/>
                <a:gd name="T24" fmla="*/ 6 w 43"/>
                <a:gd name="T25" fmla="*/ 6 h 41"/>
                <a:gd name="T26" fmla="*/ 10 w 43"/>
                <a:gd name="T27" fmla="*/ 4 h 41"/>
                <a:gd name="T28" fmla="*/ 14 w 43"/>
                <a:gd name="T29" fmla="*/ 2 h 41"/>
                <a:gd name="T30" fmla="*/ 18 w 43"/>
                <a:gd name="T31" fmla="*/ 0 h 41"/>
                <a:gd name="T32" fmla="*/ 22 w 43"/>
                <a:gd name="T33" fmla="*/ 0 h 41"/>
                <a:gd name="T34" fmla="*/ 25 w 43"/>
                <a:gd name="T35" fmla="*/ 0 h 41"/>
                <a:gd name="T36" fmla="*/ 29 w 43"/>
                <a:gd name="T37" fmla="*/ 2 h 41"/>
                <a:gd name="T38" fmla="*/ 33 w 43"/>
                <a:gd name="T39" fmla="*/ 4 h 41"/>
                <a:gd name="T40" fmla="*/ 35 w 43"/>
                <a:gd name="T41" fmla="*/ 6 h 41"/>
                <a:gd name="T42" fmla="*/ 39 w 43"/>
                <a:gd name="T43" fmla="*/ 10 h 41"/>
                <a:gd name="T44" fmla="*/ 41 w 43"/>
                <a:gd name="T45" fmla="*/ 14 h 41"/>
                <a:gd name="T46" fmla="*/ 41 w 43"/>
                <a:gd name="T47" fmla="*/ 18 h 41"/>
                <a:gd name="T48" fmla="*/ 43 w 43"/>
                <a:gd name="T49" fmla="*/ 21 h 41"/>
                <a:gd name="T50" fmla="*/ 41 w 43"/>
                <a:gd name="T51" fmla="*/ 25 h 41"/>
                <a:gd name="T52" fmla="*/ 41 w 43"/>
                <a:gd name="T53" fmla="*/ 29 h 41"/>
                <a:gd name="T54" fmla="*/ 39 w 43"/>
                <a:gd name="T55" fmla="*/ 33 h 41"/>
                <a:gd name="T56" fmla="*/ 35 w 43"/>
                <a:gd name="T57" fmla="*/ 35 h 41"/>
                <a:gd name="T58" fmla="*/ 33 w 43"/>
                <a:gd name="T59" fmla="*/ 37 h 41"/>
                <a:gd name="T60" fmla="*/ 29 w 43"/>
                <a:gd name="T61" fmla="*/ 39 h 41"/>
                <a:gd name="T62" fmla="*/ 25 w 43"/>
                <a:gd name="T63" fmla="*/ 41 h 41"/>
                <a:gd name="T64" fmla="*/ 22 w 43"/>
                <a:gd name="T6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1">
                  <a:moveTo>
                    <a:pt x="22" y="41"/>
                  </a:moveTo>
                  <a:lnTo>
                    <a:pt x="18" y="41"/>
                  </a:lnTo>
                  <a:lnTo>
                    <a:pt x="14" y="39"/>
                  </a:lnTo>
                  <a:lnTo>
                    <a:pt x="10" y="37"/>
                  </a:lnTo>
                  <a:lnTo>
                    <a:pt x="6" y="35"/>
                  </a:lnTo>
                  <a:lnTo>
                    <a:pt x="4" y="33"/>
                  </a:lnTo>
                  <a:lnTo>
                    <a:pt x="2" y="29"/>
                  </a:lnTo>
                  <a:lnTo>
                    <a:pt x="0" y="25"/>
                  </a:lnTo>
                  <a:lnTo>
                    <a:pt x="0" y="21"/>
                  </a:lnTo>
                  <a:lnTo>
                    <a:pt x="0" y="18"/>
                  </a:lnTo>
                  <a:lnTo>
                    <a:pt x="2" y="14"/>
                  </a:lnTo>
                  <a:lnTo>
                    <a:pt x="4" y="10"/>
                  </a:lnTo>
                  <a:lnTo>
                    <a:pt x="6" y="6"/>
                  </a:lnTo>
                  <a:lnTo>
                    <a:pt x="10" y="4"/>
                  </a:lnTo>
                  <a:lnTo>
                    <a:pt x="14" y="2"/>
                  </a:lnTo>
                  <a:lnTo>
                    <a:pt x="18" y="0"/>
                  </a:lnTo>
                  <a:lnTo>
                    <a:pt x="22" y="0"/>
                  </a:lnTo>
                  <a:lnTo>
                    <a:pt x="25" y="0"/>
                  </a:lnTo>
                  <a:lnTo>
                    <a:pt x="29" y="2"/>
                  </a:lnTo>
                  <a:lnTo>
                    <a:pt x="33" y="4"/>
                  </a:lnTo>
                  <a:lnTo>
                    <a:pt x="35" y="6"/>
                  </a:lnTo>
                  <a:lnTo>
                    <a:pt x="39" y="10"/>
                  </a:lnTo>
                  <a:lnTo>
                    <a:pt x="41" y="14"/>
                  </a:lnTo>
                  <a:lnTo>
                    <a:pt x="41" y="18"/>
                  </a:lnTo>
                  <a:lnTo>
                    <a:pt x="43" y="21"/>
                  </a:lnTo>
                  <a:lnTo>
                    <a:pt x="41" y="25"/>
                  </a:lnTo>
                  <a:lnTo>
                    <a:pt x="41" y="29"/>
                  </a:lnTo>
                  <a:lnTo>
                    <a:pt x="39" y="33"/>
                  </a:lnTo>
                  <a:lnTo>
                    <a:pt x="35" y="35"/>
                  </a:lnTo>
                  <a:lnTo>
                    <a:pt x="33" y="37"/>
                  </a:lnTo>
                  <a:lnTo>
                    <a:pt x="29" y="39"/>
                  </a:lnTo>
                  <a:lnTo>
                    <a:pt x="25" y="41"/>
                  </a:lnTo>
                  <a:lnTo>
                    <a:pt x="22" y="41"/>
                  </a:lnTo>
                  <a:close/>
                </a:path>
              </a:pathLst>
            </a:custGeom>
            <a:solidFill>
              <a:srgbClr val="FFFFFF"/>
            </a:solidFill>
            <a:ln w="9525">
              <a:solidFill>
                <a:srgbClr val="000000"/>
              </a:solidFill>
              <a:round/>
              <a:headEnd/>
              <a:tailEnd/>
            </a:ln>
          </p:spPr>
          <p:txBody>
            <a:bodyPr/>
            <a:lstStyle/>
            <a:p>
              <a:endParaRPr lang="en-US" dirty="0"/>
            </a:p>
          </p:txBody>
        </p:sp>
        <p:sp>
          <p:nvSpPr>
            <p:cNvPr id="899215" name="Freeform 143"/>
            <p:cNvSpPr>
              <a:spLocks noChangeAspect="1"/>
            </p:cNvSpPr>
            <p:nvPr/>
          </p:nvSpPr>
          <p:spPr bwMode="auto">
            <a:xfrm>
              <a:off x="1344" y="2513"/>
              <a:ext cx="63" cy="58"/>
            </a:xfrm>
            <a:custGeom>
              <a:avLst/>
              <a:gdLst>
                <a:gd name="T0" fmla="*/ 0 w 25"/>
                <a:gd name="T1" fmla="*/ 0 h 23"/>
                <a:gd name="T2" fmla="*/ 0 w 25"/>
                <a:gd name="T3" fmla="*/ 0 h 23"/>
                <a:gd name="T4" fmla="*/ 0 w 25"/>
                <a:gd name="T5" fmla="*/ 4 h 23"/>
                <a:gd name="T6" fmla="*/ 2 w 25"/>
                <a:gd name="T7" fmla="*/ 10 h 23"/>
                <a:gd name="T8" fmla="*/ 3 w 25"/>
                <a:gd name="T9" fmla="*/ 14 h 23"/>
                <a:gd name="T10" fmla="*/ 7 w 25"/>
                <a:gd name="T11" fmla="*/ 18 h 23"/>
                <a:gd name="T12" fmla="*/ 11 w 25"/>
                <a:gd name="T13" fmla="*/ 20 h 23"/>
                <a:gd name="T14" fmla="*/ 15 w 25"/>
                <a:gd name="T15" fmla="*/ 21 h 23"/>
                <a:gd name="T16" fmla="*/ 19 w 25"/>
                <a:gd name="T17" fmla="*/ 23 h 23"/>
                <a:gd name="T18" fmla="*/ 25 w 25"/>
                <a:gd name="T19" fmla="*/ 23 h 23"/>
                <a:gd name="T20" fmla="*/ 25 w 25"/>
                <a:gd name="T21" fmla="*/ 16 h 23"/>
                <a:gd name="T22" fmla="*/ 21 w 25"/>
                <a:gd name="T23" fmla="*/ 16 h 23"/>
                <a:gd name="T24" fmla="*/ 19 w 25"/>
                <a:gd name="T25" fmla="*/ 16 h 23"/>
                <a:gd name="T26" fmla="*/ 15 w 25"/>
                <a:gd name="T27" fmla="*/ 14 h 23"/>
                <a:gd name="T28" fmla="*/ 13 w 25"/>
                <a:gd name="T29" fmla="*/ 12 h 23"/>
                <a:gd name="T30" fmla="*/ 11 w 25"/>
                <a:gd name="T31" fmla="*/ 8 h 23"/>
                <a:gd name="T32" fmla="*/ 9 w 25"/>
                <a:gd name="T33" fmla="*/ 6 h 23"/>
                <a:gd name="T34" fmla="*/ 9 w 25"/>
                <a:gd name="T35" fmla="*/ 2 h 23"/>
                <a:gd name="T36" fmla="*/ 7 w 25"/>
                <a:gd name="T37" fmla="*/ 0 h 23"/>
                <a:gd name="T38" fmla="*/ 7 w 25"/>
                <a:gd name="T39" fmla="*/ 0 h 23"/>
                <a:gd name="T40" fmla="*/ 0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0" y="0"/>
                  </a:moveTo>
                  <a:lnTo>
                    <a:pt x="0" y="0"/>
                  </a:lnTo>
                  <a:lnTo>
                    <a:pt x="0" y="4"/>
                  </a:lnTo>
                  <a:lnTo>
                    <a:pt x="2" y="10"/>
                  </a:lnTo>
                  <a:lnTo>
                    <a:pt x="3" y="14"/>
                  </a:lnTo>
                  <a:lnTo>
                    <a:pt x="7" y="18"/>
                  </a:lnTo>
                  <a:lnTo>
                    <a:pt x="11" y="20"/>
                  </a:lnTo>
                  <a:lnTo>
                    <a:pt x="15" y="21"/>
                  </a:lnTo>
                  <a:lnTo>
                    <a:pt x="19" y="23"/>
                  </a:lnTo>
                  <a:lnTo>
                    <a:pt x="25" y="23"/>
                  </a:lnTo>
                  <a:lnTo>
                    <a:pt x="25" y="16"/>
                  </a:lnTo>
                  <a:lnTo>
                    <a:pt x="21" y="16"/>
                  </a:lnTo>
                  <a:lnTo>
                    <a:pt x="19" y="16"/>
                  </a:lnTo>
                  <a:lnTo>
                    <a:pt x="15" y="14"/>
                  </a:lnTo>
                  <a:lnTo>
                    <a:pt x="13" y="12"/>
                  </a:lnTo>
                  <a:lnTo>
                    <a:pt x="11" y="8"/>
                  </a:lnTo>
                  <a:lnTo>
                    <a:pt x="9" y="6"/>
                  </a:lnTo>
                  <a:lnTo>
                    <a:pt x="9" y="2"/>
                  </a:lnTo>
                  <a:lnTo>
                    <a:pt x="7" y="0"/>
                  </a:lnTo>
                  <a:lnTo>
                    <a:pt x="7"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16" name="Freeform 144"/>
            <p:cNvSpPr>
              <a:spLocks noChangeAspect="1"/>
            </p:cNvSpPr>
            <p:nvPr/>
          </p:nvSpPr>
          <p:spPr bwMode="auto">
            <a:xfrm>
              <a:off x="1344" y="2450"/>
              <a:ext cx="63" cy="63"/>
            </a:xfrm>
            <a:custGeom>
              <a:avLst/>
              <a:gdLst>
                <a:gd name="T0" fmla="*/ 25 w 25"/>
                <a:gd name="T1" fmla="*/ 0 h 25"/>
                <a:gd name="T2" fmla="*/ 25 w 25"/>
                <a:gd name="T3" fmla="*/ 0 h 25"/>
                <a:gd name="T4" fmla="*/ 19 w 25"/>
                <a:gd name="T5" fmla="*/ 0 h 25"/>
                <a:gd name="T6" fmla="*/ 15 w 25"/>
                <a:gd name="T7" fmla="*/ 2 h 25"/>
                <a:gd name="T8" fmla="*/ 11 w 25"/>
                <a:gd name="T9" fmla="*/ 4 h 25"/>
                <a:gd name="T10" fmla="*/ 7 w 25"/>
                <a:gd name="T11" fmla="*/ 8 h 25"/>
                <a:gd name="T12" fmla="*/ 3 w 25"/>
                <a:gd name="T13" fmla="*/ 12 h 25"/>
                <a:gd name="T14" fmla="*/ 2 w 25"/>
                <a:gd name="T15" fmla="*/ 16 h 25"/>
                <a:gd name="T16" fmla="*/ 0 w 25"/>
                <a:gd name="T17" fmla="*/ 20 h 25"/>
                <a:gd name="T18" fmla="*/ 0 w 25"/>
                <a:gd name="T19" fmla="*/ 25 h 25"/>
                <a:gd name="T20" fmla="*/ 7 w 25"/>
                <a:gd name="T21" fmla="*/ 25 h 25"/>
                <a:gd name="T22" fmla="*/ 9 w 25"/>
                <a:gd name="T23" fmla="*/ 22 h 25"/>
                <a:gd name="T24" fmla="*/ 9 w 25"/>
                <a:gd name="T25" fmla="*/ 18 h 25"/>
                <a:gd name="T26" fmla="*/ 11 w 25"/>
                <a:gd name="T27" fmla="*/ 16 h 25"/>
                <a:gd name="T28" fmla="*/ 13 w 25"/>
                <a:gd name="T29" fmla="*/ 14 h 25"/>
                <a:gd name="T30" fmla="*/ 15 w 25"/>
                <a:gd name="T31" fmla="*/ 12 h 25"/>
                <a:gd name="T32" fmla="*/ 19 w 25"/>
                <a:gd name="T33" fmla="*/ 10 h 25"/>
                <a:gd name="T34" fmla="*/ 21 w 25"/>
                <a:gd name="T35" fmla="*/ 8 h 25"/>
                <a:gd name="T36" fmla="*/ 25 w 25"/>
                <a:gd name="T37" fmla="*/ 8 h 25"/>
                <a:gd name="T38" fmla="*/ 25 w 25"/>
                <a:gd name="T39" fmla="*/ 8 h 25"/>
                <a:gd name="T40" fmla="*/ 25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0"/>
                  </a:moveTo>
                  <a:lnTo>
                    <a:pt x="25" y="0"/>
                  </a:lnTo>
                  <a:lnTo>
                    <a:pt x="19" y="0"/>
                  </a:lnTo>
                  <a:lnTo>
                    <a:pt x="15" y="2"/>
                  </a:lnTo>
                  <a:lnTo>
                    <a:pt x="11" y="4"/>
                  </a:lnTo>
                  <a:lnTo>
                    <a:pt x="7" y="8"/>
                  </a:lnTo>
                  <a:lnTo>
                    <a:pt x="3" y="12"/>
                  </a:lnTo>
                  <a:lnTo>
                    <a:pt x="2" y="16"/>
                  </a:lnTo>
                  <a:lnTo>
                    <a:pt x="0" y="20"/>
                  </a:lnTo>
                  <a:lnTo>
                    <a:pt x="0" y="25"/>
                  </a:lnTo>
                  <a:lnTo>
                    <a:pt x="7" y="25"/>
                  </a:lnTo>
                  <a:lnTo>
                    <a:pt x="9" y="22"/>
                  </a:lnTo>
                  <a:lnTo>
                    <a:pt x="9" y="18"/>
                  </a:lnTo>
                  <a:lnTo>
                    <a:pt x="11" y="16"/>
                  </a:lnTo>
                  <a:lnTo>
                    <a:pt x="13" y="14"/>
                  </a:lnTo>
                  <a:lnTo>
                    <a:pt x="15" y="12"/>
                  </a:lnTo>
                  <a:lnTo>
                    <a:pt x="19" y="10"/>
                  </a:lnTo>
                  <a:lnTo>
                    <a:pt x="21" y="8"/>
                  </a:lnTo>
                  <a:lnTo>
                    <a:pt x="25" y="8"/>
                  </a:lnTo>
                  <a:lnTo>
                    <a:pt x="25" y="8"/>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217" name="Freeform 145"/>
            <p:cNvSpPr>
              <a:spLocks noChangeAspect="1"/>
            </p:cNvSpPr>
            <p:nvPr/>
          </p:nvSpPr>
          <p:spPr bwMode="auto">
            <a:xfrm>
              <a:off x="1407" y="2450"/>
              <a:ext cx="63" cy="63"/>
            </a:xfrm>
            <a:custGeom>
              <a:avLst/>
              <a:gdLst>
                <a:gd name="T0" fmla="*/ 25 w 25"/>
                <a:gd name="T1" fmla="*/ 25 h 25"/>
                <a:gd name="T2" fmla="*/ 25 w 25"/>
                <a:gd name="T3" fmla="*/ 25 h 25"/>
                <a:gd name="T4" fmla="*/ 23 w 25"/>
                <a:gd name="T5" fmla="*/ 20 h 25"/>
                <a:gd name="T6" fmla="*/ 23 w 25"/>
                <a:gd name="T7" fmla="*/ 16 h 25"/>
                <a:gd name="T8" fmla="*/ 19 w 25"/>
                <a:gd name="T9" fmla="*/ 12 h 25"/>
                <a:gd name="T10" fmla="*/ 17 w 25"/>
                <a:gd name="T11" fmla="*/ 8 h 25"/>
                <a:gd name="T12" fmla="*/ 13 w 25"/>
                <a:gd name="T13" fmla="*/ 4 h 25"/>
                <a:gd name="T14" fmla="*/ 9 w 25"/>
                <a:gd name="T15" fmla="*/ 2 h 25"/>
                <a:gd name="T16" fmla="*/ 3 w 25"/>
                <a:gd name="T17" fmla="*/ 0 h 25"/>
                <a:gd name="T18" fmla="*/ 0 w 25"/>
                <a:gd name="T19" fmla="*/ 0 h 25"/>
                <a:gd name="T20" fmla="*/ 0 w 25"/>
                <a:gd name="T21" fmla="*/ 8 h 25"/>
                <a:gd name="T22" fmla="*/ 3 w 25"/>
                <a:gd name="T23" fmla="*/ 8 h 25"/>
                <a:gd name="T24" fmla="*/ 5 w 25"/>
                <a:gd name="T25" fmla="*/ 10 h 25"/>
                <a:gd name="T26" fmla="*/ 9 w 25"/>
                <a:gd name="T27" fmla="*/ 12 h 25"/>
                <a:gd name="T28" fmla="*/ 11 w 25"/>
                <a:gd name="T29" fmla="*/ 14 h 25"/>
                <a:gd name="T30" fmla="*/ 13 w 25"/>
                <a:gd name="T31" fmla="*/ 16 h 25"/>
                <a:gd name="T32" fmla="*/ 15 w 25"/>
                <a:gd name="T33" fmla="*/ 18 h 25"/>
                <a:gd name="T34" fmla="*/ 15 w 25"/>
                <a:gd name="T35" fmla="*/ 22 h 25"/>
                <a:gd name="T36" fmla="*/ 15 w 25"/>
                <a:gd name="T37" fmla="*/ 25 h 25"/>
                <a:gd name="T38" fmla="*/ 15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3" y="20"/>
                  </a:lnTo>
                  <a:lnTo>
                    <a:pt x="23" y="16"/>
                  </a:lnTo>
                  <a:lnTo>
                    <a:pt x="19" y="12"/>
                  </a:lnTo>
                  <a:lnTo>
                    <a:pt x="17" y="8"/>
                  </a:lnTo>
                  <a:lnTo>
                    <a:pt x="13" y="4"/>
                  </a:lnTo>
                  <a:lnTo>
                    <a:pt x="9" y="2"/>
                  </a:lnTo>
                  <a:lnTo>
                    <a:pt x="3" y="0"/>
                  </a:lnTo>
                  <a:lnTo>
                    <a:pt x="0" y="0"/>
                  </a:lnTo>
                  <a:lnTo>
                    <a:pt x="0" y="8"/>
                  </a:lnTo>
                  <a:lnTo>
                    <a:pt x="3" y="8"/>
                  </a:lnTo>
                  <a:lnTo>
                    <a:pt x="5" y="10"/>
                  </a:lnTo>
                  <a:lnTo>
                    <a:pt x="9" y="12"/>
                  </a:lnTo>
                  <a:lnTo>
                    <a:pt x="11" y="14"/>
                  </a:lnTo>
                  <a:lnTo>
                    <a:pt x="13" y="16"/>
                  </a:lnTo>
                  <a:lnTo>
                    <a:pt x="15" y="18"/>
                  </a:lnTo>
                  <a:lnTo>
                    <a:pt x="15" y="22"/>
                  </a:lnTo>
                  <a:lnTo>
                    <a:pt x="15" y="25"/>
                  </a:lnTo>
                  <a:lnTo>
                    <a:pt x="15" y="25"/>
                  </a:lnTo>
                  <a:lnTo>
                    <a:pt x="25" y="25"/>
                  </a:lnTo>
                  <a:close/>
                </a:path>
              </a:pathLst>
            </a:custGeom>
            <a:solidFill>
              <a:srgbClr val="1F1A17"/>
            </a:solidFill>
            <a:ln w="9525">
              <a:solidFill>
                <a:srgbClr val="000000"/>
              </a:solidFill>
              <a:round/>
              <a:headEnd/>
              <a:tailEnd/>
            </a:ln>
          </p:spPr>
          <p:txBody>
            <a:bodyPr/>
            <a:lstStyle/>
            <a:p>
              <a:endParaRPr lang="en-US" dirty="0"/>
            </a:p>
          </p:txBody>
        </p:sp>
        <p:sp>
          <p:nvSpPr>
            <p:cNvPr id="899218" name="Freeform 146"/>
            <p:cNvSpPr>
              <a:spLocks noChangeAspect="1"/>
            </p:cNvSpPr>
            <p:nvPr/>
          </p:nvSpPr>
          <p:spPr bwMode="auto">
            <a:xfrm>
              <a:off x="1407" y="2513"/>
              <a:ext cx="63" cy="58"/>
            </a:xfrm>
            <a:custGeom>
              <a:avLst/>
              <a:gdLst>
                <a:gd name="T0" fmla="*/ 0 w 25"/>
                <a:gd name="T1" fmla="*/ 23 h 23"/>
                <a:gd name="T2" fmla="*/ 0 w 25"/>
                <a:gd name="T3" fmla="*/ 23 h 23"/>
                <a:gd name="T4" fmla="*/ 3 w 25"/>
                <a:gd name="T5" fmla="*/ 23 h 23"/>
                <a:gd name="T6" fmla="*/ 9 w 25"/>
                <a:gd name="T7" fmla="*/ 21 h 23"/>
                <a:gd name="T8" fmla="*/ 13 w 25"/>
                <a:gd name="T9" fmla="*/ 20 h 23"/>
                <a:gd name="T10" fmla="*/ 17 w 25"/>
                <a:gd name="T11" fmla="*/ 18 h 23"/>
                <a:gd name="T12" fmla="*/ 19 w 25"/>
                <a:gd name="T13" fmla="*/ 14 h 23"/>
                <a:gd name="T14" fmla="*/ 23 w 25"/>
                <a:gd name="T15" fmla="*/ 10 h 23"/>
                <a:gd name="T16" fmla="*/ 23 w 25"/>
                <a:gd name="T17" fmla="*/ 4 h 23"/>
                <a:gd name="T18" fmla="*/ 25 w 25"/>
                <a:gd name="T19" fmla="*/ 0 h 23"/>
                <a:gd name="T20" fmla="*/ 15 w 25"/>
                <a:gd name="T21" fmla="*/ 0 h 23"/>
                <a:gd name="T22" fmla="*/ 15 w 25"/>
                <a:gd name="T23" fmla="*/ 2 h 23"/>
                <a:gd name="T24" fmla="*/ 15 w 25"/>
                <a:gd name="T25" fmla="*/ 6 h 23"/>
                <a:gd name="T26" fmla="*/ 13 w 25"/>
                <a:gd name="T27" fmla="*/ 8 h 23"/>
                <a:gd name="T28" fmla="*/ 11 w 25"/>
                <a:gd name="T29" fmla="*/ 12 h 23"/>
                <a:gd name="T30" fmla="*/ 9 w 25"/>
                <a:gd name="T31" fmla="*/ 14 h 23"/>
                <a:gd name="T32" fmla="*/ 5 w 25"/>
                <a:gd name="T33" fmla="*/ 16 h 23"/>
                <a:gd name="T34" fmla="*/ 3 w 25"/>
                <a:gd name="T35" fmla="*/ 16 h 23"/>
                <a:gd name="T36" fmla="*/ 0 w 25"/>
                <a:gd name="T37" fmla="*/ 16 h 23"/>
                <a:gd name="T38" fmla="*/ 0 w 25"/>
                <a:gd name="T39" fmla="*/ 16 h 23"/>
                <a:gd name="T40" fmla="*/ 0 w 25"/>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0" y="23"/>
                  </a:moveTo>
                  <a:lnTo>
                    <a:pt x="0" y="23"/>
                  </a:lnTo>
                  <a:lnTo>
                    <a:pt x="3" y="23"/>
                  </a:lnTo>
                  <a:lnTo>
                    <a:pt x="9" y="21"/>
                  </a:lnTo>
                  <a:lnTo>
                    <a:pt x="13" y="20"/>
                  </a:lnTo>
                  <a:lnTo>
                    <a:pt x="17" y="18"/>
                  </a:lnTo>
                  <a:lnTo>
                    <a:pt x="19" y="14"/>
                  </a:lnTo>
                  <a:lnTo>
                    <a:pt x="23" y="10"/>
                  </a:lnTo>
                  <a:lnTo>
                    <a:pt x="23" y="4"/>
                  </a:lnTo>
                  <a:lnTo>
                    <a:pt x="25" y="0"/>
                  </a:lnTo>
                  <a:lnTo>
                    <a:pt x="15" y="0"/>
                  </a:lnTo>
                  <a:lnTo>
                    <a:pt x="15" y="2"/>
                  </a:lnTo>
                  <a:lnTo>
                    <a:pt x="15" y="6"/>
                  </a:lnTo>
                  <a:lnTo>
                    <a:pt x="13" y="8"/>
                  </a:lnTo>
                  <a:lnTo>
                    <a:pt x="11" y="12"/>
                  </a:lnTo>
                  <a:lnTo>
                    <a:pt x="9" y="14"/>
                  </a:lnTo>
                  <a:lnTo>
                    <a:pt x="5" y="16"/>
                  </a:lnTo>
                  <a:lnTo>
                    <a:pt x="3" y="16"/>
                  </a:lnTo>
                  <a:lnTo>
                    <a:pt x="0" y="16"/>
                  </a:lnTo>
                  <a:lnTo>
                    <a:pt x="0" y="16"/>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219" name="Freeform 147"/>
            <p:cNvSpPr>
              <a:spLocks noChangeAspect="1"/>
            </p:cNvSpPr>
            <p:nvPr/>
          </p:nvSpPr>
          <p:spPr bwMode="auto">
            <a:xfrm>
              <a:off x="1372" y="2480"/>
              <a:ext cx="88" cy="85"/>
            </a:xfrm>
            <a:custGeom>
              <a:avLst/>
              <a:gdLst>
                <a:gd name="T0" fmla="*/ 14 w 35"/>
                <a:gd name="T1" fmla="*/ 13 h 34"/>
                <a:gd name="T2" fmla="*/ 29 w 35"/>
                <a:gd name="T3" fmla="*/ 0 h 34"/>
                <a:gd name="T4" fmla="*/ 31 w 35"/>
                <a:gd name="T5" fmla="*/ 2 h 34"/>
                <a:gd name="T6" fmla="*/ 33 w 35"/>
                <a:gd name="T7" fmla="*/ 6 h 34"/>
                <a:gd name="T8" fmla="*/ 35 w 35"/>
                <a:gd name="T9" fmla="*/ 10 h 34"/>
                <a:gd name="T10" fmla="*/ 35 w 35"/>
                <a:gd name="T11" fmla="*/ 13 h 34"/>
                <a:gd name="T12" fmla="*/ 35 w 35"/>
                <a:gd name="T13" fmla="*/ 17 h 34"/>
                <a:gd name="T14" fmla="*/ 33 w 35"/>
                <a:gd name="T15" fmla="*/ 21 h 34"/>
                <a:gd name="T16" fmla="*/ 31 w 35"/>
                <a:gd name="T17" fmla="*/ 25 h 34"/>
                <a:gd name="T18" fmla="*/ 29 w 35"/>
                <a:gd name="T19" fmla="*/ 29 h 34"/>
                <a:gd name="T20" fmla="*/ 25 w 35"/>
                <a:gd name="T21" fmla="*/ 31 h 34"/>
                <a:gd name="T22" fmla="*/ 21 w 35"/>
                <a:gd name="T23" fmla="*/ 33 h 34"/>
                <a:gd name="T24" fmla="*/ 17 w 35"/>
                <a:gd name="T25" fmla="*/ 34 h 34"/>
                <a:gd name="T26" fmla="*/ 14 w 35"/>
                <a:gd name="T27" fmla="*/ 34 h 34"/>
                <a:gd name="T28" fmla="*/ 10 w 35"/>
                <a:gd name="T29" fmla="*/ 34 h 34"/>
                <a:gd name="T30" fmla="*/ 6 w 35"/>
                <a:gd name="T31" fmla="*/ 33 h 34"/>
                <a:gd name="T32" fmla="*/ 2 w 35"/>
                <a:gd name="T33" fmla="*/ 31 h 34"/>
                <a:gd name="T34" fmla="*/ 0 w 35"/>
                <a:gd name="T35" fmla="*/ 29 h 34"/>
                <a:gd name="T36" fmla="*/ 14 w 35"/>
                <a:gd name="T3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4" y="13"/>
                  </a:moveTo>
                  <a:lnTo>
                    <a:pt x="29" y="0"/>
                  </a:lnTo>
                  <a:lnTo>
                    <a:pt x="31" y="2"/>
                  </a:lnTo>
                  <a:lnTo>
                    <a:pt x="33" y="6"/>
                  </a:lnTo>
                  <a:lnTo>
                    <a:pt x="35" y="10"/>
                  </a:lnTo>
                  <a:lnTo>
                    <a:pt x="35" y="13"/>
                  </a:lnTo>
                  <a:lnTo>
                    <a:pt x="35" y="17"/>
                  </a:lnTo>
                  <a:lnTo>
                    <a:pt x="33" y="21"/>
                  </a:lnTo>
                  <a:lnTo>
                    <a:pt x="31" y="25"/>
                  </a:lnTo>
                  <a:lnTo>
                    <a:pt x="29" y="29"/>
                  </a:lnTo>
                  <a:lnTo>
                    <a:pt x="25" y="31"/>
                  </a:lnTo>
                  <a:lnTo>
                    <a:pt x="21" y="33"/>
                  </a:lnTo>
                  <a:lnTo>
                    <a:pt x="17" y="34"/>
                  </a:lnTo>
                  <a:lnTo>
                    <a:pt x="14" y="34"/>
                  </a:lnTo>
                  <a:lnTo>
                    <a:pt x="10" y="34"/>
                  </a:lnTo>
                  <a:lnTo>
                    <a:pt x="6" y="33"/>
                  </a:lnTo>
                  <a:lnTo>
                    <a:pt x="2" y="31"/>
                  </a:lnTo>
                  <a:lnTo>
                    <a:pt x="0" y="29"/>
                  </a:lnTo>
                  <a:lnTo>
                    <a:pt x="14" y="13"/>
                  </a:lnTo>
                  <a:close/>
                </a:path>
              </a:pathLst>
            </a:custGeom>
            <a:solidFill>
              <a:srgbClr val="1F1A17"/>
            </a:solidFill>
            <a:ln w="9525">
              <a:solidFill>
                <a:srgbClr val="000000"/>
              </a:solidFill>
              <a:round/>
              <a:headEnd/>
              <a:tailEnd/>
            </a:ln>
          </p:spPr>
          <p:txBody>
            <a:bodyPr/>
            <a:lstStyle/>
            <a:p>
              <a:endParaRPr lang="en-US" dirty="0"/>
            </a:p>
          </p:txBody>
        </p:sp>
        <p:sp>
          <p:nvSpPr>
            <p:cNvPr id="899220" name="Freeform 148"/>
            <p:cNvSpPr>
              <a:spLocks noChangeAspect="1"/>
            </p:cNvSpPr>
            <p:nvPr/>
          </p:nvSpPr>
          <p:spPr bwMode="auto">
            <a:xfrm>
              <a:off x="1372" y="2480"/>
              <a:ext cx="88" cy="85"/>
            </a:xfrm>
            <a:custGeom>
              <a:avLst/>
              <a:gdLst>
                <a:gd name="T0" fmla="*/ 14 w 35"/>
                <a:gd name="T1" fmla="*/ 13 h 34"/>
                <a:gd name="T2" fmla="*/ 29 w 35"/>
                <a:gd name="T3" fmla="*/ 0 h 34"/>
                <a:gd name="T4" fmla="*/ 31 w 35"/>
                <a:gd name="T5" fmla="*/ 2 h 34"/>
                <a:gd name="T6" fmla="*/ 33 w 35"/>
                <a:gd name="T7" fmla="*/ 6 h 34"/>
                <a:gd name="T8" fmla="*/ 35 w 35"/>
                <a:gd name="T9" fmla="*/ 10 h 34"/>
                <a:gd name="T10" fmla="*/ 35 w 35"/>
                <a:gd name="T11" fmla="*/ 13 h 34"/>
                <a:gd name="T12" fmla="*/ 35 w 35"/>
                <a:gd name="T13" fmla="*/ 17 h 34"/>
                <a:gd name="T14" fmla="*/ 33 w 35"/>
                <a:gd name="T15" fmla="*/ 21 h 34"/>
                <a:gd name="T16" fmla="*/ 31 w 35"/>
                <a:gd name="T17" fmla="*/ 25 h 34"/>
                <a:gd name="T18" fmla="*/ 29 w 35"/>
                <a:gd name="T19" fmla="*/ 29 h 34"/>
                <a:gd name="T20" fmla="*/ 25 w 35"/>
                <a:gd name="T21" fmla="*/ 31 h 34"/>
                <a:gd name="T22" fmla="*/ 21 w 35"/>
                <a:gd name="T23" fmla="*/ 33 h 34"/>
                <a:gd name="T24" fmla="*/ 17 w 35"/>
                <a:gd name="T25" fmla="*/ 34 h 34"/>
                <a:gd name="T26" fmla="*/ 14 w 35"/>
                <a:gd name="T27" fmla="*/ 34 h 34"/>
                <a:gd name="T28" fmla="*/ 10 w 35"/>
                <a:gd name="T29" fmla="*/ 34 h 34"/>
                <a:gd name="T30" fmla="*/ 6 w 35"/>
                <a:gd name="T31" fmla="*/ 33 h 34"/>
                <a:gd name="T32" fmla="*/ 2 w 35"/>
                <a:gd name="T33" fmla="*/ 31 h 34"/>
                <a:gd name="T34" fmla="*/ 0 w 35"/>
                <a:gd name="T35" fmla="*/ 29 h 34"/>
                <a:gd name="T36" fmla="*/ 14 w 35"/>
                <a:gd name="T3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4" y="13"/>
                  </a:moveTo>
                  <a:lnTo>
                    <a:pt x="29" y="0"/>
                  </a:lnTo>
                  <a:lnTo>
                    <a:pt x="31" y="2"/>
                  </a:lnTo>
                  <a:lnTo>
                    <a:pt x="33" y="6"/>
                  </a:lnTo>
                  <a:lnTo>
                    <a:pt x="35" y="10"/>
                  </a:lnTo>
                  <a:lnTo>
                    <a:pt x="35" y="13"/>
                  </a:lnTo>
                  <a:lnTo>
                    <a:pt x="35" y="17"/>
                  </a:lnTo>
                  <a:lnTo>
                    <a:pt x="33" y="21"/>
                  </a:lnTo>
                  <a:lnTo>
                    <a:pt x="31" y="25"/>
                  </a:lnTo>
                  <a:lnTo>
                    <a:pt x="29" y="29"/>
                  </a:lnTo>
                  <a:lnTo>
                    <a:pt x="25" y="31"/>
                  </a:lnTo>
                  <a:lnTo>
                    <a:pt x="21" y="33"/>
                  </a:lnTo>
                  <a:lnTo>
                    <a:pt x="17" y="34"/>
                  </a:lnTo>
                  <a:lnTo>
                    <a:pt x="14" y="34"/>
                  </a:lnTo>
                  <a:lnTo>
                    <a:pt x="10" y="34"/>
                  </a:lnTo>
                  <a:lnTo>
                    <a:pt x="6" y="33"/>
                  </a:lnTo>
                  <a:lnTo>
                    <a:pt x="2" y="31"/>
                  </a:lnTo>
                  <a:lnTo>
                    <a:pt x="0" y="29"/>
                  </a:lnTo>
                  <a:lnTo>
                    <a:pt x="14" y="13"/>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221" name="Freeform 149"/>
            <p:cNvSpPr>
              <a:spLocks noChangeAspect="1"/>
            </p:cNvSpPr>
            <p:nvPr/>
          </p:nvSpPr>
          <p:spPr bwMode="auto">
            <a:xfrm>
              <a:off x="968" y="1682"/>
              <a:ext cx="105" cy="100"/>
            </a:xfrm>
            <a:custGeom>
              <a:avLst/>
              <a:gdLst>
                <a:gd name="T0" fmla="*/ 21 w 42"/>
                <a:gd name="T1" fmla="*/ 40 h 40"/>
                <a:gd name="T2" fmla="*/ 17 w 42"/>
                <a:gd name="T3" fmla="*/ 40 h 40"/>
                <a:gd name="T4" fmla="*/ 13 w 42"/>
                <a:gd name="T5" fmla="*/ 38 h 40"/>
                <a:gd name="T6" fmla="*/ 9 w 42"/>
                <a:gd name="T7" fmla="*/ 36 h 40"/>
                <a:gd name="T8" fmla="*/ 7 w 42"/>
                <a:gd name="T9" fmla="*/ 34 h 40"/>
                <a:gd name="T10" fmla="*/ 4 w 42"/>
                <a:gd name="T11" fmla="*/ 30 h 40"/>
                <a:gd name="T12" fmla="*/ 2 w 42"/>
                <a:gd name="T13" fmla="*/ 26 h 40"/>
                <a:gd name="T14" fmla="*/ 2 w 42"/>
                <a:gd name="T15" fmla="*/ 23 h 40"/>
                <a:gd name="T16" fmla="*/ 0 w 42"/>
                <a:gd name="T17" fmla="*/ 19 h 40"/>
                <a:gd name="T18" fmla="*/ 2 w 42"/>
                <a:gd name="T19" fmla="*/ 15 h 40"/>
                <a:gd name="T20" fmla="*/ 2 w 42"/>
                <a:gd name="T21" fmla="*/ 11 h 40"/>
                <a:gd name="T22" fmla="*/ 4 w 42"/>
                <a:gd name="T23" fmla="*/ 7 h 40"/>
                <a:gd name="T24" fmla="*/ 7 w 42"/>
                <a:gd name="T25" fmla="*/ 5 h 40"/>
                <a:gd name="T26" fmla="*/ 9 w 42"/>
                <a:gd name="T27" fmla="*/ 1 h 40"/>
                <a:gd name="T28" fmla="*/ 13 w 42"/>
                <a:gd name="T29" fmla="*/ 0 h 40"/>
                <a:gd name="T30" fmla="*/ 17 w 42"/>
                <a:gd name="T31" fmla="*/ 0 h 40"/>
                <a:gd name="T32" fmla="*/ 21 w 42"/>
                <a:gd name="T33" fmla="*/ 0 h 40"/>
                <a:gd name="T34" fmla="*/ 25 w 42"/>
                <a:gd name="T35" fmla="*/ 0 h 40"/>
                <a:gd name="T36" fmla="*/ 29 w 42"/>
                <a:gd name="T37" fmla="*/ 0 h 40"/>
                <a:gd name="T38" fmla="*/ 32 w 42"/>
                <a:gd name="T39" fmla="*/ 1 h 40"/>
                <a:gd name="T40" fmla="*/ 36 w 42"/>
                <a:gd name="T41" fmla="*/ 5 h 40"/>
                <a:gd name="T42" fmla="*/ 38 w 42"/>
                <a:gd name="T43" fmla="*/ 7 h 40"/>
                <a:gd name="T44" fmla="*/ 40 w 42"/>
                <a:gd name="T45" fmla="*/ 11 h 40"/>
                <a:gd name="T46" fmla="*/ 40 w 42"/>
                <a:gd name="T47" fmla="*/ 15 h 40"/>
                <a:gd name="T48" fmla="*/ 42 w 42"/>
                <a:gd name="T49" fmla="*/ 19 h 40"/>
                <a:gd name="T50" fmla="*/ 40 w 42"/>
                <a:gd name="T51" fmla="*/ 23 h 40"/>
                <a:gd name="T52" fmla="*/ 40 w 42"/>
                <a:gd name="T53" fmla="*/ 26 h 40"/>
                <a:gd name="T54" fmla="*/ 38 w 42"/>
                <a:gd name="T55" fmla="*/ 30 h 40"/>
                <a:gd name="T56" fmla="*/ 36 w 42"/>
                <a:gd name="T57" fmla="*/ 34 h 40"/>
                <a:gd name="T58" fmla="*/ 32 w 42"/>
                <a:gd name="T59" fmla="*/ 36 h 40"/>
                <a:gd name="T60" fmla="*/ 29 w 42"/>
                <a:gd name="T61" fmla="*/ 38 h 40"/>
                <a:gd name="T62" fmla="*/ 25 w 42"/>
                <a:gd name="T63" fmla="*/ 40 h 40"/>
                <a:gd name="T64" fmla="*/ 21 w 42"/>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0">
                  <a:moveTo>
                    <a:pt x="21" y="40"/>
                  </a:moveTo>
                  <a:lnTo>
                    <a:pt x="17" y="40"/>
                  </a:lnTo>
                  <a:lnTo>
                    <a:pt x="13" y="38"/>
                  </a:lnTo>
                  <a:lnTo>
                    <a:pt x="9" y="36"/>
                  </a:lnTo>
                  <a:lnTo>
                    <a:pt x="7" y="34"/>
                  </a:lnTo>
                  <a:lnTo>
                    <a:pt x="4" y="30"/>
                  </a:lnTo>
                  <a:lnTo>
                    <a:pt x="2" y="26"/>
                  </a:lnTo>
                  <a:lnTo>
                    <a:pt x="2" y="23"/>
                  </a:lnTo>
                  <a:lnTo>
                    <a:pt x="0" y="19"/>
                  </a:lnTo>
                  <a:lnTo>
                    <a:pt x="2" y="15"/>
                  </a:lnTo>
                  <a:lnTo>
                    <a:pt x="2" y="11"/>
                  </a:lnTo>
                  <a:lnTo>
                    <a:pt x="4" y="7"/>
                  </a:lnTo>
                  <a:lnTo>
                    <a:pt x="7" y="5"/>
                  </a:lnTo>
                  <a:lnTo>
                    <a:pt x="9" y="1"/>
                  </a:lnTo>
                  <a:lnTo>
                    <a:pt x="13" y="0"/>
                  </a:lnTo>
                  <a:lnTo>
                    <a:pt x="17" y="0"/>
                  </a:lnTo>
                  <a:lnTo>
                    <a:pt x="21" y="0"/>
                  </a:lnTo>
                  <a:lnTo>
                    <a:pt x="25" y="0"/>
                  </a:lnTo>
                  <a:lnTo>
                    <a:pt x="29" y="0"/>
                  </a:lnTo>
                  <a:lnTo>
                    <a:pt x="32" y="1"/>
                  </a:lnTo>
                  <a:lnTo>
                    <a:pt x="36" y="5"/>
                  </a:lnTo>
                  <a:lnTo>
                    <a:pt x="38" y="7"/>
                  </a:lnTo>
                  <a:lnTo>
                    <a:pt x="40" y="11"/>
                  </a:lnTo>
                  <a:lnTo>
                    <a:pt x="40" y="15"/>
                  </a:lnTo>
                  <a:lnTo>
                    <a:pt x="42" y="19"/>
                  </a:lnTo>
                  <a:lnTo>
                    <a:pt x="40" y="23"/>
                  </a:lnTo>
                  <a:lnTo>
                    <a:pt x="40" y="26"/>
                  </a:lnTo>
                  <a:lnTo>
                    <a:pt x="38" y="30"/>
                  </a:lnTo>
                  <a:lnTo>
                    <a:pt x="36" y="34"/>
                  </a:lnTo>
                  <a:lnTo>
                    <a:pt x="32"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22" name="Freeform 150"/>
            <p:cNvSpPr>
              <a:spLocks noChangeAspect="1"/>
            </p:cNvSpPr>
            <p:nvPr/>
          </p:nvSpPr>
          <p:spPr bwMode="auto">
            <a:xfrm>
              <a:off x="953" y="1730"/>
              <a:ext cx="68" cy="67"/>
            </a:xfrm>
            <a:custGeom>
              <a:avLst/>
              <a:gdLst>
                <a:gd name="T0" fmla="*/ 0 w 27"/>
                <a:gd name="T1" fmla="*/ 0 h 27"/>
                <a:gd name="T2" fmla="*/ 0 w 27"/>
                <a:gd name="T3" fmla="*/ 0 h 27"/>
                <a:gd name="T4" fmla="*/ 2 w 27"/>
                <a:gd name="T5" fmla="*/ 5 h 27"/>
                <a:gd name="T6" fmla="*/ 2 w 27"/>
                <a:gd name="T7" fmla="*/ 11 h 27"/>
                <a:gd name="T8" fmla="*/ 6 w 27"/>
                <a:gd name="T9" fmla="*/ 15 h 27"/>
                <a:gd name="T10" fmla="*/ 8 w 27"/>
                <a:gd name="T11" fmla="*/ 19 h 27"/>
                <a:gd name="T12" fmla="*/ 11 w 27"/>
                <a:gd name="T13" fmla="*/ 23 h 27"/>
                <a:gd name="T14" fmla="*/ 17 w 27"/>
                <a:gd name="T15" fmla="*/ 25 h 27"/>
                <a:gd name="T16" fmla="*/ 21 w 27"/>
                <a:gd name="T17" fmla="*/ 27 h 27"/>
                <a:gd name="T18" fmla="*/ 27 w 27"/>
                <a:gd name="T19" fmla="*/ 27 h 27"/>
                <a:gd name="T20" fmla="*/ 27 w 27"/>
                <a:gd name="T21" fmla="*/ 15 h 27"/>
                <a:gd name="T22" fmla="*/ 25 w 27"/>
                <a:gd name="T23" fmla="*/ 15 h 27"/>
                <a:gd name="T24" fmla="*/ 21 w 27"/>
                <a:gd name="T25" fmla="*/ 13 h 27"/>
                <a:gd name="T26" fmla="*/ 19 w 27"/>
                <a:gd name="T27" fmla="*/ 11 h 27"/>
                <a:gd name="T28" fmla="*/ 17 w 27"/>
                <a:gd name="T29" fmla="*/ 11 h 27"/>
                <a:gd name="T30" fmla="*/ 15 w 27"/>
                <a:gd name="T31" fmla="*/ 7 h 27"/>
                <a:gd name="T32" fmla="*/ 13 w 27"/>
                <a:gd name="T33" fmla="*/ 5 h 27"/>
                <a:gd name="T34" fmla="*/ 13 w 27"/>
                <a:gd name="T35" fmla="*/ 4 h 27"/>
                <a:gd name="T36" fmla="*/ 13 w 27"/>
                <a:gd name="T37" fmla="*/ 0 h 27"/>
                <a:gd name="T38" fmla="*/ 13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2" y="5"/>
                  </a:lnTo>
                  <a:lnTo>
                    <a:pt x="2" y="11"/>
                  </a:lnTo>
                  <a:lnTo>
                    <a:pt x="6" y="15"/>
                  </a:lnTo>
                  <a:lnTo>
                    <a:pt x="8" y="19"/>
                  </a:lnTo>
                  <a:lnTo>
                    <a:pt x="11" y="23"/>
                  </a:lnTo>
                  <a:lnTo>
                    <a:pt x="17" y="25"/>
                  </a:lnTo>
                  <a:lnTo>
                    <a:pt x="21" y="27"/>
                  </a:lnTo>
                  <a:lnTo>
                    <a:pt x="27" y="27"/>
                  </a:lnTo>
                  <a:lnTo>
                    <a:pt x="27" y="15"/>
                  </a:lnTo>
                  <a:lnTo>
                    <a:pt x="25" y="15"/>
                  </a:lnTo>
                  <a:lnTo>
                    <a:pt x="21" y="13"/>
                  </a:lnTo>
                  <a:lnTo>
                    <a:pt x="19" y="11"/>
                  </a:lnTo>
                  <a:lnTo>
                    <a:pt x="17" y="11"/>
                  </a:lnTo>
                  <a:lnTo>
                    <a:pt x="15" y="7"/>
                  </a:lnTo>
                  <a:lnTo>
                    <a:pt x="13" y="5"/>
                  </a:lnTo>
                  <a:lnTo>
                    <a:pt x="13" y="4"/>
                  </a:lnTo>
                  <a:lnTo>
                    <a:pt x="13" y="0"/>
                  </a:lnTo>
                  <a:lnTo>
                    <a:pt x="13"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223" name="Freeform 151"/>
            <p:cNvSpPr>
              <a:spLocks noChangeAspect="1"/>
            </p:cNvSpPr>
            <p:nvPr/>
          </p:nvSpPr>
          <p:spPr bwMode="auto">
            <a:xfrm>
              <a:off x="953" y="1662"/>
              <a:ext cx="68" cy="68"/>
            </a:xfrm>
            <a:custGeom>
              <a:avLst/>
              <a:gdLst>
                <a:gd name="T0" fmla="*/ 27 w 27"/>
                <a:gd name="T1" fmla="*/ 0 h 27"/>
                <a:gd name="T2" fmla="*/ 27 w 27"/>
                <a:gd name="T3" fmla="*/ 0 h 27"/>
                <a:gd name="T4" fmla="*/ 21 w 27"/>
                <a:gd name="T5" fmla="*/ 2 h 27"/>
                <a:gd name="T6" fmla="*/ 17 w 27"/>
                <a:gd name="T7" fmla="*/ 4 h 27"/>
                <a:gd name="T8" fmla="*/ 11 w 27"/>
                <a:gd name="T9" fmla="*/ 6 h 27"/>
                <a:gd name="T10" fmla="*/ 8 w 27"/>
                <a:gd name="T11" fmla="*/ 9 h 27"/>
                <a:gd name="T12" fmla="*/ 6 w 27"/>
                <a:gd name="T13" fmla="*/ 13 h 27"/>
                <a:gd name="T14" fmla="*/ 2 w 27"/>
                <a:gd name="T15" fmla="*/ 17 h 27"/>
                <a:gd name="T16" fmla="*/ 2 w 27"/>
                <a:gd name="T17" fmla="*/ 21 h 27"/>
                <a:gd name="T18" fmla="*/ 0 w 27"/>
                <a:gd name="T19" fmla="*/ 27 h 27"/>
                <a:gd name="T20" fmla="*/ 13 w 27"/>
                <a:gd name="T21" fmla="*/ 27 h 27"/>
                <a:gd name="T22" fmla="*/ 13 w 27"/>
                <a:gd name="T23" fmla="*/ 25 h 27"/>
                <a:gd name="T24" fmla="*/ 13 w 27"/>
                <a:gd name="T25" fmla="*/ 21 h 27"/>
                <a:gd name="T26" fmla="*/ 15 w 27"/>
                <a:gd name="T27" fmla="*/ 19 h 27"/>
                <a:gd name="T28" fmla="*/ 17 w 27"/>
                <a:gd name="T29" fmla="*/ 17 h 27"/>
                <a:gd name="T30" fmla="*/ 19 w 27"/>
                <a:gd name="T31" fmla="*/ 15 h 27"/>
                <a:gd name="T32" fmla="*/ 21 w 27"/>
                <a:gd name="T33" fmla="*/ 13 h 27"/>
                <a:gd name="T34" fmla="*/ 25 w 27"/>
                <a:gd name="T35" fmla="*/ 13 h 27"/>
                <a:gd name="T36" fmla="*/ 27 w 27"/>
                <a:gd name="T37" fmla="*/ 13 h 27"/>
                <a:gd name="T38" fmla="*/ 27 w 27"/>
                <a:gd name="T39" fmla="*/ 13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2"/>
                  </a:lnTo>
                  <a:lnTo>
                    <a:pt x="17" y="4"/>
                  </a:lnTo>
                  <a:lnTo>
                    <a:pt x="11" y="6"/>
                  </a:lnTo>
                  <a:lnTo>
                    <a:pt x="8" y="9"/>
                  </a:lnTo>
                  <a:lnTo>
                    <a:pt x="6" y="13"/>
                  </a:lnTo>
                  <a:lnTo>
                    <a:pt x="2" y="17"/>
                  </a:lnTo>
                  <a:lnTo>
                    <a:pt x="2" y="21"/>
                  </a:lnTo>
                  <a:lnTo>
                    <a:pt x="0" y="27"/>
                  </a:lnTo>
                  <a:lnTo>
                    <a:pt x="13" y="27"/>
                  </a:lnTo>
                  <a:lnTo>
                    <a:pt x="13" y="25"/>
                  </a:lnTo>
                  <a:lnTo>
                    <a:pt x="13" y="21"/>
                  </a:lnTo>
                  <a:lnTo>
                    <a:pt x="15" y="19"/>
                  </a:lnTo>
                  <a:lnTo>
                    <a:pt x="17" y="17"/>
                  </a:lnTo>
                  <a:lnTo>
                    <a:pt x="19" y="15"/>
                  </a:lnTo>
                  <a:lnTo>
                    <a:pt x="21" y="13"/>
                  </a:lnTo>
                  <a:lnTo>
                    <a:pt x="25" y="13"/>
                  </a:lnTo>
                  <a:lnTo>
                    <a:pt x="27" y="13"/>
                  </a:lnTo>
                  <a:lnTo>
                    <a:pt x="27" y="13"/>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224" name="Freeform 152"/>
            <p:cNvSpPr>
              <a:spLocks noChangeAspect="1"/>
            </p:cNvSpPr>
            <p:nvPr/>
          </p:nvSpPr>
          <p:spPr bwMode="auto">
            <a:xfrm>
              <a:off x="1021" y="1662"/>
              <a:ext cx="67" cy="68"/>
            </a:xfrm>
            <a:custGeom>
              <a:avLst/>
              <a:gdLst>
                <a:gd name="T0" fmla="*/ 27 w 27"/>
                <a:gd name="T1" fmla="*/ 27 h 27"/>
                <a:gd name="T2" fmla="*/ 27 w 27"/>
                <a:gd name="T3" fmla="*/ 27 h 27"/>
                <a:gd name="T4" fmla="*/ 27 w 27"/>
                <a:gd name="T5" fmla="*/ 21 h 27"/>
                <a:gd name="T6" fmla="*/ 25 w 27"/>
                <a:gd name="T7" fmla="*/ 17 h 27"/>
                <a:gd name="T8" fmla="*/ 21 w 27"/>
                <a:gd name="T9" fmla="*/ 13 h 27"/>
                <a:gd name="T10" fmla="*/ 19 w 27"/>
                <a:gd name="T11" fmla="*/ 9 h 27"/>
                <a:gd name="T12" fmla="*/ 15 w 27"/>
                <a:gd name="T13" fmla="*/ 6 h 27"/>
                <a:gd name="T14" fmla="*/ 9 w 27"/>
                <a:gd name="T15" fmla="*/ 4 h 27"/>
                <a:gd name="T16" fmla="*/ 6 w 27"/>
                <a:gd name="T17" fmla="*/ 2 h 27"/>
                <a:gd name="T18" fmla="*/ 0 w 27"/>
                <a:gd name="T19" fmla="*/ 0 h 27"/>
                <a:gd name="T20" fmla="*/ 0 w 27"/>
                <a:gd name="T21" fmla="*/ 13 h 27"/>
                <a:gd name="T22" fmla="*/ 4 w 27"/>
                <a:gd name="T23" fmla="*/ 13 h 27"/>
                <a:gd name="T24" fmla="*/ 6 w 27"/>
                <a:gd name="T25" fmla="*/ 13 h 27"/>
                <a:gd name="T26" fmla="*/ 8 w 27"/>
                <a:gd name="T27" fmla="*/ 15 h 27"/>
                <a:gd name="T28" fmla="*/ 9 w 27"/>
                <a:gd name="T29" fmla="*/ 17 h 27"/>
                <a:gd name="T30" fmla="*/ 11 w 27"/>
                <a:gd name="T31" fmla="*/ 19 h 27"/>
                <a:gd name="T32" fmla="*/ 13 w 27"/>
                <a:gd name="T33" fmla="*/ 21 h 27"/>
                <a:gd name="T34" fmla="*/ 13 w 27"/>
                <a:gd name="T35" fmla="*/ 25 h 27"/>
                <a:gd name="T36" fmla="*/ 15 w 27"/>
                <a:gd name="T37" fmla="*/ 27 h 27"/>
                <a:gd name="T38" fmla="*/ 15 w 27"/>
                <a:gd name="T39" fmla="*/ 27 h 27"/>
                <a:gd name="T40" fmla="*/ 27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27"/>
                  </a:moveTo>
                  <a:lnTo>
                    <a:pt x="27" y="27"/>
                  </a:lnTo>
                  <a:lnTo>
                    <a:pt x="27" y="21"/>
                  </a:lnTo>
                  <a:lnTo>
                    <a:pt x="25" y="17"/>
                  </a:lnTo>
                  <a:lnTo>
                    <a:pt x="21" y="13"/>
                  </a:lnTo>
                  <a:lnTo>
                    <a:pt x="19" y="9"/>
                  </a:lnTo>
                  <a:lnTo>
                    <a:pt x="15" y="6"/>
                  </a:lnTo>
                  <a:lnTo>
                    <a:pt x="9" y="4"/>
                  </a:lnTo>
                  <a:lnTo>
                    <a:pt x="6" y="2"/>
                  </a:lnTo>
                  <a:lnTo>
                    <a:pt x="0" y="0"/>
                  </a:lnTo>
                  <a:lnTo>
                    <a:pt x="0" y="13"/>
                  </a:lnTo>
                  <a:lnTo>
                    <a:pt x="4" y="13"/>
                  </a:lnTo>
                  <a:lnTo>
                    <a:pt x="6" y="13"/>
                  </a:lnTo>
                  <a:lnTo>
                    <a:pt x="8" y="15"/>
                  </a:lnTo>
                  <a:lnTo>
                    <a:pt x="9" y="17"/>
                  </a:lnTo>
                  <a:lnTo>
                    <a:pt x="11" y="19"/>
                  </a:lnTo>
                  <a:lnTo>
                    <a:pt x="13" y="21"/>
                  </a:lnTo>
                  <a:lnTo>
                    <a:pt x="13" y="25"/>
                  </a:lnTo>
                  <a:lnTo>
                    <a:pt x="15" y="27"/>
                  </a:lnTo>
                  <a:lnTo>
                    <a:pt x="15" y="27"/>
                  </a:lnTo>
                  <a:lnTo>
                    <a:pt x="27" y="27"/>
                  </a:lnTo>
                  <a:close/>
                </a:path>
              </a:pathLst>
            </a:custGeom>
            <a:solidFill>
              <a:srgbClr val="FFFFFF"/>
            </a:solidFill>
            <a:ln w="9525">
              <a:solidFill>
                <a:srgbClr val="000000"/>
              </a:solidFill>
              <a:round/>
              <a:headEnd/>
              <a:tailEnd/>
            </a:ln>
          </p:spPr>
          <p:txBody>
            <a:bodyPr/>
            <a:lstStyle/>
            <a:p>
              <a:endParaRPr lang="en-US" dirty="0"/>
            </a:p>
          </p:txBody>
        </p:sp>
        <p:sp>
          <p:nvSpPr>
            <p:cNvPr id="899225" name="Freeform 153"/>
            <p:cNvSpPr>
              <a:spLocks noChangeAspect="1"/>
            </p:cNvSpPr>
            <p:nvPr/>
          </p:nvSpPr>
          <p:spPr bwMode="auto">
            <a:xfrm>
              <a:off x="1021" y="1730"/>
              <a:ext cx="67" cy="67"/>
            </a:xfrm>
            <a:custGeom>
              <a:avLst/>
              <a:gdLst>
                <a:gd name="T0" fmla="*/ 0 w 27"/>
                <a:gd name="T1" fmla="*/ 27 h 27"/>
                <a:gd name="T2" fmla="*/ 0 w 27"/>
                <a:gd name="T3" fmla="*/ 27 h 27"/>
                <a:gd name="T4" fmla="*/ 6 w 27"/>
                <a:gd name="T5" fmla="*/ 27 h 27"/>
                <a:gd name="T6" fmla="*/ 9 w 27"/>
                <a:gd name="T7" fmla="*/ 25 h 27"/>
                <a:gd name="T8" fmla="*/ 15 w 27"/>
                <a:gd name="T9" fmla="*/ 23 h 27"/>
                <a:gd name="T10" fmla="*/ 19 w 27"/>
                <a:gd name="T11" fmla="*/ 19 h 27"/>
                <a:gd name="T12" fmla="*/ 21 w 27"/>
                <a:gd name="T13" fmla="*/ 15 h 27"/>
                <a:gd name="T14" fmla="*/ 25 w 27"/>
                <a:gd name="T15" fmla="*/ 11 h 27"/>
                <a:gd name="T16" fmla="*/ 27 w 27"/>
                <a:gd name="T17" fmla="*/ 5 h 27"/>
                <a:gd name="T18" fmla="*/ 27 w 27"/>
                <a:gd name="T19" fmla="*/ 0 h 27"/>
                <a:gd name="T20" fmla="*/ 15 w 27"/>
                <a:gd name="T21" fmla="*/ 0 h 27"/>
                <a:gd name="T22" fmla="*/ 13 w 27"/>
                <a:gd name="T23" fmla="*/ 4 h 27"/>
                <a:gd name="T24" fmla="*/ 13 w 27"/>
                <a:gd name="T25" fmla="*/ 5 h 27"/>
                <a:gd name="T26" fmla="*/ 11 w 27"/>
                <a:gd name="T27" fmla="*/ 7 h 27"/>
                <a:gd name="T28" fmla="*/ 9 w 27"/>
                <a:gd name="T29" fmla="*/ 11 h 27"/>
                <a:gd name="T30" fmla="*/ 8 w 27"/>
                <a:gd name="T31" fmla="*/ 11 h 27"/>
                <a:gd name="T32" fmla="*/ 6 w 27"/>
                <a:gd name="T33" fmla="*/ 13 h 27"/>
                <a:gd name="T34" fmla="*/ 4 w 27"/>
                <a:gd name="T35" fmla="*/ 15 h 27"/>
                <a:gd name="T36" fmla="*/ 0 w 27"/>
                <a:gd name="T37" fmla="*/ 15 h 27"/>
                <a:gd name="T38" fmla="*/ 0 w 27"/>
                <a:gd name="T39" fmla="*/ 15 h 27"/>
                <a:gd name="T40" fmla="*/ 0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27"/>
                  </a:moveTo>
                  <a:lnTo>
                    <a:pt x="0" y="27"/>
                  </a:lnTo>
                  <a:lnTo>
                    <a:pt x="6" y="27"/>
                  </a:lnTo>
                  <a:lnTo>
                    <a:pt x="9" y="25"/>
                  </a:lnTo>
                  <a:lnTo>
                    <a:pt x="15" y="23"/>
                  </a:lnTo>
                  <a:lnTo>
                    <a:pt x="19" y="19"/>
                  </a:lnTo>
                  <a:lnTo>
                    <a:pt x="21" y="15"/>
                  </a:lnTo>
                  <a:lnTo>
                    <a:pt x="25" y="11"/>
                  </a:lnTo>
                  <a:lnTo>
                    <a:pt x="27" y="5"/>
                  </a:lnTo>
                  <a:lnTo>
                    <a:pt x="27" y="0"/>
                  </a:lnTo>
                  <a:lnTo>
                    <a:pt x="15" y="0"/>
                  </a:lnTo>
                  <a:lnTo>
                    <a:pt x="13" y="4"/>
                  </a:lnTo>
                  <a:lnTo>
                    <a:pt x="13" y="5"/>
                  </a:lnTo>
                  <a:lnTo>
                    <a:pt x="11" y="7"/>
                  </a:lnTo>
                  <a:lnTo>
                    <a:pt x="9" y="11"/>
                  </a:lnTo>
                  <a:lnTo>
                    <a:pt x="8" y="11"/>
                  </a:lnTo>
                  <a:lnTo>
                    <a:pt x="6" y="13"/>
                  </a:lnTo>
                  <a:lnTo>
                    <a:pt x="4" y="15"/>
                  </a:lnTo>
                  <a:lnTo>
                    <a:pt x="0" y="15"/>
                  </a:lnTo>
                  <a:lnTo>
                    <a:pt x="0" y="15"/>
                  </a:lnTo>
                  <a:lnTo>
                    <a:pt x="0" y="27"/>
                  </a:lnTo>
                  <a:close/>
                </a:path>
              </a:pathLst>
            </a:custGeom>
            <a:solidFill>
              <a:srgbClr val="FFFFFF"/>
            </a:solidFill>
            <a:ln w="9525">
              <a:solidFill>
                <a:srgbClr val="000000"/>
              </a:solidFill>
              <a:round/>
              <a:headEnd/>
              <a:tailEnd/>
            </a:ln>
          </p:spPr>
          <p:txBody>
            <a:bodyPr/>
            <a:lstStyle/>
            <a:p>
              <a:endParaRPr lang="en-US" dirty="0"/>
            </a:p>
          </p:txBody>
        </p:sp>
        <p:sp>
          <p:nvSpPr>
            <p:cNvPr id="899226" name="Freeform 154"/>
            <p:cNvSpPr>
              <a:spLocks noChangeAspect="1"/>
            </p:cNvSpPr>
            <p:nvPr/>
          </p:nvSpPr>
          <p:spPr bwMode="auto">
            <a:xfrm>
              <a:off x="968" y="1682"/>
              <a:ext cx="105" cy="100"/>
            </a:xfrm>
            <a:custGeom>
              <a:avLst/>
              <a:gdLst>
                <a:gd name="T0" fmla="*/ 21 w 42"/>
                <a:gd name="T1" fmla="*/ 40 h 40"/>
                <a:gd name="T2" fmla="*/ 17 w 42"/>
                <a:gd name="T3" fmla="*/ 40 h 40"/>
                <a:gd name="T4" fmla="*/ 13 w 42"/>
                <a:gd name="T5" fmla="*/ 38 h 40"/>
                <a:gd name="T6" fmla="*/ 9 w 42"/>
                <a:gd name="T7" fmla="*/ 36 h 40"/>
                <a:gd name="T8" fmla="*/ 7 w 42"/>
                <a:gd name="T9" fmla="*/ 34 h 40"/>
                <a:gd name="T10" fmla="*/ 4 w 42"/>
                <a:gd name="T11" fmla="*/ 30 h 40"/>
                <a:gd name="T12" fmla="*/ 2 w 42"/>
                <a:gd name="T13" fmla="*/ 26 h 40"/>
                <a:gd name="T14" fmla="*/ 2 w 42"/>
                <a:gd name="T15" fmla="*/ 23 h 40"/>
                <a:gd name="T16" fmla="*/ 0 w 42"/>
                <a:gd name="T17" fmla="*/ 19 h 40"/>
                <a:gd name="T18" fmla="*/ 2 w 42"/>
                <a:gd name="T19" fmla="*/ 15 h 40"/>
                <a:gd name="T20" fmla="*/ 2 w 42"/>
                <a:gd name="T21" fmla="*/ 11 h 40"/>
                <a:gd name="T22" fmla="*/ 4 w 42"/>
                <a:gd name="T23" fmla="*/ 7 h 40"/>
                <a:gd name="T24" fmla="*/ 7 w 42"/>
                <a:gd name="T25" fmla="*/ 5 h 40"/>
                <a:gd name="T26" fmla="*/ 9 w 42"/>
                <a:gd name="T27" fmla="*/ 1 h 40"/>
                <a:gd name="T28" fmla="*/ 13 w 42"/>
                <a:gd name="T29" fmla="*/ 0 h 40"/>
                <a:gd name="T30" fmla="*/ 17 w 42"/>
                <a:gd name="T31" fmla="*/ 0 h 40"/>
                <a:gd name="T32" fmla="*/ 21 w 42"/>
                <a:gd name="T33" fmla="*/ 0 h 40"/>
                <a:gd name="T34" fmla="*/ 25 w 42"/>
                <a:gd name="T35" fmla="*/ 0 h 40"/>
                <a:gd name="T36" fmla="*/ 29 w 42"/>
                <a:gd name="T37" fmla="*/ 0 h 40"/>
                <a:gd name="T38" fmla="*/ 32 w 42"/>
                <a:gd name="T39" fmla="*/ 1 h 40"/>
                <a:gd name="T40" fmla="*/ 36 w 42"/>
                <a:gd name="T41" fmla="*/ 5 h 40"/>
                <a:gd name="T42" fmla="*/ 38 w 42"/>
                <a:gd name="T43" fmla="*/ 7 h 40"/>
                <a:gd name="T44" fmla="*/ 40 w 42"/>
                <a:gd name="T45" fmla="*/ 11 h 40"/>
                <a:gd name="T46" fmla="*/ 40 w 42"/>
                <a:gd name="T47" fmla="*/ 15 h 40"/>
                <a:gd name="T48" fmla="*/ 42 w 42"/>
                <a:gd name="T49" fmla="*/ 19 h 40"/>
                <a:gd name="T50" fmla="*/ 40 w 42"/>
                <a:gd name="T51" fmla="*/ 23 h 40"/>
                <a:gd name="T52" fmla="*/ 40 w 42"/>
                <a:gd name="T53" fmla="*/ 26 h 40"/>
                <a:gd name="T54" fmla="*/ 38 w 42"/>
                <a:gd name="T55" fmla="*/ 30 h 40"/>
                <a:gd name="T56" fmla="*/ 36 w 42"/>
                <a:gd name="T57" fmla="*/ 34 h 40"/>
                <a:gd name="T58" fmla="*/ 32 w 42"/>
                <a:gd name="T59" fmla="*/ 36 h 40"/>
                <a:gd name="T60" fmla="*/ 29 w 42"/>
                <a:gd name="T61" fmla="*/ 38 h 40"/>
                <a:gd name="T62" fmla="*/ 25 w 42"/>
                <a:gd name="T63" fmla="*/ 40 h 40"/>
                <a:gd name="T64" fmla="*/ 21 w 42"/>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0">
                  <a:moveTo>
                    <a:pt x="21" y="40"/>
                  </a:moveTo>
                  <a:lnTo>
                    <a:pt x="17" y="40"/>
                  </a:lnTo>
                  <a:lnTo>
                    <a:pt x="13" y="38"/>
                  </a:lnTo>
                  <a:lnTo>
                    <a:pt x="9" y="36"/>
                  </a:lnTo>
                  <a:lnTo>
                    <a:pt x="7" y="34"/>
                  </a:lnTo>
                  <a:lnTo>
                    <a:pt x="4" y="30"/>
                  </a:lnTo>
                  <a:lnTo>
                    <a:pt x="2" y="26"/>
                  </a:lnTo>
                  <a:lnTo>
                    <a:pt x="2" y="23"/>
                  </a:lnTo>
                  <a:lnTo>
                    <a:pt x="0" y="19"/>
                  </a:lnTo>
                  <a:lnTo>
                    <a:pt x="2" y="15"/>
                  </a:lnTo>
                  <a:lnTo>
                    <a:pt x="2" y="11"/>
                  </a:lnTo>
                  <a:lnTo>
                    <a:pt x="4" y="7"/>
                  </a:lnTo>
                  <a:lnTo>
                    <a:pt x="7" y="5"/>
                  </a:lnTo>
                  <a:lnTo>
                    <a:pt x="9" y="1"/>
                  </a:lnTo>
                  <a:lnTo>
                    <a:pt x="13" y="0"/>
                  </a:lnTo>
                  <a:lnTo>
                    <a:pt x="17" y="0"/>
                  </a:lnTo>
                  <a:lnTo>
                    <a:pt x="21" y="0"/>
                  </a:lnTo>
                  <a:lnTo>
                    <a:pt x="25" y="0"/>
                  </a:lnTo>
                  <a:lnTo>
                    <a:pt x="29" y="0"/>
                  </a:lnTo>
                  <a:lnTo>
                    <a:pt x="32" y="1"/>
                  </a:lnTo>
                  <a:lnTo>
                    <a:pt x="36" y="5"/>
                  </a:lnTo>
                  <a:lnTo>
                    <a:pt x="38" y="7"/>
                  </a:lnTo>
                  <a:lnTo>
                    <a:pt x="40" y="11"/>
                  </a:lnTo>
                  <a:lnTo>
                    <a:pt x="40" y="15"/>
                  </a:lnTo>
                  <a:lnTo>
                    <a:pt x="42" y="19"/>
                  </a:lnTo>
                  <a:lnTo>
                    <a:pt x="40" y="23"/>
                  </a:lnTo>
                  <a:lnTo>
                    <a:pt x="40" y="26"/>
                  </a:lnTo>
                  <a:lnTo>
                    <a:pt x="38" y="30"/>
                  </a:lnTo>
                  <a:lnTo>
                    <a:pt x="36" y="34"/>
                  </a:lnTo>
                  <a:lnTo>
                    <a:pt x="32"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27" name="Freeform 155"/>
            <p:cNvSpPr>
              <a:spLocks noChangeAspect="1"/>
            </p:cNvSpPr>
            <p:nvPr/>
          </p:nvSpPr>
          <p:spPr bwMode="auto">
            <a:xfrm>
              <a:off x="958" y="1730"/>
              <a:ext cx="63" cy="62"/>
            </a:xfrm>
            <a:custGeom>
              <a:avLst/>
              <a:gdLst>
                <a:gd name="T0" fmla="*/ 0 w 25"/>
                <a:gd name="T1" fmla="*/ 0 h 25"/>
                <a:gd name="T2" fmla="*/ 0 w 25"/>
                <a:gd name="T3" fmla="*/ 0 h 25"/>
                <a:gd name="T4" fmla="*/ 2 w 25"/>
                <a:gd name="T5" fmla="*/ 5 h 25"/>
                <a:gd name="T6" fmla="*/ 2 w 25"/>
                <a:gd name="T7" fmla="*/ 9 h 25"/>
                <a:gd name="T8" fmla="*/ 6 w 25"/>
                <a:gd name="T9" fmla="*/ 13 h 25"/>
                <a:gd name="T10" fmla="*/ 8 w 25"/>
                <a:gd name="T11" fmla="*/ 17 h 25"/>
                <a:gd name="T12" fmla="*/ 11 w 25"/>
                <a:gd name="T13" fmla="*/ 21 h 25"/>
                <a:gd name="T14" fmla="*/ 15 w 25"/>
                <a:gd name="T15" fmla="*/ 23 h 25"/>
                <a:gd name="T16" fmla="*/ 21 w 25"/>
                <a:gd name="T17" fmla="*/ 25 h 25"/>
                <a:gd name="T18" fmla="*/ 25 w 25"/>
                <a:gd name="T19" fmla="*/ 25 h 25"/>
                <a:gd name="T20" fmla="*/ 25 w 25"/>
                <a:gd name="T21" fmla="*/ 17 h 25"/>
                <a:gd name="T22" fmla="*/ 21 w 25"/>
                <a:gd name="T23" fmla="*/ 17 h 25"/>
                <a:gd name="T24" fmla="*/ 19 w 25"/>
                <a:gd name="T25" fmla="*/ 15 h 25"/>
                <a:gd name="T26" fmla="*/ 15 w 25"/>
                <a:gd name="T27" fmla="*/ 13 h 25"/>
                <a:gd name="T28" fmla="*/ 13 w 25"/>
                <a:gd name="T29" fmla="*/ 11 h 25"/>
                <a:gd name="T30" fmla="*/ 11 w 25"/>
                <a:gd name="T31" fmla="*/ 9 h 25"/>
                <a:gd name="T32" fmla="*/ 9 w 25"/>
                <a:gd name="T33" fmla="*/ 7 h 25"/>
                <a:gd name="T34" fmla="*/ 9 w 25"/>
                <a:gd name="T35" fmla="*/ 4 h 25"/>
                <a:gd name="T36" fmla="*/ 9 w 25"/>
                <a:gd name="T37" fmla="*/ 0 h 25"/>
                <a:gd name="T38" fmla="*/ 9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2" y="5"/>
                  </a:lnTo>
                  <a:lnTo>
                    <a:pt x="2" y="9"/>
                  </a:lnTo>
                  <a:lnTo>
                    <a:pt x="6" y="13"/>
                  </a:lnTo>
                  <a:lnTo>
                    <a:pt x="8" y="17"/>
                  </a:lnTo>
                  <a:lnTo>
                    <a:pt x="11" y="21"/>
                  </a:lnTo>
                  <a:lnTo>
                    <a:pt x="15" y="23"/>
                  </a:lnTo>
                  <a:lnTo>
                    <a:pt x="21" y="25"/>
                  </a:lnTo>
                  <a:lnTo>
                    <a:pt x="25" y="25"/>
                  </a:lnTo>
                  <a:lnTo>
                    <a:pt x="25" y="17"/>
                  </a:lnTo>
                  <a:lnTo>
                    <a:pt x="21" y="17"/>
                  </a:lnTo>
                  <a:lnTo>
                    <a:pt x="19" y="15"/>
                  </a:lnTo>
                  <a:lnTo>
                    <a:pt x="15" y="13"/>
                  </a:lnTo>
                  <a:lnTo>
                    <a:pt x="13" y="11"/>
                  </a:lnTo>
                  <a:lnTo>
                    <a:pt x="11" y="9"/>
                  </a:lnTo>
                  <a:lnTo>
                    <a:pt x="9" y="7"/>
                  </a:lnTo>
                  <a:lnTo>
                    <a:pt x="9" y="4"/>
                  </a:lnTo>
                  <a:lnTo>
                    <a:pt x="9" y="0"/>
                  </a:lnTo>
                  <a:lnTo>
                    <a:pt x="9"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28" name="Freeform 156"/>
            <p:cNvSpPr>
              <a:spLocks noChangeAspect="1"/>
            </p:cNvSpPr>
            <p:nvPr/>
          </p:nvSpPr>
          <p:spPr bwMode="auto">
            <a:xfrm>
              <a:off x="958" y="1672"/>
              <a:ext cx="63" cy="58"/>
            </a:xfrm>
            <a:custGeom>
              <a:avLst/>
              <a:gdLst>
                <a:gd name="T0" fmla="*/ 25 w 25"/>
                <a:gd name="T1" fmla="*/ 0 h 23"/>
                <a:gd name="T2" fmla="*/ 25 w 25"/>
                <a:gd name="T3" fmla="*/ 0 h 23"/>
                <a:gd name="T4" fmla="*/ 21 w 25"/>
                <a:gd name="T5" fmla="*/ 0 h 23"/>
                <a:gd name="T6" fmla="*/ 15 w 25"/>
                <a:gd name="T7" fmla="*/ 2 h 23"/>
                <a:gd name="T8" fmla="*/ 11 w 25"/>
                <a:gd name="T9" fmla="*/ 4 h 23"/>
                <a:gd name="T10" fmla="*/ 8 w 25"/>
                <a:gd name="T11" fmla="*/ 5 h 23"/>
                <a:gd name="T12" fmla="*/ 6 w 25"/>
                <a:gd name="T13" fmla="*/ 9 h 23"/>
                <a:gd name="T14" fmla="*/ 2 w 25"/>
                <a:gd name="T15" fmla="*/ 13 h 23"/>
                <a:gd name="T16" fmla="*/ 2 w 25"/>
                <a:gd name="T17" fmla="*/ 19 h 23"/>
                <a:gd name="T18" fmla="*/ 0 w 25"/>
                <a:gd name="T19" fmla="*/ 23 h 23"/>
                <a:gd name="T20" fmla="*/ 9 w 25"/>
                <a:gd name="T21" fmla="*/ 23 h 23"/>
                <a:gd name="T22" fmla="*/ 9 w 25"/>
                <a:gd name="T23" fmla="*/ 19 h 23"/>
                <a:gd name="T24" fmla="*/ 9 w 25"/>
                <a:gd name="T25" fmla="*/ 17 h 23"/>
                <a:gd name="T26" fmla="*/ 11 w 25"/>
                <a:gd name="T27" fmla="*/ 13 h 23"/>
                <a:gd name="T28" fmla="*/ 13 w 25"/>
                <a:gd name="T29" fmla="*/ 11 h 23"/>
                <a:gd name="T30" fmla="*/ 15 w 25"/>
                <a:gd name="T31" fmla="*/ 9 h 23"/>
                <a:gd name="T32" fmla="*/ 19 w 25"/>
                <a:gd name="T33" fmla="*/ 7 h 23"/>
                <a:gd name="T34" fmla="*/ 21 w 25"/>
                <a:gd name="T35" fmla="*/ 7 h 23"/>
                <a:gd name="T36" fmla="*/ 25 w 25"/>
                <a:gd name="T37" fmla="*/ 7 h 23"/>
                <a:gd name="T38" fmla="*/ 25 w 25"/>
                <a:gd name="T39" fmla="*/ 7 h 23"/>
                <a:gd name="T40" fmla="*/ 25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0"/>
                  </a:moveTo>
                  <a:lnTo>
                    <a:pt x="25" y="0"/>
                  </a:lnTo>
                  <a:lnTo>
                    <a:pt x="21" y="0"/>
                  </a:lnTo>
                  <a:lnTo>
                    <a:pt x="15" y="2"/>
                  </a:lnTo>
                  <a:lnTo>
                    <a:pt x="11" y="4"/>
                  </a:lnTo>
                  <a:lnTo>
                    <a:pt x="8" y="5"/>
                  </a:lnTo>
                  <a:lnTo>
                    <a:pt x="6" y="9"/>
                  </a:lnTo>
                  <a:lnTo>
                    <a:pt x="2" y="13"/>
                  </a:lnTo>
                  <a:lnTo>
                    <a:pt x="2" y="19"/>
                  </a:lnTo>
                  <a:lnTo>
                    <a:pt x="0" y="23"/>
                  </a:lnTo>
                  <a:lnTo>
                    <a:pt x="9" y="23"/>
                  </a:lnTo>
                  <a:lnTo>
                    <a:pt x="9" y="19"/>
                  </a:lnTo>
                  <a:lnTo>
                    <a:pt x="9" y="17"/>
                  </a:lnTo>
                  <a:lnTo>
                    <a:pt x="11" y="13"/>
                  </a:lnTo>
                  <a:lnTo>
                    <a:pt x="13" y="11"/>
                  </a:lnTo>
                  <a:lnTo>
                    <a:pt x="15" y="9"/>
                  </a:lnTo>
                  <a:lnTo>
                    <a:pt x="19" y="7"/>
                  </a:lnTo>
                  <a:lnTo>
                    <a:pt x="21" y="7"/>
                  </a:lnTo>
                  <a:lnTo>
                    <a:pt x="25" y="7"/>
                  </a:lnTo>
                  <a:lnTo>
                    <a:pt x="25" y="7"/>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229" name="Freeform 157"/>
            <p:cNvSpPr>
              <a:spLocks noChangeAspect="1"/>
            </p:cNvSpPr>
            <p:nvPr/>
          </p:nvSpPr>
          <p:spPr bwMode="auto">
            <a:xfrm>
              <a:off x="1021" y="1672"/>
              <a:ext cx="63" cy="58"/>
            </a:xfrm>
            <a:custGeom>
              <a:avLst/>
              <a:gdLst>
                <a:gd name="T0" fmla="*/ 25 w 25"/>
                <a:gd name="T1" fmla="*/ 23 h 23"/>
                <a:gd name="T2" fmla="*/ 25 w 25"/>
                <a:gd name="T3" fmla="*/ 23 h 23"/>
                <a:gd name="T4" fmla="*/ 25 w 25"/>
                <a:gd name="T5" fmla="*/ 19 h 23"/>
                <a:gd name="T6" fmla="*/ 23 w 25"/>
                <a:gd name="T7" fmla="*/ 13 h 23"/>
                <a:gd name="T8" fmla="*/ 21 w 25"/>
                <a:gd name="T9" fmla="*/ 9 h 23"/>
                <a:gd name="T10" fmla="*/ 17 w 25"/>
                <a:gd name="T11" fmla="*/ 5 h 23"/>
                <a:gd name="T12" fmla="*/ 13 w 25"/>
                <a:gd name="T13" fmla="*/ 4 h 23"/>
                <a:gd name="T14" fmla="*/ 9 w 25"/>
                <a:gd name="T15" fmla="*/ 2 h 23"/>
                <a:gd name="T16" fmla="*/ 6 w 25"/>
                <a:gd name="T17" fmla="*/ 0 h 23"/>
                <a:gd name="T18" fmla="*/ 0 w 25"/>
                <a:gd name="T19" fmla="*/ 0 h 23"/>
                <a:gd name="T20" fmla="*/ 0 w 25"/>
                <a:gd name="T21" fmla="*/ 7 h 23"/>
                <a:gd name="T22" fmla="*/ 4 w 25"/>
                <a:gd name="T23" fmla="*/ 7 h 23"/>
                <a:gd name="T24" fmla="*/ 6 w 25"/>
                <a:gd name="T25" fmla="*/ 7 h 23"/>
                <a:gd name="T26" fmla="*/ 9 w 25"/>
                <a:gd name="T27" fmla="*/ 9 h 23"/>
                <a:gd name="T28" fmla="*/ 11 w 25"/>
                <a:gd name="T29" fmla="*/ 11 h 23"/>
                <a:gd name="T30" fmla="*/ 13 w 25"/>
                <a:gd name="T31" fmla="*/ 13 h 23"/>
                <a:gd name="T32" fmla="*/ 15 w 25"/>
                <a:gd name="T33" fmla="*/ 17 h 23"/>
                <a:gd name="T34" fmla="*/ 15 w 25"/>
                <a:gd name="T35" fmla="*/ 19 h 23"/>
                <a:gd name="T36" fmla="*/ 17 w 25"/>
                <a:gd name="T37" fmla="*/ 23 h 23"/>
                <a:gd name="T38" fmla="*/ 17 w 25"/>
                <a:gd name="T39" fmla="*/ 23 h 23"/>
                <a:gd name="T40" fmla="*/ 25 w 25"/>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23"/>
                  </a:moveTo>
                  <a:lnTo>
                    <a:pt x="25" y="23"/>
                  </a:lnTo>
                  <a:lnTo>
                    <a:pt x="25" y="19"/>
                  </a:lnTo>
                  <a:lnTo>
                    <a:pt x="23" y="13"/>
                  </a:lnTo>
                  <a:lnTo>
                    <a:pt x="21" y="9"/>
                  </a:lnTo>
                  <a:lnTo>
                    <a:pt x="17" y="5"/>
                  </a:lnTo>
                  <a:lnTo>
                    <a:pt x="13" y="4"/>
                  </a:lnTo>
                  <a:lnTo>
                    <a:pt x="9" y="2"/>
                  </a:lnTo>
                  <a:lnTo>
                    <a:pt x="6" y="0"/>
                  </a:lnTo>
                  <a:lnTo>
                    <a:pt x="0" y="0"/>
                  </a:lnTo>
                  <a:lnTo>
                    <a:pt x="0" y="7"/>
                  </a:lnTo>
                  <a:lnTo>
                    <a:pt x="4" y="7"/>
                  </a:lnTo>
                  <a:lnTo>
                    <a:pt x="6" y="7"/>
                  </a:lnTo>
                  <a:lnTo>
                    <a:pt x="9" y="9"/>
                  </a:lnTo>
                  <a:lnTo>
                    <a:pt x="11" y="11"/>
                  </a:lnTo>
                  <a:lnTo>
                    <a:pt x="13" y="13"/>
                  </a:lnTo>
                  <a:lnTo>
                    <a:pt x="15" y="17"/>
                  </a:lnTo>
                  <a:lnTo>
                    <a:pt x="15" y="19"/>
                  </a:lnTo>
                  <a:lnTo>
                    <a:pt x="17" y="23"/>
                  </a:lnTo>
                  <a:lnTo>
                    <a:pt x="17" y="23"/>
                  </a:lnTo>
                  <a:lnTo>
                    <a:pt x="25" y="23"/>
                  </a:lnTo>
                  <a:close/>
                </a:path>
              </a:pathLst>
            </a:custGeom>
            <a:solidFill>
              <a:srgbClr val="1F1A17"/>
            </a:solidFill>
            <a:ln w="9525">
              <a:solidFill>
                <a:srgbClr val="000000"/>
              </a:solidFill>
              <a:round/>
              <a:headEnd/>
              <a:tailEnd/>
            </a:ln>
          </p:spPr>
          <p:txBody>
            <a:bodyPr/>
            <a:lstStyle/>
            <a:p>
              <a:endParaRPr lang="en-US" dirty="0"/>
            </a:p>
          </p:txBody>
        </p:sp>
        <p:sp>
          <p:nvSpPr>
            <p:cNvPr id="899230" name="Freeform 158"/>
            <p:cNvSpPr>
              <a:spLocks noChangeAspect="1"/>
            </p:cNvSpPr>
            <p:nvPr/>
          </p:nvSpPr>
          <p:spPr bwMode="auto">
            <a:xfrm>
              <a:off x="1021" y="1730"/>
              <a:ext cx="63" cy="62"/>
            </a:xfrm>
            <a:custGeom>
              <a:avLst/>
              <a:gdLst>
                <a:gd name="T0" fmla="*/ 0 w 25"/>
                <a:gd name="T1" fmla="*/ 25 h 25"/>
                <a:gd name="T2" fmla="*/ 0 w 25"/>
                <a:gd name="T3" fmla="*/ 25 h 25"/>
                <a:gd name="T4" fmla="*/ 6 w 25"/>
                <a:gd name="T5" fmla="*/ 25 h 25"/>
                <a:gd name="T6" fmla="*/ 9 w 25"/>
                <a:gd name="T7" fmla="*/ 23 h 25"/>
                <a:gd name="T8" fmla="*/ 13 w 25"/>
                <a:gd name="T9" fmla="*/ 21 h 25"/>
                <a:gd name="T10" fmla="*/ 17 w 25"/>
                <a:gd name="T11" fmla="*/ 17 h 25"/>
                <a:gd name="T12" fmla="*/ 21 w 25"/>
                <a:gd name="T13" fmla="*/ 13 h 25"/>
                <a:gd name="T14" fmla="*/ 23 w 25"/>
                <a:gd name="T15" fmla="*/ 9 h 25"/>
                <a:gd name="T16" fmla="*/ 25 w 25"/>
                <a:gd name="T17" fmla="*/ 5 h 25"/>
                <a:gd name="T18" fmla="*/ 25 w 25"/>
                <a:gd name="T19" fmla="*/ 0 h 25"/>
                <a:gd name="T20" fmla="*/ 17 w 25"/>
                <a:gd name="T21" fmla="*/ 0 h 25"/>
                <a:gd name="T22" fmla="*/ 15 w 25"/>
                <a:gd name="T23" fmla="*/ 4 h 25"/>
                <a:gd name="T24" fmla="*/ 15 w 25"/>
                <a:gd name="T25" fmla="*/ 7 h 25"/>
                <a:gd name="T26" fmla="*/ 13 w 25"/>
                <a:gd name="T27" fmla="*/ 9 h 25"/>
                <a:gd name="T28" fmla="*/ 11 w 25"/>
                <a:gd name="T29" fmla="*/ 11 h 25"/>
                <a:gd name="T30" fmla="*/ 9 w 25"/>
                <a:gd name="T31" fmla="*/ 13 h 25"/>
                <a:gd name="T32" fmla="*/ 6 w 25"/>
                <a:gd name="T33" fmla="*/ 15 h 25"/>
                <a:gd name="T34" fmla="*/ 4 w 25"/>
                <a:gd name="T35" fmla="*/ 17 h 25"/>
                <a:gd name="T36" fmla="*/ 0 w 25"/>
                <a:gd name="T37" fmla="*/ 17 h 25"/>
                <a:gd name="T38" fmla="*/ 0 w 25"/>
                <a:gd name="T39" fmla="*/ 17 h 25"/>
                <a:gd name="T40" fmla="*/ 0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25"/>
                  </a:moveTo>
                  <a:lnTo>
                    <a:pt x="0" y="25"/>
                  </a:lnTo>
                  <a:lnTo>
                    <a:pt x="6" y="25"/>
                  </a:lnTo>
                  <a:lnTo>
                    <a:pt x="9" y="23"/>
                  </a:lnTo>
                  <a:lnTo>
                    <a:pt x="13" y="21"/>
                  </a:lnTo>
                  <a:lnTo>
                    <a:pt x="17" y="17"/>
                  </a:lnTo>
                  <a:lnTo>
                    <a:pt x="21" y="13"/>
                  </a:lnTo>
                  <a:lnTo>
                    <a:pt x="23" y="9"/>
                  </a:lnTo>
                  <a:lnTo>
                    <a:pt x="25" y="5"/>
                  </a:lnTo>
                  <a:lnTo>
                    <a:pt x="25" y="0"/>
                  </a:lnTo>
                  <a:lnTo>
                    <a:pt x="17" y="0"/>
                  </a:lnTo>
                  <a:lnTo>
                    <a:pt x="15" y="4"/>
                  </a:lnTo>
                  <a:lnTo>
                    <a:pt x="15" y="7"/>
                  </a:lnTo>
                  <a:lnTo>
                    <a:pt x="13" y="9"/>
                  </a:lnTo>
                  <a:lnTo>
                    <a:pt x="11" y="11"/>
                  </a:lnTo>
                  <a:lnTo>
                    <a:pt x="9" y="13"/>
                  </a:lnTo>
                  <a:lnTo>
                    <a:pt x="6" y="15"/>
                  </a:lnTo>
                  <a:lnTo>
                    <a:pt x="4" y="17"/>
                  </a:lnTo>
                  <a:lnTo>
                    <a:pt x="0" y="17"/>
                  </a:lnTo>
                  <a:lnTo>
                    <a:pt x="0" y="17"/>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231" name="Freeform 159"/>
            <p:cNvSpPr>
              <a:spLocks noChangeAspect="1"/>
            </p:cNvSpPr>
            <p:nvPr/>
          </p:nvSpPr>
          <p:spPr bwMode="auto">
            <a:xfrm>
              <a:off x="986" y="1694"/>
              <a:ext cx="87" cy="88"/>
            </a:xfrm>
            <a:custGeom>
              <a:avLst/>
              <a:gdLst>
                <a:gd name="T0" fmla="*/ 14 w 35"/>
                <a:gd name="T1" fmla="*/ 16 h 35"/>
                <a:gd name="T2" fmla="*/ 29 w 35"/>
                <a:gd name="T3" fmla="*/ 0 h 35"/>
                <a:gd name="T4" fmla="*/ 31 w 35"/>
                <a:gd name="T5" fmla="*/ 4 h 35"/>
                <a:gd name="T6" fmla="*/ 33 w 35"/>
                <a:gd name="T7" fmla="*/ 8 h 35"/>
                <a:gd name="T8" fmla="*/ 35 w 35"/>
                <a:gd name="T9" fmla="*/ 12 h 35"/>
                <a:gd name="T10" fmla="*/ 35 w 35"/>
                <a:gd name="T11" fmla="*/ 16 h 35"/>
                <a:gd name="T12" fmla="*/ 35 w 35"/>
                <a:gd name="T13" fmla="*/ 19 h 35"/>
                <a:gd name="T14" fmla="*/ 33 w 35"/>
                <a:gd name="T15" fmla="*/ 23 h 35"/>
                <a:gd name="T16" fmla="*/ 31 w 35"/>
                <a:gd name="T17" fmla="*/ 27 h 35"/>
                <a:gd name="T18" fmla="*/ 29 w 35"/>
                <a:gd name="T19" fmla="*/ 29 h 35"/>
                <a:gd name="T20" fmla="*/ 25 w 35"/>
                <a:gd name="T21" fmla="*/ 33 h 35"/>
                <a:gd name="T22" fmla="*/ 22 w 35"/>
                <a:gd name="T23" fmla="*/ 35 h 35"/>
                <a:gd name="T24" fmla="*/ 20 w 35"/>
                <a:gd name="T25" fmla="*/ 35 h 35"/>
                <a:gd name="T26" fmla="*/ 14 w 35"/>
                <a:gd name="T27" fmla="*/ 35 h 35"/>
                <a:gd name="T28" fmla="*/ 10 w 35"/>
                <a:gd name="T29" fmla="*/ 35 h 35"/>
                <a:gd name="T30" fmla="*/ 6 w 35"/>
                <a:gd name="T31" fmla="*/ 35 h 35"/>
                <a:gd name="T32" fmla="*/ 4 w 35"/>
                <a:gd name="T33" fmla="*/ 33 h 35"/>
                <a:gd name="T34" fmla="*/ 0 w 35"/>
                <a:gd name="T35" fmla="*/ 29 h 35"/>
                <a:gd name="T36" fmla="*/ 14 w 35"/>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6"/>
                  </a:moveTo>
                  <a:lnTo>
                    <a:pt x="29" y="0"/>
                  </a:lnTo>
                  <a:lnTo>
                    <a:pt x="31" y="4"/>
                  </a:lnTo>
                  <a:lnTo>
                    <a:pt x="33" y="8"/>
                  </a:lnTo>
                  <a:lnTo>
                    <a:pt x="35" y="12"/>
                  </a:lnTo>
                  <a:lnTo>
                    <a:pt x="35" y="16"/>
                  </a:lnTo>
                  <a:lnTo>
                    <a:pt x="35" y="19"/>
                  </a:lnTo>
                  <a:lnTo>
                    <a:pt x="33" y="23"/>
                  </a:lnTo>
                  <a:lnTo>
                    <a:pt x="31" y="27"/>
                  </a:lnTo>
                  <a:lnTo>
                    <a:pt x="29" y="29"/>
                  </a:lnTo>
                  <a:lnTo>
                    <a:pt x="25" y="33"/>
                  </a:lnTo>
                  <a:lnTo>
                    <a:pt x="22" y="35"/>
                  </a:lnTo>
                  <a:lnTo>
                    <a:pt x="20" y="35"/>
                  </a:lnTo>
                  <a:lnTo>
                    <a:pt x="14" y="35"/>
                  </a:lnTo>
                  <a:lnTo>
                    <a:pt x="10" y="35"/>
                  </a:lnTo>
                  <a:lnTo>
                    <a:pt x="6" y="35"/>
                  </a:lnTo>
                  <a:lnTo>
                    <a:pt x="4" y="33"/>
                  </a:lnTo>
                  <a:lnTo>
                    <a:pt x="0" y="29"/>
                  </a:lnTo>
                  <a:lnTo>
                    <a:pt x="14" y="16"/>
                  </a:lnTo>
                  <a:close/>
                </a:path>
              </a:pathLst>
            </a:custGeom>
            <a:solidFill>
              <a:srgbClr val="1F1A17"/>
            </a:solidFill>
            <a:ln w="9525">
              <a:solidFill>
                <a:srgbClr val="000000"/>
              </a:solidFill>
              <a:round/>
              <a:headEnd/>
              <a:tailEnd/>
            </a:ln>
          </p:spPr>
          <p:txBody>
            <a:bodyPr/>
            <a:lstStyle/>
            <a:p>
              <a:endParaRPr lang="en-US" dirty="0"/>
            </a:p>
          </p:txBody>
        </p:sp>
        <p:sp>
          <p:nvSpPr>
            <p:cNvPr id="899232" name="Freeform 160"/>
            <p:cNvSpPr>
              <a:spLocks noChangeAspect="1"/>
            </p:cNvSpPr>
            <p:nvPr/>
          </p:nvSpPr>
          <p:spPr bwMode="auto">
            <a:xfrm>
              <a:off x="986" y="1694"/>
              <a:ext cx="87" cy="88"/>
            </a:xfrm>
            <a:custGeom>
              <a:avLst/>
              <a:gdLst>
                <a:gd name="T0" fmla="*/ 14 w 35"/>
                <a:gd name="T1" fmla="*/ 16 h 35"/>
                <a:gd name="T2" fmla="*/ 29 w 35"/>
                <a:gd name="T3" fmla="*/ 0 h 35"/>
                <a:gd name="T4" fmla="*/ 31 w 35"/>
                <a:gd name="T5" fmla="*/ 4 h 35"/>
                <a:gd name="T6" fmla="*/ 33 w 35"/>
                <a:gd name="T7" fmla="*/ 8 h 35"/>
                <a:gd name="T8" fmla="*/ 35 w 35"/>
                <a:gd name="T9" fmla="*/ 12 h 35"/>
                <a:gd name="T10" fmla="*/ 35 w 35"/>
                <a:gd name="T11" fmla="*/ 16 h 35"/>
                <a:gd name="T12" fmla="*/ 35 w 35"/>
                <a:gd name="T13" fmla="*/ 19 h 35"/>
                <a:gd name="T14" fmla="*/ 33 w 35"/>
                <a:gd name="T15" fmla="*/ 23 h 35"/>
                <a:gd name="T16" fmla="*/ 31 w 35"/>
                <a:gd name="T17" fmla="*/ 27 h 35"/>
                <a:gd name="T18" fmla="*/ 29 w 35"/>
                <a:gd name="T19" fmla="*/ 29 h 35"/>
                <a:gd name="T20" fmla="*/ 25 w 35"/>
                <a:gd name="T21" fmla="*/ 33 h 35"/>
                <a:gd name="T22" fmla="*/ 22 w 35"/>
                <a:gd name="T23" fmla="*/ 35 h 35"/>
                <a:gd name="T24" fmla="*/ 20 w 35"/>
                <a:gd name="T25" fmla="*/ 35 h 35"/>
                <a:gd name="T26" fmla="*/ 14 w 35"/>
                <a:gd name="T27" fmla="*/ 35 h 35"/>
                <a:gd name="T28" fmla="*/ 10 w 35"/>
                <a:gd name="T29" fmla="*/ 35 h 35"/>
                <a:gd name="T30" fmla="*/ 6 w 35"/>
                <a:gd name="T31" fmla="*/ 35 h 35"/>
                <a:gd name="T32" fmla="*/ 4 w 35"/>
                <a:gd name="T33" fmla="*/ 33 h 35"/>
                <a:gd name="T34" fmla="*/ 0 w 35"/>
                <a:gd name="T35" fmla="*/ 29 h 35"/>
                <a:gd name="T36" fmla="*/ 14 w 35"/>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6"/>
                  </a:moveTo>
                  <a:lnTo>
                    <a:pt x="29" y="0"/>
                  </a:lnTo>
                  <a:lnTo>
                    <a:pt x="31" y="4"/>
                  </a:lnTo>
                  <a:lnTo>
                    <a:pt x="33" y="8"/>
                  </a:lnTo>
                  <a:lnTo>
                    <a:pt x="35" y="12"/>
                  </a:lnTo>
                  <a:lnTo>
                    <a:pt x="35" y="16"/>
                  </a:lnTo>
                  <a:lnTo>
                    <a:pt x="35" y="19"/>
                  </a:lnTo>
                  <a:lnTo>
                    <a:pt x="33" y="23"/>
                  </a:lnTo>
                  <a:lnTo>
                    <a:pt x="31" y="27"/>
                  </a:lnTo>
                  <a:lnTo>
                    <a:pt x="29" y="29"/>
                  </a:lnTo>
                  <a:lnTo>
                    <a:pt x="25" y="33"/>
                  </a:lnTo>
                  <a:lnTo>
                    <a:pt x="22" y="35"/>
                  </a:lnTo>
                  <a:lnTo>
                    <a:pt x="20" y="35"/>
                  </a:lnTo>
                  <a:lnTo>
                    <a:pt x="14" y="35"/>
                  </a:lnTo>
                  <a:lnTo>
                    <a:pt x="10" y="35"/>
                  </a:lnTo>
                  <a:lnTo>
                    <a:pt x="6" y="35"/>
                  </a:lnTo>
                  <a:lnTo>
                    <a:pt x="4" y="33"/>
                  </a:lnTo>
                  <a:lnTo>
                    <a:pt x="0" y="29"/>
                  </a:lnTo>
                  <a:lnTo>
                    <a:pt x="14" y="16"/>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233" name="Freeform 161"/>
            <p:cNvSpPr>
              <a:spLocks noChangeAspect="1"/>
            </p:cNvSpPr>
            <p:nvPr/>
          </p:nvSpPr>
          <p:spPr bwMode="auto">
            <a:xfrm>
              <a:off x="2004" y="2091"/>
              <a:ext cx="101" cy="100"/>
            </a:xfrm>
            <a:custGeom>
              <a:avLst/>
              <a:gdLst>
                <a:gd name="T0" fmla="*/ 21 w 40"/>
                <a:gd name="T1" fmla="*/ 40 h 40"/>
                <a:gd name="T2" fmla="*/ 17 w 40"/>
                <a:gd name="T3" fmla="*/ 40 h 40"/>
                <a:gd name="T4" fmla="*/ 13 w 40"/>
                <a:gd name="T5" fmla="*/ 38 h 40"/>
                <a:gd name="T6" fmla="*/ 9 w 40"/>
                <a:gd name="T7" fmla="*/ 36 h 40"/>
                <a:gd name="T8" fmla="*/ 6 w 40"/>
                <a:gd name="T9" fmla="*/ 34 h 40"/>
                <a:gd name="T10" fmla="*/ 4 w 40"/>
                <a:gd name="T11" fmla="*/ 30 h 40"/>
                <a:gd name="T12" fmla="*/ 2 w 40"/>
                <a:gd name="T13" fmla="*/ 26 h 40"/>
                <a:gd name="T14" fmla="*/ 0 w 40"/>
                <a:gd name="T15" fmla="*/ 23 h 40"/>
                <a:gd name="T16" fmla="*/ 0 w 40"/>
                <a:gd name="T17" fmla="*/ 19 h 40"/>
                <a:gd name="T18" fmla="*/ 0 w 40"/>
                <a:gd name="T19" fmla="*/ 15 h 40"/>
                <a:gd name="T20" fmla="*/ 2 w 40"/>
                <a:gd name="T21" fmla="*/ 11 h 40"/>
                <a:gd name="T22" fmla="*/ 4 w 40"/>
                <a:gd name="T23" fmla="*/ 7 h 40"/>
                <a:gd name="T24" fmla="*/ 6 w 40"/>
                <a:gd name="T25" fmla="*/ 5 h 40"/>
                <a:gd name="T26" fmla="*/ 9 w 40"/>
                <a:gd name="T27" fmla="*/ 1 h 40"/>
                <a:gd name="T28" fmla="*/ 13 w 40"/>
                <a:gd name="T29" fmla="*/ 0 h 40"/>
                <a:gd name="T30" fmla="*/ 17 w 40"/>
                <a:gd name="T31" fmla="*/ 0 h 40"/>
                <a:gd name="T32" fmla="*/ 21 w 40"/>
                <a:gd name="T33" fmla="*/ 0 h 40"/>
                <a:gd name="T34" fmla="*/ 25 w 40"/>
                <a:gd name="T35" fmla="*/ 0 h 40"/>
                <a:gd name="T36" fmla="*/ 29 w 40"/>
                <a:gd name="T37" fmla="*/ 0 h 40"/>
                <a:gd name="T38" fmla="*/ 32 w 40"/>
                <a:gd name="T39" fmla="*/ 1 h 40"/>
                <a:gd name="T40" fmla="*/ 34 w 40"/>
                <a:gd name="T41" fmla="*/ 5 h 40"/>
                <a:gd name="T42" fmla="*/ 38 w 40"/>
                <a:gd name="T43" fmla="*/ 7 h 40"/>
                <a:gd name="T44" fmla="*/ 40 w 40"/>
                <a:gd name="T45" fmla="*/ 11 h 40"/>
                <a:gd name="T46" fmla="*/ 40 w 40"/>
                <a:gd name="T47" fmla="*/ 15 h 40"/>
                <a:gd name="T48" fmla="*/ 40 w 40"/>
                <a:gd name="T49" fmla="*/ 19 h 40"/>
                <a:gd name="T50" fmla="*/ 40 w 40"/>
                <a:gd name="T51" fmla="*/ 23 h 40"/>
                <a:gd name="T52" fmla="*/ 40 w 40"/>
                <a:gd name="T53" fmla="*/ 26 h 40"/>
                <a:gd name="T54" fmla="*/ 38 w 40"/>
                <a:gd name="T55" fmla="*/ 30 h 40"/>
                <a:gd name="T56" fmla="*/ 34 w 40"/>
                <a:gd name="T57" fmla="*/ 34 h 40"/>
                <a:gd name="T58" fmla="*/ 32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9" y="36"/>
                  </a:lnTo>
                  <a:lnTo>
                    <a:pt x="6" y="34"/>
                  </a:lnTo>
                  <a:lnTo>
                    <a:pt x="4" y="30"/>
                  </a:lnTo>
                  <a:lnTo>
                    <a:pt x="2" y="26"/>
                  </a:lnTo>
                  <a:lnTo>
                    <a:pt x="0" y="23"/>
                  </a:lnTo>
                  <a:lnTo>
                    <a:pt x="0" y="19"/>
                  </a:lnTo>
                  <a:lnTo>
                    <a:pt x="0" y="15"/>
                  </a:lnTo>
                  <a:lnTo>
                    <a:pt x="2" y="11"/>
                  </a:lnTo>
                  <a:lnTo>
                    <a:pt x="4" y="7"/>
                  </a:lnTo>
                  <a:lnTo>
                    <a:pt x="6" y="5"/>
                  </a:lnTo>
                  <a:lnTo>
                    <a:pt x="9" y="1"/>
                  </a:lnTo>
                  <a:lnTo>
                    <a:pt x="13" y="0"/>
                  </a:lnTo>
                  <a:lnTo>
                    <a:pt x="17" y="0"/>
                  </a:lnTo>
                  <a:lnTo>
                    <a:pt x="21" y="0"/>
                  </a:lnTo>
                  <a:lnTo>
                    <a:pt x="25" y="0"/>
                  </a:lnTo>
                  <a:lnTo>
                    <a:pt x="29" y="0"/>
                  </a:lnTo>
                  <a:lnTo>
                    <a:pt x="32" y="1"/>
                  </a:lnTo>
                  <a:lnTo>
                    <a:pt x="34" y="5"/>
                  </a:lnTo>
                  <a:lnTo>
                    <a:pt x="38" y="7"/>
                  </a:lnTo>
                  <a:lnTo>
                    <a:pt x="40" y="11"/>
                  </a:lnTo>
                  <a:lnTo>
                    <a:pt x="40" y="15"/>
                  </a:lnTo>
                  <a:lnTo>
                    <a:pt x="40" y="19"/>
                  </a:lnTo>
                  <a:lnTo>
                    <a:pt x="40" y="23"/>
                  </a:lnTo>
                  <a:lnTo>
                    <a:pt x="40" y="26"/>
                  </a:lnTo>
                  <a:lnTo>
                    <a:pt x="38" y="30"/>
                  </a:lnTo>
                  <a:lnTo>
                    <a:pt x="34" y="34"/>
                  </a:lnTo>
                  <a:lnTo>
                    <a:pt x="32"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34" name="Freeform 162"/>
            <p:cNvSpPr>
              <a:spLocks noChangeAspect="1"/>
            </p:cNvSpPr>
            <p:nvPr/>
          </p:nvSpPr>
          <p:spPr bwMode="auto">
            <a:xfrm>
              <a:off x="1990" y="2139"/>
              <a:ext cx="67" cy="67"/>
            </a:xfrm>
            <a:custGeom>
              <a:avLst/>
              <a:gdLst>
                <a:gd name="T0" fmla="*/ 0 w 27"/>
                <a:gd name="T1" fmla="*/ 0 h 27"/>
                <a:gd name="T2" fmla="*/ 0 w 27"/>
                <a:gd name="T3" fmla="*/ 0 h 27"/>
                <a:gd name="T4" fmla="*/ 0 w 27"/>
                <a:gd name="T5" fmla="*/ 6 h 27"/>
                <a:gd name="T6" fmla="*/ 2 w 27"/>
                <a:gd name="T7" fmla="*/ 11 h 27"/>
                <a:gd name="T8" fmla="*/ 4 w 27"/>
                <a:gd name="T9" fmla="*/ 15 h 27"/>
                <a:gd name="T10" fmla="*/ 8 w 27"/>
                <a:gd name="T11" fmla="*/ 19 h 27"/>
                <a:gd name="T12" fmla="*/ 12 w 27"/>
                <a:gd name="T13" fmla="*/ 23 h 27"/>
                <a:gd name="T14" fmla="*/ 15 w 27"/>
                <a:gd name="T15" fmla="*/ 25 h 27"/>
                <a:gd name="T16" fmla="*/ 21 w 27"/>
                <a:gd name="T17" fmla="*/ 27 h 27"/>
                <a:gd name="T18" fmla="*/ 27 w 27"/>
                <a:gd name="T19" fmla="*/ 27 h 27"/>
                <a:gd name="T20" fmla="*/ 27 w 27"/>
                <a:gd name="T21" fmla="*/ 15 h 27"/>
                <a:gd name="T22" fmla="*/ 23 w 27"/>
                <a:gd name="T23" fmla="*/ 15 h 27"/>
                <a:gd name="T24" fmla="*/ 21 w 27"/>
                <a:gd name="T25" fmla="*/ 13 h 27"/>
                <a:gd name="T26" fmla="*/ 19 w 27"/>
                <a:gd name="T27" fmla="*/ 11 h 27"/>
                <a:gd name="T28" fmla="*/ 15 w 27"/>
                <a:gd name="T29" fmla="*/ 11 h 27"/>
                <a:gd name="T30" fmla="*/ 15 w 27"/>
                <a:gd name="T31" fmla="*/ 7 h 27"/>
                <a:gd name="T32" fmla="*/ 13 w 27"/>
                <a:gd name="T33" fmla="*/ 6 h 27"/>
                <a:gd name="T34" fmla="*/ 12 w 27"/>
                <a:gd name="T35" fmla="*/ 4 h 27"/>
                <a:gd name="T36" fmla="*/ 12 w 27"/>
                <a:gd name="T37" fmla="*/ 0 h 27"/>
                <a:gd name="T38" fmla="*/ 12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0" y="6"/>
                  </a:lnTo>
                  <a:lnTo>
                    <a:pt x="2" y="11"/>
                  </a:lnTo>
                  <a:lnTo>
                    <a:pt x="4" y="15"/>
                  </a:lnTo>
                  <a:lnTo>
                    <a:pt x="8" y="19"/>
                  </a:lnTo>
                  <a:lnTo>
                    <a:pt x="12" y="23"/>
                  </a:lnTo>
                  <a:lnTo>
                    <a:pt x="15" y="25"/>
                  </a:lnTo>
                  <a:lnTo>
                    <a:pt x="21" y="27"/>
                  </a:lnTo>
                  <a:lnTo>
                    <a:pt x="27" y="27"/>
                  </a:lnTo>
                  <a:lnTo>
                    <a:pt x="27" y="15"/>
                  </a:lnTo>
                  <a:lnTo>
                    <a:pt x="23" y="15"/>
                  </a:lnTo>
                  <a:lnTo>
                    <a:pt x="21" y="13"/>
                  </a:lnTo>
                  <a:lnTo>
                    <a:pt x="19" y="11"/>
                  </a:lnTo>
                  <a:lnTo>
                    <a:pt x="15" y="11"/>
                  </a:lnTo>
                  <a:lnTo>
                    <a:pt x="15" y="7"/>
                  </a:lnTo>
                  <a:lnTo>
                    <a:pt x="13" y="6"/>
                  </a:lnTo>
                  <a:lnTo>
                    <a:pt x="12" y="4"/>
                  </a:lnTo>
                  <a:lnTo>
                    <a:pt x="12" y="0"/>
                  </a:lnTo>
                  <a:lnTo>
                    <a:pt x="12"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235" name="Freeform 163"/>
            <p:cNvSpPr>
              <a:spLocks noChangeAspect="1"/>
            </p:cNvSpPr>
            <p:nvPr/>
          </p:nvSpPr>
          <p:spPr bwMode="auto">
            <a:xfrm>
              <a:off x="1990" y="2071"/>
              <a:ext cx="67" cy="68"/>
            </a:xfrm>
            <a:custGeom>
              <a:avLst/>
              <a:gdLst>
                <a:gd name="T0" fmla="*/ 27 w 27"/>
                <a:gd name="T1" fmla="*/ 0 h 27"/>
                <a:gd name="T2" fmla="*/ 27 w 27"/>
                <a:gd name="T3" fmla="*/ 0 h 27"/>
                <a:gd name="T4" fmla="*/ 21 w 27"/>
                <a:gd name="T5" fmla="*/ 2 h 27"/>
                <a:gd name="T6" fmla="*/ 15 w 27"/>
                <a:gd name="T7" fmla="*/ 4 h 27"/>
                <a:gd name="T8" fmla="*/ 12 w 27"/>
                <a:gd name="T9" fmla="*/ 6 h 27"/>
                <a:gd name="T10" fmla="*/ 8 w 27"/>
                <a:gd name="T11" fmla="*/ 9 h 27"/>
                <a:gd name="T12" fmla="*/ 4 w 27"/>
                <a:gd name="T13" fmla="*/ 13 h 27"/>
                <a:gd name="T14" fmla="*/ 2 w 27"/>
                <a:gd name="T15" fmla="*/ 17 h 27"/>
                <a:gd name="T16" fmla="*/ 0 w 27"/>
                <a:gd name="T17" fmla="*/ 21 h 27"/>
                <a:gd name="T18" fmla="*/ 0 w 27"/>
                <a:gd name="T19" fmla="*/ 27 h 27"/>
                <a:gd name="T20" fmla="*/ 12 w 27"/>
                <a:gd name="T21" fmla="*/ 27 h 27"/>
                <a:gd name="T22" fmla="*/ 12 w 27"/>
                <a:gd name="T23" fmla="*/ 25 h 27"/>
                <a:gd name="T24" fmla="*/ 13 w 27"/>
                <a:gd name="T25" fmla="*/ 21 h 27"/>
                <a:gd name="T26" fmla="*/ 15 w 27"/>
                <a:gd name="T27" fmla="*/ 19 h 27"/>
                <a:gd name="T28" fmla="*/ 15 w 27"/>
                <a:gd name="T29" fmla="*/ 17 h 27"/>
                <a:gd name="T30" fmla="*/ 19 w 27"/>
                <a:gd name="T31" fmla="*/ 15 h 27"/>
                <a:gd name="T32" fmla="*/ 21 w 27"/>
                <a:gd name="T33" fmla="*/ 13 h 27"/>
                <a:gd name="T34" fmla="*/ 23 w 27"/>
                <a:gd name="T35" fmla="*/ 13 h 27"/>
                <a:gd name="T36" fmla="*/ 27 w 27"/>
                <a:gd name="T37" fmla="*/ 13 h 27"/>
                <a:gd name="T38" fmla="*/ 27 w 27"/>
                <a:gd name="T39" fmla="*/ 13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2"/>
                  </a:lnTo>
                  <a:lnTo>
                    <a:pt x="15" y="4"/>
                  </a:lnTo>
                  <a:lnTo>
                    <a:pt x="12" y="6"/>
                  </a:lnTo>
                  <a:lnTo>
                    <a:pt x="8" y="9"/>
                  </a:lnTo>
                  <a:lnTo>
                    <a:pt x="4" y="13"/>
                  </a:lnTo>
                  <a:lnTo>
                    <a:pt x="2" y="17"/>
                  </a:lnTo>
                  <a:lnTo>
                    <a:pt x="0" y="21"/>
                  </a:lnTo>
                  <a:lnTo>
                    <a:pt x="0" y="27"/>
                  </a:lnTo>
                  <a:lnTo>
                    <a:pt x="12" y="27"/>
                  </a:lnTo>
                  <a:lnTo>
                    <a:pt x="12" y="25"/>
                  </a:lnTo>
                  <a:lnTo>
                    <a:pt x="13" y="21"/>
                  </a:lnTo>
                  <a:lnTo>
                    <a:pt x="15" y="19"/>
                  </a:lnTo>
                  <a:lnTo>
                    <a:pt x="15" y="17"/>
                  </a:lnTo>
                  <a:lnTo>
                    <a:pt x="19" y="15"/>
                  </a:lnTo>
                  <a:lnTo>
                    <a:pt x="21" y="13"/>
                  </a:lnTo>
                  <a:lnTo>
                    <a:pt x="23" y="13"/>
                  </a:lnTo>
                  <a:lnTo>
                    <a:pt x="27" y="13"/>
                  </a:lnTo>
                  <a:lnTo>
                    <a:pt x="27" y="13"/>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236" name="Freeform 164"/>
            <p:cNvSpPr>
              <a:spLocks noChangeAspect="1"/>
            </p:cNvSpPr>
            <p:nvPr/>
          </p:nvSpPr>
          <p:spPr bwMode="auto">
            <a:xfrm>
              <a:off x="2057" y="2071"/>
              <a:ext cx="68" cy="68"/>
            </a:xfrm>
            <a:custGeom>
              <a:avLst/>
              <a:gdLst>
                <a:gd name="T0" fmla="*/ 27 w 27"/>
                <a:gd name="T1" fmla="*/ 27 h 27"/>
                <a:gd name="T2" fmla="*/ 27 w 27"/>
                <a:gd name="T3" fmla="*/ 27 h 27"/>
                <a:gd name="T4" fmla="*/ 25 w 27"/>
                <a:gd name="T5" fmla="*/ 21 h 27"/>
                <a:gd name="T6" fmla="*/ 23 w 27"/>
                <a:gd name="T7" fmla="*/ 17 h 27"/>
                <a:gd name="T8" fmla="*/ 21 w 27"/>
                <a:gd name="T9" fmla="*/ 13 h 27"/>
                <a:gd name="T10" fmla="*/ 17 w 27"/>
                <a:gd name="T11" fmla="*/ 9 h 27"/>
                <a:gd name="T12" fmla="*/ 13 w 27"/>
                <a:gd name="T13" fmla="*/ 6 h 27"/>
                <a:gd name="T14" fmla="*/ 10 w 27"/>
                <a:gd name="T15" fmla="*/ 4 h 27"/>
                <a:gd name="T16" fmla="*/ 4 w 27"/>
                <a:gd name="T17" fmla="*/ 2 h 27"/>
                <a:gd name="T18" fmla="*/ 0 w 27"/>
                <a:gd name="T19" fmla="*/ 0 h 27"/>
                <a:gd name="T20" fmla="*/ 0 w 27"/>
                <a:gd name="T21" fmla="*/ 13 h 27"/>
                <a:gd name="T22" fmla="*/ 2 w 27"/>
                <a:gd name="T23" fmla="*/ 13 h 27"/>
                <a:gd name="T24" fmla="*/ 6 w 27"/>
                <a:gd name="T25" fmla="*/ 13 h 27"/>
                <a:gd name="T26" fmla="*/ 8 w 27"/>
                <a:gd name="T27" fmla="*/ 15 h 27"/>
                <a:gd name="T28" fmla="*/ 10 w 27"/>
                <a:gd name="T29" fmla="*/ 17 h 27"/>
                <a:gd name="T30" fmla="*/ 11 w 27"/>
                <a:gd name="T31" fmla="*/ 19 h 27"/>
                <a:gd name="T32" fmla="*/ 13 w 27"/>
                <a:gd name="T33" fmla="*/ 21 h 27"/>
                <a:gd name="T34" fmla="*/ 13 w 27"/>
                <a:gd name="T35" fmla="*/ 25 h 27"/>
                <a:gd name="T36" fmla="*/ 13 w 27"/>
                <a:gd name="T37" fmla="*/ 27 h 27"/>
                <a:gd name="T38" fmla="*/ 13 w 27"/>
                <a:gd name="T39" fmla="*/ 27 h 27"/>
                <a:gd name="T40" fmla="*/ 27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27"/>
                  </a:moveTo>
                  <a:lnTo>
                    <a:pt x="27" y="27"/>
                  </a:lnTo>
                  <a:lnTo>
                    <a:pt x="25" y="21"/>
                  </a:lnTo>
                  <a:lnTo>
                    <a:pt x="23" y="17"/>
                  </a:lnTo>
                  <a:lnTo>
                    <a:pt x="21" y="13"/>
                  </a:lnTo>
                  <a:lnTo>
                    <a:pt x="17" y="9"/>
                  </a:lnTo>
                  <a:lnTo>
                    <a:pt x="13" y="6"/>
                  </a:lnTo>
                  <a:lnTo>
                    <a:pt x="10" y="4"/>
                  </a:lnTo>
                  <a:lnTo>
                    <a:pt x="4" y="2"/>
                  </a:lnTo>
                  <a:lnTo>
                    <a:pt x="0" y="0"/>
                  </a:lnTo>
                  <a:lnTo>
                    <a:pt x="0" y="13"/>
                  </a:lnTo>
                  <a:lnTo>
                    <a:pt x="2" y="13"/>
                  </a:lnTo>
                  <a:lnTo>
                    <a:pt x="6" y="13"/>
                  </a:lnTo>
                  <a:lnTo>
                    <a:pt x="8" y="15"/>
                  </a:lnTo>
                  <a:lnTo>
                    <a:pt x="10" y="17"/>
                  </a:lnTo>
                  <a:lnTo>
                    <a:pt x="11" y="19"/>
                  </a:lnTo>
                  <a:lnTo>
                    <a:pt x="13" y="21"/>
                  </a:lnTo>
                  <a:lnTo>
                    <a:pt x="13" y="25"/>
                  </a:lnTo>
                  <a:lnTo>
                    <a:pt x="13" y="27"/>
                  </a:lnTo>
                  <a:lnTo>
                    <a:pt x="13" y="27"/>
                  </a:lnTo>
                  <a:lnTo>
                    <a:pt x="27" y="27"/>
                  </a:lnTo>
                  <a:close/>
                </a:path>
              </a:pathLst>
            </a:custGeom>
            <a:solidFill>
              <a:srgbClr val="FFFFFF"/>
            </a:solidFill>
            <a:ln w="9525">
              <a:solidFill>
                <a:srgbClr val="000000"/>
              </a:solidFill>
              <a:round/>
              <a:headEnd/>
              <a:tailEnd/>
            </a:ln>
          </p:spPr>
          <p:txBody>
            <a:bodyPr/>
            <a:lstStyle/>
            <a:p>
              <a:endParaRPr lang="en-US" dirty="0"/>
            </a:p>
          </p:txBody>
        </p:sp>
        <p:sp>
          <p:nvSpPr>
            <p:cNvPr id="899237" name="Freeform 165"/>
            <p:cNvSpPr>
              <a:spLocks noChangeAspect="1"/>
            </p:cNvSpPr>
            <p:nvPr/>
          </p:nvSpPr>
          <p:spPr bwMode="auto">
            <a:xfrm>
              <a:off x="2057" y="2139"/>
              <a:ext cx="68" cy="67"/>
            </a:xfrm>
            <a:custGeom>
              <a:avLst/>
              <a:gdLst>
                <a:gd name="T0" fmla="*/ 0 w 27"/>
                <a:gd name="T1" fmla="*/ 27 h 27"/>
                <a:gd name="T2" fmla="*/ 0 w 27"/>
                <a:gd name="T3" fmla="*/ 27 h 27"/>
                <a:gd name="T4" fmla="*/ 4 w 27"/>
                <a:gd name="T5" fmla="*/ 27 h 27"/>
                <a:gd name="T6" fmla="*/ 10 w 27"/>
                <a:gd name="T7" fmla="*/ 25 h 27"/>
                <a:gd name="T8" fmla="*/ 13 w 27"/>
                <a:gd name="T9" fmla="*/ 23 h 27"/>
                <a:gd name="T10" fmla="*/ 17 w 27"/>
                <a:gd name="T11" fmla="*/ 19 h 27"/>
                <a:gd name="T12" fmla="*/ 21 w 27"/>
                <a:gd name="T13" fmla="*/ 15 h 27"/>
                <a:gd name="T14" fmla="*/ 23 w 27"/>
                <a:gd name="T15" fmla="*/ 11 h 27"/>
                <a:gd name="T16" fmla="*/ 25 w 27"/>
                <a:gd name="T17" fmla="*/ 6 h 27"/>
                <a:gd name="T18" fmla="*/ 27 w 27"/>
                <a:gd name="T19" fmla="*/ 0 h 27"/>
                <a:gd name="T20" fmla="*/ 13 w 27"/>
                <a:gd name="T21" fmla="*/ 0 h 27"/>
                <a:gd name="T22" fmla="*/ 13 w 27"/>
                <a:gd name="T23" fmla="*/ 4 h 27"/>
                <a:gd name="T24" fmla="*/ 13 w 27"/>
                <a:gd name="T25" fmla="*/ 6 h 27"/>
                <a:gd name="T26" fmla="*/ 11 w 27"/>
                <a:gd name="T27" fmla="*/ 7 h 27"/>
                <a:gd name="T28" fmla="*/ 10 w 27"/>
                <a:gd name="T29" fmla="*/ 11 h 27"/>
                <a:gd name="T30" fmla="*/ 8 w 27"/>
                <a:gd name="T31" fmla="*/ 11 h 27"/>
                <a:gd name="T32" fmla="*/ 6 w 27"/>
                <a:gd name="T33" fmla="*/ 13 h 27"/>
                <a:gd name="T34" fmla="*/ 2 w 27"/>
                <a:gd name="T35" fmla="*/ 15 h 27"/>
                <a:gd name="T36" fmla="*/ 0 w 27"/>
                <a:gd name="T37" fmla="*/ 15 h 27"/>
                <a:gd name="T38" fmla="*/ 0 w 27"/>
                <a:gd name="T39" fmla="*/ 15 h 27"/>
                <a:gd name="T40" fmla="*/ 0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27"/>
                  </a:moveTo>
                  <a:lnTo>
                    <a:pt x="0" y="27"/>
                  </a:lnTo>
                  <a:lnTo>
                    <a:pt x="4" y="27"/>
                  </a:lnTo>
                  <a:lnTo>
                    <a:pt x="10" y="25"/>
                  </a:lnTo>
                  <a:lnTo>
                    <a:pt x="13" y="23"/>
                  </a:lnTo>
                  <a:lnTo>
                    <a:pt x="17" y="19"/>
                  </a:lnTo>
                  <a:lnTo>
                    <a:pt x="21" y="15"/>
                  </a:lnTo>
                  <a:lnTo>
                    <a:pt x="23" y="11"/>
                  </a:lnTo>
                  <a:lnTo>
                    <a:pt x="25" y="6"/>
                  </a:lnTo>
                  <a:lnTo>
                    <a:pt x="27" y="0"/>
                  </a:lnTo>
                  <a:lnTo>
                    <a:pt x="13" y="0"/>
                  </a:lnTo>
                  <a:lnTo>
                    <a:pt x="13" y="4"/>
                  </a:lnTo>
                  <a:lnTo>
                    <a:pt x="13" y="6"/>
                  </a:lnTo>
                  <a:lnTo>
                    <a:pt x="11" y="7"/>
                  </a:lnTo>
                  <a:lnTo>
                    <a:pt x="10" y="11"/>
                  </a:lnTo>
                  <a:lnTo>
                    <a:pt x="8" y="11"/>
                  </a:lnTo>
                  <a:lnTo>
                    <a:pt x="6" y="13"/>
                  </a:lnTo>
                  <a:lnTo>
                    <a:pt x="2" y="15"/>
                  </a:lnTo>
                  <a:lnTo>
                    <a:pt x="0" y="15"/>
                  </a:lnTo>
                  <a:lnTo>
                    <a:pt x="0" y="15"/>
                  </a:lnTo>
                  <a:lnTo>
                    <a:pt x="0" y="27"/>
                  </a:lnTo>
                  <a:close/>
                </a:path>
              </a:pathLst>
            </a:custGeom>
            <a:solidFill>
              <a:srgbClr val="FFFFFF"/>
            </a:solidFill>
            <a:ln w="9525">
              <a:solidFill>
                <a:srgbClr val="000000"/>
              </a:solidFill>
              <a:round/>
              <a:headEnd/>
              <a:tailEnd/>
            </a:ln>
          </p:spPr>
          <p:txBody>
            <a:bodyPr/>
            <a:lstStyle/>
            <a:p>
              <a:endParaRPr lang="en-US" dirty="0"/>
            </a:p>
          </p:txBody>
        </p:sp>
        <p:sp>
          <p:nvSpPr>
            <p:cNvPr id="899238" name="Freeform 166"/>
            <p:cNvSpPr>
              <a:spLocks noChangeAspect="1"/>
            </p:cNvSpPr>
            <p:nvPr/>
          </p:nvSpPr>
          <p:spPr bwMode="auto">
            <a:xfrm>
              <a:off x="2004" y="2091"/>
              <a:ext cx="101" cy="100"/>
            </a:xfrm>
            <a:custGeom>
              <a:avLst/>
              <a:gdLst>
                <a:gd name="T0" fmla="*/ 21 w 40"/>
                <a:gd name="T1" fmla="*/ 40 h 40"/>
                <a:gd name="T2" fmla="*/ 17 w 40"/>
                <a:gd name="T3" fmla="*/ 40 h 40"/>
                <a:gd name="T4" fmla="*/ 13 w 40"/>
                <a:gd name="T5" fmla="*/ 38 h 40"/>
                <a:gd name="T6" fmla="*/ 9 w 40"/>
                <a:gd name="T7" fmla="*/ 36 h 40"/>
                <a:gd name="T8" fmla="*/ 6 w 40"/>
                <a:gd name="T9" fmla="*/ 34 h 40"/>
                <a:gd name="T10" fmla="*/ 4 w 40"/>
                <a:gd name="T11" fmla="*/ 30 h 40"/>
                <a:gd name="T12" fmla="*/ 2 w 40"/>
                <a:gd name="T13" fmla="*/ 26 h 40"/>
                <a:gd name="T14" fmla="*/ 0 w 40"/>
                <a:gd name="T15" fmla="*/ 23 h 40"/>
                <a:gd name="T16" fmla="*/ 0 w 40"/>
                <a:gd name="T17" fmla="*/ 19 h 40"/>
                <a:gd name="T18" fmla="*/ 0 w 40"/>
                <a:gd name="T19" fmla="*/ 15 h 40"/>
                <a:gd name="T20" fmla="*/ 2 w 40"/>
                <a:gd name="T21" fmla="*/ 11 h 40"/>
                <a:gd name="T22" fmla="*/ 4 w 40"/>
                <a:gd name="T23" fmla="*/ 7 h 40"/>
                <a:gd name="T24" fmla="*/ 6 w 40"/>
                <a:gd name="T25" fmla="*/ 5 h 40"/>
                <a:gd name="T26" fmla="*/ 9 w 40"/>
                <a:gd name="T27" fmla="*/ 1 h 40"/>
                <a:gd name="T28" fmla="*/ 13 w 40"/>
                <a:gd name="T29" fmla="*/ 0 h 40"/>
                <a:gd name="T30" fmla="*/ 17 w 40"/>
                <a:gd name="T31" fmla="*/ 0 h 40"/>
                <a:gd name="T32" fmla="*/ 21 w 40"/>
                <a:gd name="T33" fmla="*/ 0 h 40"/>
                <a:gd name="T34" fmla="*/ 25 w 40"/>
                <a:gd name="T35" fmla="*/ 0 h 40"/>
                <a:gd name="T36" fmla="*/ 29 w 40"/>
                <a:gd name="T37" fmla="*/ 0 h 40"/>
                <a:gd name="T38" fmla="*/ 32 w 40"/>
                <a:gd name="T39" fmla="*/ 1 h 40"/>
                <a:gd name="T40" fmla="*/ 34 w 40"/>
                <a:gd name="T41" fmla="*/ 5 h 40"/>
                <a:gd name="T42" fmla="*/ 38 w 40"/>
                <a:gd name="T43" fmla="*/ 7 h 40"/>
                <a:gd name="T44" fmla="*/ 40 w 40"/>
                <a:gd name="T45" fmla="*/ 11 h 40"/>
                <a:gd name="T46" fmla="*/ 40 w 40"/>
                <a:gd name="T47" fmla="*/ 15 h 40"/>
                <a:gd name="T48" fmla="*/ 40 w 40"/>
                <a:gd name="T49" fmla="*/ 19 h 40"/>
                <a:gd name="T50" fmla="*/ 40 w 40"/>
                <a:gd name="T51" fmla="*/ 23 h 40"/>
                <a:gd name="T52" fmla="*/ 40 w 40"/>
                <a:gd name="T53" fmla="*/ 26 h 40"/>
                <a:gd name="T54" fmla="*/ 38 w 40"/>
                <a:gd name="T55" fmla="*/ 30 h 40"/>
                <a:gd name="T56" fmla="*/ 34 w 40"/>
                <a:gd name="T57" fmla="*/ 34 h 40"/>
                <a:gd name="T58" fmla="*/ 32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9" y="36"/>
                  </a:lnTo>
                  <a:lnTo>
                    <a:pt x="6" y="34"/>
                  </a:lnTo>
                  <a:lnTo>
                    <a:pt x="4" y="30"/>
                  </a:lnTo>
                  <a:lnTo>
                    <a:pt x="2" y="26"/>
                  </a:lnTo>
                  <a:lnTo>
                    <a:pt x="0" y="23"/>
                  </a:lnTo>
                  <a:lnTo>
                    <a:pt x="0" y="19"/>
                  </a:lnTo>
                  <a:lnTo>
                    <a:pt x="0" y="15"/>
                  </a:lnTo>
                  <a:lnTo>
                    <a:pt x="2" y="11"/>
                  </a:lnTo>
                  <a:lnTo>
                    <a:pt x="4" y="7"/>
                  </a:lnTo>
                  <a:lnTo>
                    <a:pt x="6" y="5"/>
                  </a:lnTo>
                  <a:lnTo>
                    <a:pt x="9" y="1"/>
                  </a:lnTo>
                  <a:lnTo>
                    <a:pt x="13" y="0"/>
                  </a:lnTo>
                  <a:lnTo>
                    <a:pt x="17" y="0"/>
                  </a:lnTo>
                  <a:lnTo>
                    <a:pt x="21" y="0"/>
                  </a:lnTo>
                  <a:lnTo>
                    <a:pt x="25" y="0"/>
                  </a:lnTo>
                  <a:lnTo>
                    <a:pt x="29" y="0"/>
                  </a:lnTo>
                  <a:lnTo>
                    <a:pt x="32" y="1"/>
                  </a:lnTo>
                  <a:lnTo>
                    <a:pt x="34" y="5"/>
                  </a:lnTo>
                  <a:lnTo>
                    <a:pt x="38" y="7"/>
                  </a:lnTo>
                  <a:lnTo>
                    <a:pt x="40" y="11"/>
                  </a:lnTo>
                  <a:lnTo>
                    <a:pt x="40" y="15"/>
                  </a:lnTo>
                  <a:lnTo>
                    <a:pt x="40" y="19"/>
                  </a:lnTo>
                  <a:lnTo>
                    <a:pt x="40" y="23"/>
                  </a:lnTo>
                  <a:lnTo>
                    <a:pt x="40" y="26"/>
                  </a:lnTo>
                  <a:lnTo>
                    <a:pt x="38" y="30"/>
                  </a:lnTo>
                  <a:lnTo>
                    <a:pt x="34" y="34"/>
                  </a:lnTo>
                  <a:lnTo>
                    <a:pt x="32"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39" name="Freeform 167"/>
            <p:cNvSpPr>
              <a:spLocks noChangeAspect="1"/>
            </p:cNvSpPr>
            <p:nvPr/>
          </p:nvSpPr>
          <p:spPr bwMode="auto">
            <a:xfrm>
              <a:off x="1994" y="2139"/>
              <a:ext cx="63" cy="62"/>
            </a:xfrm>
            <a:custGeom>
              <a:avLst/>
              <a:gdLst>
                <a:gd name="T0" fmla="*/ 0 w 25"/>
                <a:gd name="T1" fmla="*/ 0 h 25"/>
                <a:gd name="T2" fmla="*/ 0 w 25"/>
                <a:gd name="T3" fmla="*/ 0 h 25"/>
                <a:gd name="T4" fmla="*/ 0 w 25"/>
                <a:gd name="T5" fmla="*/ 6 h 25"/>
                <a:gd name="T6" fmla="*/ 2 w 25"/>
                <a:gd name="T7" fmla="*/ 9 h 25"/>
                <a:gd name="T8" fmla="*/ 4 w 25"/>
                <a:gd name="T9" fmla="*/ 13 h 25"/>
                <a:gd name="T10" fmla="*/ 8 w 25"/>
                <a:gd name="T11" fmla="*/ 17 h 25"/>
                <a:gd name="T12" fmla="*/ 11 w 25"/>
                <a:gd name="T13" fmla="*/ 21 h 25"/>
                <a:gd name="T14" fmla="*/ 15 w 25"/>
                <a:gd name="T15" fmla="*/ 23 h 25"/>
                <a:gd name="T16" fmla="*/ 19 w 25"/>
                <a:gd name="T17" fmla="*/ 25 h 25"/>
                <a:gd name="T18" fmla="*/ 25 w 25"/>
                <a:gd name="T19" fmla="*/ 25 h 25"/>
                <a:gd name="T20" fmla="*/ 25 w 25"/>
                <a:gd name="T21" fmla="*/ 17 h 25"/>
                <a:gd name="T22" fmla="*/ 21 w 25"/>
                <a:gd name="T23" fmla="*/ 17 h 25"/>
                <a:gd name="T24" fmla="*/ 17 w 25"/>
                <a:gd name="T25" fmla="*/ 15 h 25"/>
                <a:gd name="T26" fmla="*/ 15 w 25"/>
                <a:gd name="T27" fmla="*/ 13 h 25"/>
                <a:gd name="T28" fmla="*/ 13 w 25"/>
                <a:gd name="T29" fmla="*/ 11 h 25"/>
                <a:gd name="T30" fmla="*/ 11 w 25"/>
                <a:gd name="T31" fmla="*/ 9 h 25"/>
                <a:gd name="T32" fmla="*/ 10 w 25"/>
                <a:gd name="T33" fmla="*/ 7 h 25"/>
                <a:gd name="T34" fmla="*/ 8 w 25"/>
                <a:gd name="T35" fmla="*/ 4 h 25"/>
                <a:gd name="T36" fmla="*/ 8 w 25"/>
                <a:gd name="T37" fmla="*/ 0 h 25"/>
                <a:gd name="T38" fmla="*/ 8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0" y="6"/>
                  </a:lnTo>
                  <a:lnTo>
                    <a:pt x="2" y="9"/>
                  </a:lnTo>
                  <a:lnTo>
                    <a:pt x="4" y="13"/>
                  </a:lnTo>
                  <a:lnTo>
                    <a:pt x="8" y="17"/>
                  </a:lnTo>
                  <a:lnTo>
                    <a:pt x="11" y="21"/>
                  </a:lnTo>
                  <a:lnTo>
                    <a:pt x="15" y="23"/>
                  </a:lnTo>
                  <a:lnTo>
                    <a:pt x="19" y="25"/>
                  </a:lnTo>
                  <a:lnTo>
                    <a:pt x="25" y="25"/>
                  </a:lnTo>
                  <a:lnTo>
                    <a:pt x="25" y="17"/>
                  </a:lnTo>
                  <a:lnTo>
                    <a:pt x="21" y="17"/>
                  </a:lnTo>
                  <a:lnTo>
                    <a:pt x="17" y="15"/>
                  </a:lnTo>
                  <a:lnTo>
                    <a:pt x="15" y="13"/>
                  </a:lnTo>
                  <a:lnTo>
                    <a:pt x="13" y="11"/>
                  </a:lnTo>
                  <a:lnTo>
                    <a:pt x="11" y="9"/>
                  </a:lnTo>
                  <a:lnTo>
                    <a:pt x="10" y="7"/>
                  </a:lnTo>
                  <a:lnTo>
                    <a:pt x="8" y="4"/>
                  </a:lnTo>
                  <a:lnTo>
                    <a:pt x="8" y="0"/>
                  </a:lnTo>
                  <a:lnTo>
                    <a:pt x="8"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40" name="Freeform 168"/>
            <p:cNvSpPr>
              <a:spLocks noChangeAspect="1"/>
            </p:cNvSpPr>
            <p:nvPr/>
          </p:nvSpPr>
          <p:spPr bwMode="auto">
            <a:xfrm>
              <a:off x="1994" y="2081"/>
              <a:ext cx="63" cy="58"/>
            </a:xfrm>
            <a:custGeom>
              <a:avLst/>
              <a:gdLst>
                <a:gd name="T0" fmla="*/ 25 w 25"/>
                <a:gd name="T1" fmla="*/ 0 h 23"/>
                <a:gd name="T2" fmla="*/ 25 w 25"/>
                <a:gd name="T3" fmla="*/ 0 h 23"/>
                <a:gd name="T4" fmla="*/ 19 w 25"/>
                <a:gd name="T5" fmla="*/ 0 h 23"/>
                <a:gd name="T6" fmla="*/ 15 w 25"/>
                <a:gd name="T7" fmla="*/ 2 h 23"/>
                <a:gd name="T8" fmla="*/ 11 w 25"/>
                <a:gd name="T9" fmla="*/ 4 h 23"/>
                <a:gd name="T10" fmla="*/ 8 w 25"/>
                <a:gd name="T11" fmla="*/ 5 h 23"/>
                <a:gd name="T12" fmla="*/ 4 w 25"/>
                <a:gd name="T13" fmla="*/ 9 h 23"/>
                <a:gd name="T14" fmla="*/ 2 w 25"/>
                <a:gd name="T15" fmla="*/ 13 h 23"/>
                <a:gd name="T16" fmla="*/ 0 w 25"/>
                <a:gd name="T17" fmla="*/ 19 h 23"/>
                <a:gd name="T18" fmla="*/ 0 w 25"/>
                <a:gd name="T19" fmla="*/ 23 h 23"/>
                <a:gd name="T20" fmla="*/ 8 w 25"/>
                <a:gd name="T21" fmla="*/ 23 h 23"/>
                <a:gd name="T22" fmla="*/ 8 w 25"/>
                <a:gd name="T23" fmla="*/ 19 h 23"/>
                <a:gd name="T24" fmla="*/ 10 w 25"/>
                <a:gd name="T25" fmla="*/ 17 h 23"/>
                <a:gd name="T26" fmla="*/ 11 w 25"/>
                <a:gd name="T27" fmla="*/ 13 h 23"/>
                <a:gd name="T28" fmla="*/ 13 w 25"/>
                <a:gd name="T29" fmla="*/ 11 h 23"/>
                <a:gd name="T30" fmla="*/ 15 w 25"/>
                <a:gd name="T31" fmla="*/ 9 h 23"/>
                <a:gd name="T32" fmla="*/ 17 w 25"/>
                <a:gd name="T33" fmla="*/ 7 h 23"/>
                <a:gd name="T34" fmla="*/ 21 w 25"/>
                <a:gd name="T35" fmla="*/ 7 h 23"/>
                <a:gd name="T36" fmla="*/ 25 w 25"/>
                <a:gd name="T37" fmla="*/ 7 h 23"/>
                <a:gd name="T38" fmla="*/ 25 w 25"/>
                <a:gd name="T39" fmla="*/ 7 h 23"/>
                <a:gd name="T40" fmla="*/ 25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0"/>
                  </a:moveTo>
                  <a:lnTo>
                    <a:pt x="25" y="0"/>
                  </a:lnTo>
                  <a:lnTo>
                    <a:pt x="19" y="0"/>
                  </a:lnTo>
                  <a:lnTo>
                    <a:pt x="15" y="2"/>
                  </a:lnTo>
                  <a:lnTo>
                    <a:pt x="11" y="4"/>
                  </a:lnTo>
                  <a:lnTo>
                    <a:pt x="8" y="5"/>
                  </a:lnTo>
                  <a:lnTo>
                    <a:pt x="4" y="9"/>
                  </a:lnTo>
                  <a:lnTo>
                    <a:pt x="2" y="13"/>
                  </a:lnTo>
                  <a:lnTo>
                    <a:pt x="0" y="19"/>
                  </a:lnTo>
                  <a:lnTo>
                    <a:pt x="0" y="23"/>
                  </a:lnTo>
                  <a:lnTo>
                    <a:pt x="8" y="23"/>
                  </a:lnTo>
                  <a:lnTo>
                    <a:pt x="8" y="19"/>
                  </a:lnTo>
                  <a:lnTo>
                    <a:pt x="10" y="17"/>
                  </a:lnTo>
                  <a:lnTo>
                    <a:pt x="11" y="13"/>
                  </a:lnTo>
                  <a:lnTo>
                    <a:pt x="13" y="11"/>
                  </a:lnTo>
                  <a:lnTo>
                    <a:pt x="15" y="9"/>
                  </a:lnTo>
                  <a:lnTo>
                    <a:pt x="17" y="7"/>
                  </a:lnTo>
                  <a:lnTo>
                    <a:pt x="21" y="7"/>
                  </a:lnTo>
                  <a:lnTo>
                    <a:pt x="25" y="7"/>
                  </a:lnTo>
                  <a:lnTo>
                    <a:pt x="25" y="7"/>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241" name="Freeform 169"/>
            <p:cNvSpPr>
              <a:spLocks noChangeAspect="1"/>
            </p:cNvSpPr>
            <p:nvPr/>
          </p:nvSpPr>
          <p:spPr bwMode="auto">
            <a:xfrm>
              <a:off x="2057" y="2081"/>
              <a:ext cx="58" cy="58"/>
            </a:xfrm>
            <a:custGeom>
              <a:avLst/>
              <a:gdLst>
                <a:gd name="T0" fmla="*/ 23 w 23"/>
                <a:gd name="T1" fmla="*/ 23 h 23"/>
                <a:gd name="T2" fmla="*/ 23 w 23"/>
                <a:gd name="T3" fmla="*/ 23 h 23"/>
                <a:gd name="T4" fmla="*/ 23 w 23"/>
                <a:gd name="T5" fmla="*/ 19 h 23"/>
                <a:gd name="T6" fmla="*/ 21 w 23"/>
                <a:gd name="T7" fmla="*/ 13 h 23"/>
                <a:gd name="T8" fmla="*/ 19 w 23"/>
                <a:gd name="T9" fmla="*/ 9 h 23"/>
                <a:gd name="T10" fmla="*/ 17 w 23"/>
                <a:gd name="T11" fmla="*/ 5 h 23"/>
                <a:gd name="T12" fmla="*/ 13 w 23"/>
                <a:gd name="T13" fmla="*/ 4 h 23"/>
                <a:gd name="T14" fmla="*/ 10 w 23"/>
                <a:gd name="T15" fmla="*/ 2 h 23"/>
                <a:gd name="T16" fmla="*/ 4 w 23"/>
                <a:gd name="T17" fmla="*/ 0 h 23"/>
                <a:gd name="T18" fmla="*/ 0 w 23"/>
                <a:gd name="T19" fmla="*/ 0 h 23"/>
                <a:gd name="T20" fmla="*/ 0 w 23"/>
                <a:gd name="T21" fmla="*/ 7 h 23"/>
                <a:gd name="T22" fmla="*/ 2 w 23"/>
                <a:gd name="T23" fmla="*/ 7 h 23"/>
                <a:gd name="T24" fmla="*/ 6 w 23"/>
                <a:gd name="T25" fmla="*/ 7 h 23"/>
                <a:gd name="T26" fmla="*/ 10 w 23"/>
                <a:gd name="T27" fmla="*/ 9 h 23"/>
                <a:gd name="T28" fmla="*/ 11 w 23"/>
                <a:gd name="T29" fmla="*/ 11 h 23"/>
                <a:gd name="T30" fmla="*/ 13 w 23"/>
                <a:gd name="T31" fmla="*/ 13 h 23"/>
                <a:gd name="T32" fmla="*/ 15 w 23"/>
                <a:gd name="T33" fmla="*/ 17 h 23"/>
                <a:gd name="T34" fmla="*/ 15 w 23"/>
                <a:gd name="T35" fmla="*/ 19 h 23"/>
                <a:gd name="T36" fmla="*/ 15 w 23"/>
                <a:gd name="T37" fmla="*/ 23 h 23"/>
                <a:gd name="T38" fmla="*/ 15 w 23"/>
                <a:gd name="T39" fmla="*/ 23 h 23"/>
                <a:gd name="T40" fmla="*/ 23 w 23"/>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23" y="23"/>
                  </a:moveTo>
                  <a:lnTo>
                    <a:pt x="23" y="23"/>
                  </a:lnTo>
                  <a:lnTo>
                    <a:pt x="23" y="19"/>
                  </a:lnTo>
                  <a:lnTo>
                    <a:pt x="21" y="13"/>
                  </a:lnTo>
                  <a:lnTo>
                    <a:pt x="19" y="9"/>
                  </a:lnTo>
                  <a:lnTo>
                    <a:pt x="17" y="5"/>
                  </a:lnTo>
                  <a:lnTo>
                    <a:pt x="13" y="4"/>
                  </a:lnTo>
                  <a:lnTo>
                    <a:pt x="10" y="2"/>
                  </a:lnTo>
                  <a:lnTo>
                    <a:pt x="4" y="0"/>
                  </a:lnTo>
                  <a:lnTo>
                    <a:pt x="0" y="0"/>
                  </a:lnTo>
                  <a:lnTo>
                    <a:pt x="0" y="7"/>
                  </a:lnTo>
                  <a:lnTo>
                    <a:pt x="2" y="7"/>
                  </a:lnTo>
                  <a:lnTo>
                    <a:pt x="6" y="7"/>
                  </a:lnTo>
                  <a:lnTo>
                    <a:pt x="10" y="9"/>
                  </a:lnTo>
                  <a:lnTo>
                    <a:pt x="11" y="11"/>
                  </a:lnTo>
                  <a:lnTo>
                    <a:pt x="13" y="13"/>
                  </a:lnTo>
                  <a:lnTo>
                    <a:pt x="15" y="17"/>
                  </a:lnTo>
                  <a:lnTo>
                    <a:pt x="15" y="19"/>
                  </a:lnTo>
                  <a:lnTo>
                    <a:pt x="15" y="23"/>
                  </a:lnTo>
                  <a:lnTo>
                    <a:pt x="15" y="23"/>
                  </a:lnTo>
                  <a:lnTo>
                    <a:pt x="23" y="23"/>
                  </a:lnTo>
                  <a:close/>
                </a:path>
              </a:pathLst>
            </a:custGeom>
            <a:solidFill>
              <a:srgbClr val="1F1A17"/>
            </a:solidFill>
            <a:ln w="9525">
              <a:solidFill>
                <a:srgbClr val="000000"/>
              </a:solidFill>
              <a:round/>
              <a:headEnd/>
              <a:tailEnd/>
            </a:ln>
          </p:spPr>
          <p:txBody>
            <a:bodyPr/>
            <a:lstStyle/>
            <a:p>
              <a:endParaRPr lang="en-US" dirty="0"/>
            </a:p>
          </p:txBody>
        </p:sp>
        <p:sp>
          <p:nvSpPr>
            <p:cNvPr id="899242" name="Freeform 170"/>
            <p:cNvSpPr>
              <a:spLocks noChangeAspect="1"/>
            </p:cNvSpPr>
            <p:nvPr/>
          </p:nvSpPr>
          <p:spPr bwMode="auto">
            <a:xfrm>
              <a:off x="2057" y="2139"/>
              <a:ext cx="58" cy="62"/>
            </a:xfrm>
            <a:custGeom>
              <a:avLst/>
              <a:gdLst>
                <a:gd name="T0" fmla="*/ 0 w 23"/>
                <a:gd name="T1" fmla="*/ 25 h 25"/>
                <a:gd name="T2" fmla="*/ 0 w 23"/>
                <a:gd name="T3" fmla="*/ 25 h 25"/>
                <a:gd name="T4" fmla="*/ 4 w 23"/>
                <a:gd name="T5" fmla="*/ 25 h 25"/>
                <a:gd name="T6" fmla="*/ 10 w 23"/>
                <a:gd name="T7" fmla="*/ 23 h 25"/>
                <a:gd name="T8" fmla="*/ 13 w 23"/>
                <a:gd name="T9" fmla="*/ 21 h 25"/>
                <a:gd name="T10" fmla="*/ 17 w 23"/>
                <a:gd name="T11" fmla="*/ 17 h 25"/>
                <a:gd name="T12" fmla="*/ 19 w 23"/>
                <a:gd name="T13" fmla="*/ 13 h 25"/>
                <a:gd name="T14" fmla="*/ 21 w 23"/>
                <a:gd name="T15" fmla="*/ 9 h 25"/>
                <a:gd name="T16" fmla="*/ 23 w 23"/>
                <a:gd name="T17" fmla="*/ 6 h 25"/>
                <a:gd name="T18" fmla="*/ 23 w 23"/>
                <a:gd name="T19" fmla="*/ 0 h 25"/>
                <a:gd name="T20" fmla="*/ 15 w 23"/>
                <a:gd name="T21" fmla="*/ 0 h 25"/>
                <a:gd name="T22" fmla="*/ 15 w 23"/>
                <a:gd name="T23" fmla="*/ 4 h 25"/>
                <a:gd name="T24" fmla="*/ 15 w 23"/>
                <a:gd name="T25" fmla="*/ 7 h 25"/>
                <a:gd name="T26" fmla="*/ 13 w 23"/>
                <a:gd name="T27" fmla="*/ 9 h 25"/>
                <a:gd name="T28" fmla="*/ 11 w 23"/>
                <a:gd name="T29" fmla="*/ 11 h 25"/>
                <a:gd name="T30" fmla="*/ 10 w 23"/>
                <a:gd name="T31" fmla="*/ 13 h 25"/>
                <a:gd name="T32" fmla="*/ 6 w 23"/>
                <a:gd name="T33" fmla="*/ 15 h 25"/>
                <a:gd name="T34" fmla="*/ 2 w 23"/>
                <a:gd name="T35" fmla="*/ 17 h 25"/>
                <a:gd name="T36" fmla="*/ 0 w 23"/>
                <a:gd name="T37" fmla="*/ 17 h 25"/>
                <a:gd name="T38" fmla="*/ 0 w 23"/>
                <a:gd name="T39" fmla="*/ 17 h 25"/>
                <a:gd name="T40" fmla="*/ 0 w 23"/>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5">
                  <a:moveTo>
                    <a:pt x="0" y="25"/>
                  </a:moveTo>
                  <a:lnTo>
                    <a:pt x="0" y="25"/>
                  </a:lnTo>
                  <a:lnTo>
                    <a:pt x="4" y="25"/>
                  </a:lnTo>
                  <a:lnTo>
                    <a:pt x="10" y="23"/>
                  </a:lnTo>
                  <a:lnTo>
                    <a:pt x="13" y="21"/>
                  </a:lnTo>
                  <a:lnTo>
                    <a:pt x="17" y="17"/>
                  </a:lnTo>
                  <a:lnTo>
                    <a:pt x="19" y="13"/>
                  </a:lnTo>
                  <a:lnTo>
                    <a:pt x="21" y="9"/>
                  </a:lnTo>
                  <a:lnTo>
                    <a:pt x="23" y="6"/>
                  </a:lnTo>
                  <a:lnTo>
                    <a:pt x="23" y="0"/>
                  </a:lnTo>
                  <a:lnTo>
                    <a:pt x="15" y="0"/>
                  </a:lnTo>
                  <a:lnTo>
                    <a:pt x="15" y="4"/>
                  </a:lnTo>
                  <a:lnTo>
                    <a:pt x="15" y="7"/>
                  </a:lnTo>
                  <a:lnTo>
                    <a:pt x="13" y="9"/>
                  </a:lnTo>
                  <a:lnTo>
                    <a:pt x="11" y="11"/>
                  </a:lnTo>
                  <a:lnTo>
                    <a:pt x="10" y="13"/>
                  </a:lnTo>
                  <a:lnTo>
                    <a:pt x="6" y="15"/>
                  </a:lnTo>
                  <a:lnTo>
                    <a:pt x="2" y="17"/>
                  </a:lnTo>
                  <a:lnTo>
                    <a:pt x="0" y="17"/>
                  </a:lnTo>
                  <a:lnTo>
                    <a:pt x="0" y="17"/>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243" name="Freeform 171"/>
            <p:cNvSpPr>
              <a:spLocks noChangeAspect="1"/>
            </p:cNvSpPr>
            <p:nvPr/>
          </p:nvSpPr>
          <p:spPr bwMode="auto">
            <a:xfrm>
              <a:off x="2022" y="2104"/>
              <a:ext cx="88" cy="87"/>
            </a:xfrm>
            <a:custGeom>
              <a:avLst/>
              <a:gdLst>
                <a:gd name="T0" fmla="*/ 14 w 35"/>
                <a:gd name="T1" fmla="*/ 16 h 35"/>
                <a:gd name="T2" fmla="*/ 29 w 35"/>
                <a:gd name="T3" fmla="*/ 0 h 35"/>
                <a:gd name="T4" fmla="*/ 31 w 35"/>
                <a:gd name="T5" fmla="*/ 4 h 35"/>
                <a:gd name="T6" fmla="*/ 33 w 35"/>
                <a:gd name="T7" fmla="*/ 8 h 35"/>
                <a:gd name="T8" fmla="*/ 35 w 35"/>
                <a:gd name="T9" fmla="*/ 12 h 35"/>
                <a:gd name="T10" fmla="*/ 35 w 35"/>
                <a:gd name="T11" fmla="*/ 16 h 35"/>
                <a:gd name="T12" fmla="*/ 35 w 35"/>
                <a:gd name="T13" fmla="*/ 20 h 35"/>
                <a:gd name="T14" fmla="*/ 33 w 35"/>
                <a:gd name="T15" fmla="*/ 23 h 35"/>
                <a:gd name="T16" fmla="*/ 31 w 35"/>
                <a:gd name="T17" fmla="*/ 27 h 35"/>
                <a:gd name="T18" fmla="*/ 29 w 35"/>
                <a:gd name="T19" fmla="*/ 29 h 35"/>
                <a:gd name="T20" fmla="*/ 25 w 35"/>
                <a:gd name="T21" fmla="*/ 33 h 35"/>
                <a:gd name="T22" fmla="*/ 22 w 35"/>
                <a:gd name="T23" fmla="*/ 35 h 35"/>
                <a:gd name="T24" fmla="*/ 18 w 35"/>
                <a:gd name="T25" fmla="*/ 35 h 35"/>
                <a:gd name="T26" fmla="*/ 14 w 35"/>
                <a:gd name="T27" fmla="*/ 35 h 35"/>
                <a:gd name="T28" fmla="*/ 10 w 35"/>
                <a:gd name="T29" fmla="*/ 35 h 35"/>
                <a:gd name="T30" fmla="*/ 6 w 35"/>
                <a:gd name="T31" fmla="*/ 35 h 35"/>
                <a:gd name="T32" fmla="*/ 2 w 35"/>
                <a:gd name="T33" fmla="*/ 33 h 35"/>
                <a:gd name="T34" fmla="*/ 0 w 35"/>
                <a:gd name="T35" fmla="*/ 29 h 35"/>
                <a:gd name="T36" fmla="*/ 14 w 35"/>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6"/>
                  </a:moveTo>
                  <a:lnTo>
                    <a:pt x="29" y="0"/>
                  </a:lnTo>
                  <a:lnTo>
                    <a:pt x="31" y="4"/>
                  </a:lnTo>
                  <a:lnTo>
                    <a:pt x="33" y="8"/>
                  </a:lnTo>
                  <a:lnTo>
                    <a:pt x="35" y="12"/>
                  </a:lnTo>
                  <a:lnTo>
                    <a:pt x="35" y="16"/>
                  </a:lnTo>
                  <a:lnTo>
                    <a:pt x="35" y="20"/>
                  </a:lnTo>
                  <a:lnTo>
                    <a:pt x="33" y="23"/>
                  </a:lnTo>
                  <a:lnTo>
                    <a:pt x="31" y="27"/>
                  </a:lnTo>
                  <a:lnTo>
                    <a:pt x="29" y="29"/>
                  </a:lnTo>
                  <a:lnTo>
                    <a:pt x="25" y="33"/>
                  </a:lnTo>
                  <a:lnTo>
                    <a:pt x="22" y="35"/>
                  </a:lnTo>
                  <a:lnTo>
                    <a:pt x="18" y="35"/>
                  </a:lnTo>
                  <a:lnTo>
                    <a:pt x="14" y="35"/>
                  </a:lnTo>
                  <a:lnTo>
                    <a:pt x="10" y="35"/>
                  </a:lnTo>
                  <a:lnTo>
                    <a:pt x="6" y="35"/>
                  </a:lnTo>
                  <a:lnTo>
                    <a:pt x="2" y="33"/>
                  </a:lnTo>
                  <a:lnTo>
                    <a:pt x="0" y="29"/>
                  </a:lnTo>
                  <a:lnTo>
                    <a:pt x="14" y="16"/>
                  </a:lnTo>
                  <a:close/>
                </a:path>
              </a:pathLst>
            </a:custGeom>
            <a:solidFill>
              <a:srgbClr val="1F1A17"/>
            </a:solidFill>
            <a:ln w="9525">
              <a:solidFill>
                <a:srgbClr val="000000"/>
              </a:solidFill>
              <a:round/>
              <a:headEnd/>
              <a:tailEnd/>
            </a:ln>
          </p:spPr>
          <p:txBody>
            <a:bodyPr/>
            <a:lstStyle/>
            <a:p>
              <a:endParaRPr lang="en-US" dirty="0"/>
            </a:p>
          </p:txBody>
        </p:sp>
        <p:sp>
          <p:nvSpPr>
            <p:cNvPr id="899244" name="Freeform 172"/>
            <p:cNvSpPr>
              <a:spLocks noChangeAspect="1"/>
            </p:cNvSpPr>
            <p:nvPr/>
          </p:nvSpPr>
          <p:spPr bwMode="auto">
            <a:xfrm>
              <a:off x="2022" y="2104"/>
              <a:ext cx="88" cy="87"/>
            </a:xfrm>
            <a:custGeom>
              <a:avLst/>
              <a:gdLst>
                <a:gd name="T0" fmla="*/ 14 w 35"/>
                <a:gd name="T1" fmla="*/ 16 h 35"/>
                <a:gd name="T2" fmla="*/ 29 w 35"/>
                <a:gd name="T3" fmla="*/ 0 h 35"/>
                <a:gd name="T4" fmla="*/ 31 w 35"/>
                <a:gd name="T5" fmla="*/ 4 h 35"/>
                <a:gd name="T6" fmla="*/ 33 w 35"/>
                <a:gd name="T7" fmla="*/ 8 h 35"/>
                <a:gd name="T8" fmla="*/ 35 w 35"/>
                <a:gd name="T9" fmla="*/ 12 h 35"/>
                <a:gd name="T10" fmla="*/ 35 w 35"/>
                <a:gd name="T11" fmla="*/ 16 h 35"/>
                <a:gd name="T12" fmla="*/ 35 w 35"/>
                <a:gd name="T13" fmla="*/ 20 h 35"/>
                <a:gd name="T14" fmla="*/ 33 w 35"/>
                <a:gd name="T15" fmla="*/ 23 h 35"/>
                <a:gd name="T16" fmla="*/ 31 w 35"/>
                <a:gd name="T17" fmla="*/ 27 h 35"/>
                <a:gd name="T18" fmla="*/ 29 w 35"/>
                <a:gd name="T19" fmla="*/ 29 h 35"/>
                <a:gd name="T20" fmla="*/ 25 w 35"/>
                <a:gd name="T21" fmla="*/ 33 h 35"/>
                <a:gd name="T22" fmla="*/ 22 w 35"/>
                <a:gd name="T23" fmla="*/ 35 h 35"/>
                <a:gd name="T24" fmla="*/ 18 w 35"/>
                <a:gd name="T25" fmla="*/ 35 h 35"/>
                <a:gd name="T26" fmla="*/ 14 w 35"/>
                <a:gd name="T27" fmla="*/ 35 h 35"/>
                <a:gd name="T28" fmla="*/ 10 w 35"/>
                <a:gd name="T29" fmla="*/ 35 h 35"/>
                <a:gd name="T30" fmla="*/ 6 w 35"/>
                <a:gd name="T31" fmla="*/ 35 h 35"/>
                <a:gd name="T32" fmla="*/ 2 w 35"/>
                <a:gd name="T33" fmla="*/ 33 h 35"/>
                <a:gd name="T34" fmla="*/ 0 w 35"/>
                <a:gd name="T35" fmla="*/ 29 h 35"/>
                <a:gd name="T36" fmla="*/ 14 w 35"/>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6"/>
                  </a:moveTo>
                  <a:lnTo>
                    <a:pt x="29" y="0"/>
                  </a:lnTo>
                  <a:lnTo>
                    <a:pt x="31" y="4"/>
                  </a:lnTo>
                  <a:lnTo>
                    <a:pt x="33" y="8"/>
                  </a:lnTo>
                  <a:lnTo>
                    <a:pt x="35" y="12"/>
                  </a:lnTo>
                  <a:lnTo>
                    <a:pt x="35" y="16"/>
                  </a:lnTo>
                  <a:lnTo>
                    <a:pt x="35" y="20"/>
                  </a:lnTo>
                  <a:lnTo>
                    <a:pt x="33" y="23"/>
                  </a:lnTo>
                  <a:lnTo>
                    <a:pt x="31" y="27"/>
                  </a:lnTo>
                  <a:lnTo>
                    <a:pt x="29" y="29"/>
                  </a:lnTo>
                  <a:lnTo>
                    <a:pt x="25" y="33"/>
                  </a:lnTo>
                  <a:lnTo>
                    <a:pt x="22" y="35"/>
                  </a:lnTo>
                  <a:lnTo>
                    <a:pt x="18" y="35"/>
                  </a:lnTo>
                  <a:lnTo>
                    <a:pt x="14" y="35"/>
                  </a:lnTo>
                  <a:lnTo>
                    <a:pt x="10" y="35"/>
                  </a:lnTo>
                  <a:lnTo>
                    <a:pt x="6" y="35"/>
                  </a:lnTo>
                  <a:lnTo>
                    <a:pt x="2" y="33"/>
                  </a:lnTo>
                  <a:lnTo>
                    <a:pt x="0" y="29"/>
                  </a:lnTo>
                  <a:lnTo>
                    <a:pt x="14" y="16"/>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245" name="Freeform 173"/>
            <p:cNvSpPr>
              <a:spLocks noChangeAspect="1"/>
            </p:cNvSpPr>
            <p:nvPr/>
          </p:nvSpPr>
          <p:spPr bwMode="auto">
            <a:xfrm>
              <a:off x="1141" y="1682"/>
              <a:ext cx="101" cy="100"/>
            </a:xfrm>
            <a:custGeom>
              <a:avLst/>
              <a:gdLst>
                <a:gd name="T0" fmla="*/ 21 w 40"/>
                <a:gd name="T1" fmla="*/ 40 h 40"/>
                <a:gd name="T2" fmla="*/ 17 w 40"/>
                <a:gd name="T3" fmla="*/ 40 h 40"/>
                <a:gd name="T4" fmla="*/ 13 w 40"/>
                <a:gd name="T5" fmla="*/ 38 h 40"/>
                <a:gd name="T6" fmla="*/ 10 w 40"/>
                <a:gd name="T7" fmla="*/ 36 h 40"/>
                <a:gd name="T8" fmla="*/ 6 w 40"/>
                <a:gd name="T9" fmla="*/ 34 h 40"/>
                <a:gd name="T10" fmla="*/ 4 w 40"/>
                <a:gd name="T11" fmla="*/ 30 h 40"/>
                <a:gd name="T12" fmla="*/ 2 w 40"/>
                <a:gd name="T13" fmla="*/ 26 h 40"/>
                <a:gd name="T14" fmla="*/ 0 w 40"/>
                <a:gd name="T15" fmla="*/ 23 h 40"/>
                <a:gd name="T16" fmla="*/ 0 w 40"/>
                <a:gd name="T17" fmla="*/ 19 h 40"/>
                <a:gd name="T18" fmla="*/ 0 w 40"/>
                <a:gd name="T19" fmla="*/ 15 h 40"/>
                <a:gd name="T20" fmla="*/ 2 w 40"/>
                <a:gd name="T21" fmla="*/ 11 h 40"/>
                <a:gd name="T22" fmla="*/ 4 w 40"/>
                <a:gd name="T23" fmla="*/ 7 h 40"/>
                <a:gd name="T24" fmla="*/ 6 w 40"/>
                <a:gd name="T25" fmla="*/ 5 h 40"/>
                <a:gd name="T26" fmla="*/ 10 w 40"/>
                <a:gd name="T27" fmla="*/ 1 h 40"/>
                <a:gd name="T28" fmla="*/ 13 w 40"/>
                <a:gd name="T29" fmla="*/ 0 h 40"/>
                <a:gd name="T30" fmla="*/ 17 w 40"/>
                <a:gd name="T31" fmla="*/ 0 h 40"/>
                <a:gd name="T32" fmla="*/ 21 w 40"/>
                <a:gd name="T33" fmla="*/ 0 h 40"/>
                <a:gd name="T34" fmla="*/ 25 w 40"/>
                <a:gd name="T35" fmla="*/ 0 h 40"/>
                <a:gd name="T36" fmla="*/ 29 w 40"/>
                <a:gd name="T37" fmla="*/ 0 h 40"/>
                <a:gd name="T38" fmla="*/ 33 w 40"/>
                <a:gd name="T39" fmla="*/ 1 h 40"/>
                <a:gd name="T40" fmla="*/ 34 w 40"/>
                <a:gd name="T41" fmla="*/ 5 h 40"/>
                <a:gd name="T42" fmla="*/ 38 w 40"/>
                <a:gd name="T43" fmla="*/ 7 h 40"/>
                <a:gd name="T44" fmla="*/ 38 w 40"/>
                <a:gd name="T45" fmla="*/ 11 h 40"/>
                <a:gd name="T46" fmla="*/ 40 w 40"/>
                <a:gd name="T47" fmla="*/ 15 h 40"/>
                <a:gd name="T48" fmla="*/ 40 w 40"/>
                <a:gd name="T49" fmla="*/ 19 h 40"/>
                <a:gd name="T50" fmla="*/ 40 w 40"/>
                <a:gd name="T51" fmla="*/ 23 h 40"/>
                <a:gd name="T52" fmla="*/ 38 w 40"/>
                <a:gd name="T53" fmla="*/ 26 h 40"/>
                <a:gd name="T54" fmla="*/ 38 w 40"/>
                <a:gd name="T55" fmla="*/ 30 h 40"/>
                <a:gd name="T56" fmla="*/ 34 w 40"/>
                <a:gd name="T57" fmla="*/ 34 h 40"/>
                <a:gd name="T58" fmla="*/ 33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10" y="36"/>
                  </a:lnTo>
                  <a:lnTo>
                    <a:pt x="6" y="34"/>
                  </a:lnTo>
                  <a:lnTo>
                    <a:pt x="4" y="30"/>
                  </a:lnTo>
                  <a:lnTo>
                    <a:pt x="2" y="26"/>
                  </a:lnTo>
                  <a:lnTo>
                    <a:pt x="0" y="23"/>
                  </a:lnTo>
                  <a:lnTo>
                    <a:pt x="0" y="19"/>
                  </a:lnTo>
                  <a:lnTo>
                    <a:pt x="0" y="15"/>
                  </a:lnTo>
                  <a:lnTo>
                    <a:pt x="2" y="11"/>
                  </a:lnTo>
                  <a:lnTo>
                    <a:pt x="4" y="7"/>
                  </a:lnTo>
                  <a:lnTo>
                    <a:pt x="6" y="5"/>
                  </a:lnTo>
                  <a:lnTo>
                    <a:pt x="10" y="1"/>
                  </a:lnTo>
                  <a:lnTo>
                    <a:pt x="13" y="0"/>
                  </a:lnTo>
                  <a:lnTo>
                    <a:pt x="17" y="0"/>
                  </a:lnTo>
                  <a:lnTo>
                    <a:pt x="21" y="0"/>
                  </a:lnTo>
                  <a:lnTo>
                    <a:pt x="25" y="0"/>
                  </a:lnTo>
                  <a:lnTo>
                    <a:pt x="29" y="0"/>
                  </a:lnTo>
                  <a:lnTo>
                    <a:pt x="33" y="1"/>
                  </a:lnTo>
                  <a:lnTo>
                    <a:pt x="34" y="5"/>
                  </a:lnTo>
                  <a:lnTo>
                    <a:pt x="38" y="7"/>
                  </a:lnTo>
                  <a:lnTo>
                    <a:pt x="38" y="11"/>
                  </a:lnTo>
                  <a:lnTo>
                    <a:pt x="40" y="15"/>
                  </a:lnTo>
                  <a:lnTo>
                    <a:pt x="40" y="19"/>
                  </a:lnTo>
                  <a:lnTo>
                    <a:pt x="40" y="23"/>
                  </a:lnTo>
                  <a:lnTo>
                    <a:pt x="38" y="26"/>
                  </a:lnTo>
                  <a:lnTo>
                    <a:pt x="38" y="30"/>
                  </a:lnTo>
                  <a:lnTo>
                    <a:pt x="34" y="34"/>
                  </a:lnTo>
                  <a:lnTo>
                    <a:pt x="33"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46" name="Freeform 174"/>
            <p:cNvSpPr>
              <a:spLocks noChangeAspect="1"/>
            </p:cNvSpPr>
            <p:nvPr/>
          </p:nvSpPr>
          <p:spPr bwMode="auto">
            <a:xfrm>
              <a:off x="1126" y="1730"/>
              <a:ext cx="68" cy="67"/>
            </a:xfrm>
            <a:custGeom>
              <a:avLst/>
              <a:gdLst>
                <a:gd name="T0" fmla="*/ 0 w 27"/>
                <a:gd name="T1" fmla="*/ 0 h 27"/>
                <a:gd name="T2" fmla="*/ 0 w 27"/>
                <a:gd name="T3" fmla="*/ 0 h 27"/>
                <a:gd name="T4" fmla="*/ 0 w 27"/>
                <a:gd name="T5" fmla="*/ 5 h 27"/>
                <a:gd name="T6" fmla="*/ 2 w 27"/>
                <a:gd name="T7" fmla="*/ 11 h 27"/>
                <a:gd name="T8" fmla="*/ 4 w 27"/>
                <a:gd name="T9" fmla="*/ 15 h 27"/>
                <a:gd name="T10" fmla="*/ 8 w 27"/>
                <a:gd name="T11" fmla="*/ 19 h 27"/>
                <a:gd name="T12" fmla="*/ 12 w 27"/>
                <a:gd name="T13" fmla="*/ 23 h 27"/>
                <a:gd name="T14" fmla="*/ 16 w 27"/>
                <a:gd name="T15" fmla="*/ 25 h 27"/>
                <a:gd name="T16" fmla="*/ 21 w 27"/>
                <a:gd name="T17" fmla="*/ 27 h 27"/>
                <a:gd name="T18" fmla="*/ 27 w 27"/>
                <a:gd name="T19" fmla="*/ 27 h 27"/>
                <a:gd name="T20" fmla="*/ 27 w 27"/>
                <a:gd name="T21" fmla="*/ 15 h 27"/>
                <a:gd name="T22" fmla="*/ 23 w 27"/>
                <a:gd name="T23" fmla="*/ 15 h 27"/>
                <a:gd name="T24" fmla="*/ 21 w 27"/>
                <a:gd name="T25" fmla="*/ 13 h 27"/>
                <a:gd name="T26" fmla="*/ 19 w 27"/>
                <a:gd name="T27" fmla="*/ 11 h 27"/>
                <a:gd name="T28" fmla="*/ 16 w 27"/>
                <a:gd name="T29" fmla="*/ 11 h 27"/>
                <a:gd name="T30" fmla="*/ 14 w 27"/>
                <a:gd name="T31" fmla="*/ 7 h 27"/>
                <a:gd name="T32" fmla="*/ 14 w 27"/>
                <a:gd name="T33" fmla="*/ 5 h 27"/>
                <a:gd name="T34" fmla="*/ 12 w 27"/>
                <a:gd name="T35" fmla="*/ 4 h 27"/>
                <a:gd name="T36" fmla="*/ 12 w 27"/>
                <a:gd name="T37" fmla="*/ 0 h 27"/>
                <a:gd name="T38" fmla="*/ 12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0" y="5"/>
                  </a:lnTo>
                  <a:lnTo>
                    <a:pt x="2" y="11"/>
                  </a:lnTo>
                  <a:lnTo>
                    <a:pt x="4" y="15"/>
                  </a:lnTo>
                  <a:lnTo>
                    <a:pt x="8" y="19"/>
                  </a:lnTo>
                  <a:lnTo>
                    <a:pt x="12" y="23"/>
                  </a:lnTo>
                  <a:lnTo>
                    <a:pt x="16" y="25"/>
                  </a:lnTo>
                  <a:lnTo>
                    <a:pt x="21" y="27"/>
                  </a:lnTo>
                  <a:lnTo>
                    <a:pt x="27" y="27"/>
                  </a:lnTo>
                  <a:lnTo>
                    <a:pt x="27" y="15"/>
                  </a:lnTo>
                  <a:lnTo>
                    <a:pt x="23" y="15"/>
                  </a:lnTo>
                  <a:lnTo>
                    <a:pt x="21" y="13"/>
                  </a:lnTo>
                  <a:lnTo>
                    <a:pt x="19" y="11"/>
                  </a:lnTo>
                  <a:lnTo>
                    <a:pt x="16" y="11"/>
                  </a:lnTo>
                  <a:lnTo>
                    <a:pt x="14" y="7"/>
                  </a:lnTo>
                  <a:lnTo>
                    <a:pt x="14" y="5"/>
                  </a:lnTo>
                  <a:lnTo>
                    <a:pt x="12" y="4"/>
                  </a:lnTo>
                  <a:lnTo>
                    <a:pt x="12" y="0"/>
                  </a:lnTo>
                  <a:lnTo>
                    <a:pt x="12"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247" name="Freeform 175"/>
            <p:cNvSpPr>
              <a:spLocks noChangeAspect="1"/>
            </p:cNvSpPr>
            <p:nvPr/>
          </p:nvSpPr>
          <p:spPr bwMode="auto">
            <a:xfrm>
              <a:off x="1126" y="1662"/>
              <a:ext cx="68" cy="68"/>
            </a:xfrm>
            <a:custGeom>
              <a:avLst/>
              <a:gdLst>
                <a:gd name="T0" fmla="*/ 27 w 27"/>
                <a:gd name="T1" fmla="*/ 0 h 27"/>
                <a:gd name="T2" fmla="*/ 27 w 27"/>
                <a:gd name="T3" fmla="*/ 0 h 27"/>
                <a:gd name="T4" fmla="*/ 21 w 27"/>
                <a:gd name="T5" fmla="*/ 2 h 27"/>
                <a:gd name="T6" fmla="*/ 16 w 27"/>
                <a:gd name="T7" fmla="*/ 4 h 27"/>
                <a:gd name="T8" fmla="*/ 12 w 27"/>
                <a:gd name="T9" fmla="*/ 6 h 27"/>
                <a:gd name="T10" fmla="*/ 8 w 27"/>
                <a:gd name="T11" fmla="*/ 9 h 27"/>
                <a:gd name="T12" fmla="*/ 4 w 27"/>
                <a:gd name="T13" fmla="*/ 13 h 27"/>
                <a:gd name="T14" fmla="*/ 2 w 27"/>
                <a:gd name="T15" fmla="*/ 17 h 27"/>
                <a:gd name="T16" fmla="*/ 0 w 27"/>
                <a:gd name="T17" fmla="*/ 21 h 27"/>
                <a:gd name="T18" fmla="*/ 0 w 27"/>
                <a:gd name="T19" fmla="*/ 27 h 27"/>
                <a:gd name="T20" fmla="*/ 12 w 27"/>
                <a:gd name="T21" fmla="*/ 27 h 27"/>
                <a:gd name="T22" fmla="*/ 12 w 27"/>
                <a:gd name="T23" fmla="*/ 25 h 27"/>
                <a:gd name="T24" fmla="*/ 14 w 27"/>
                <a:gd name="T25" fmla="*/ 21 h 27"/>
                <a:gd name="T26" fmla="*/ 14 w 27"/>
                <a:gd name="T27" fmla="*/ 19 h 27"/>
                <a:gd name="T28" fmla="*/ 16 w 27"/>
                <a:gd name="T29" fmla="*/ 17 h 27"/>
                <a:gd name="T30" fmla="*/ 19 w 27"/>
                <a:gd name="T31" fmla="*/ 15 h 27"/>
                <a:gd name="T32" fmla="*/ 21 w 27"/>
                <a:gd name="T33" fmla="*/ 13 h 27"/>
                <a:gd name="T34" fmla="*/ 23 w 27"/>
                <a:gd name="T35" fmla="*/ 13 h 27"/>
                <a:gd name="T36" fmla="*/ 27 w 27"/>
                <a:gd name="T37" fmla="*/ 13 h 27"/>
                <a:gd name="T38" fmla="*/ 27 w 27"/>
                <a:gd name="T39" fmla="*/ 13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2"/>
                  </a:lnTo>
                  <a:lnTo>
                    <a:pt x="16" y="4"/>
                  </a:lnTo>
                  <a:lnTo>
                    <a:pt x="12" y="6"/>
                  </a:lnTo>
                  <a:lnTo>
                    <a:pt x="8" y="9"/>
                  </a:lnTo>
                  <a:lnTo>
                    <a:pt x="4" y="13"/>
                  </a:lnTo>
                  <a:lnTo>
                    <a:pt x="2" y="17"/>
                  </a:lnTo>
                  <a:lnTo>
                    <a:pt x="0" y="21"/>
                  </a:lnTo>
                  <a:lnTo>
                    <a:pt x="0" y="27"/>
                  </a:lnTo>
                  <a:lnTo>
                    <a:pt x="12" y="27"/>
                  </a:lnTo>
                  <a:lnTo>
                    <a:pt x="12" y="25"/>
                  </a:lnTo>
                  <a:lnTo>
                    <a:pt x="14" y="21"/>
                  </a:lnTo>
                  <a:lnTo>
                    <a:pt x="14" y="19"/>
                  </a:lnTo>
                  <a:lnTo>
                    <a:pt x="16" y="17"/>
                  </a:lnTo>
                  <a:lnTo>
                    <a:pt x="19" y="15"/>
                  </a:lnTo>
                  <a:lnTo>
                    <a:pt x="21" y="13"/>
                  </a:lnTo>
                  <a:lnTo>
                    <a:pt x="23" y="13"/>
                  </a:lnTo>
                  <a:lnTo>
                    <a:pt x="27" y="13"/>
                  </a:lnTo>
                  <a:lnTo>
                    <a:pt x="27" y="13"/>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248" name="Freeform 176"/>
            <p:cNvSpPr>
              <a:spLocks noChangeAspect="1"/>
            </p:cNvSpPr>
            <p:nvPr/>
          </p:nvSpPr>
          <p:spPr bwMode="auto">
            <a:xfrm>
              <a:off x="1194" y="1662"/>
              <a:ext cx="62" cy="68"/>
            </a:xfrm>
            <a:custGeom>
              <a:avLst/>
              <a:gdLst>
                <a:gd name="T0" fmla="*/ 25 w 25"/>
                <a:gd name="T1" fmla="*/ 27 h 27"/>
                <a:gd name="T2" fmla="*/ 25 w 25"/>
                <a:gd name="T3" fmla="*/ 27 h 27"/>
                <a:gd name="T4" fmla="*/ 25 w 25"/>
                <a:gd name="T5" fmla="*/ 21 h 27"/>
                <a:gd name="T6" fmla="*/ 23 w 25"/>
                <a:gd name="T7" fmla="*/ 17 h 27"/>
                <a:gd name="T8" fmla="*/ 21 w 25"/>
                <a:gd name="T9" fmla="*/ 13 h 27"/>
                <a:gd name="T10" fmla="*/ 17 w 25"/>
                <a:gd name="T11" fmla="*/ 9 h 27"/>
                <a:gd name="T12" fmla="*/ 13 w 25"/>
                <a:gd name="T13" fmla="*/ 6 h 27"/>
                <a:gd name="T14" fmla="*/ 10 w 25"/>
                <a:gd name="T15" fmla="*/ 4 h 27"/>
                <a:gd name="T16" fmla="*/ 4 w 25"/>
                <a:gd name="T17" fmla="*/ 2 h 27"/>
                <a:gd name="T18" fmla="*/ 0 w 25"/>
                <a:gd name="T19" fmla="*/ 0 h 27"/>
                <a:gd name="T20" fmla="*/ 0 w 25"/>
                <a:gd name="T21" fmla="*/ 13 h 27"/>
                <a:gd name="T22" fmla="*/ 2 w 25"/>
                <a:gd name="T23" fmla="*/ 13 h 27"/>
                <a:gd name="T24" fmla="*/ 6 w 25"/>
                <a:gd name="T25" fmla="*/ 13 h 27"/>
                <a:gd name="T26" fmla="*/ 8 w 25"/>
                <a:gd name="T27" fmla="*/ 15 h 27"/>
                <a:gd name="T28" fmla="*/ 10 w 25"/>
                <a:gd name="T29" fmla="*/ 17 h 27"/>
                <a:gd name="T30" fmla="*/ 12 w 25"/>
                <a:gd name="T31" fmla="*/ 19 h 27"/>
                <a:gd name="T32" fmla="*/ 13 w 25"/>
                <a:gd name="T33" fmla="*/ 21 h 27"/>
                <a:gd name="T34" fmla="*/ 13 w 25"/>
                <a:gd name="T35" fmla="*/ 25 h 27"/>
                <a:gd name="T36" fmla="*/ 13 w 25"/>
                <a:gd name="T37" fmla="*/ 27 h 27"/>
                <a:gd name="T38" fmla="*/ 13 w 25"/>
                <a:gd name="T39" fmla="*/ 27 h 27"/>
                <a:gd name="T40" fmla="*/ 25 w 25"/>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7">
                  <a:moveTo>
                    <a:pt x="25" y="27"/>
                  </a:moveTo>
                  <a:lnTo>
                    <a:pt x="25" y="27"/>
                  </a:lnTo>
                  <a:lnTo>
                    <a:pt x="25" y="21"/>
                  </a:lnTo>
                  <a:lnTo>
                    <a:pt x="23" y="17"/>
                  </a:lnTo>
                  <a:lnTo>
                    <a:pt x="21" y="13"/>
                  </a:lnTo>
                  <a:lnTo>
                    <a:pt x="17" y="9"/>
                  </a:lnTo>
                  <a:lnTo>
                    <a:pt x="13" y="6"/>
                  </a:lnTo>
                  <a:lnTo>
                    <a:pt x="10" y="4"/>
                  </a:lnTo>
                  <a:lnTo>
                    <a:pt x="4" y="2"/>
                  </a:lnTo>
                  <a:lnTo>
                    <a:pt x="0" y="0"/>
                  </a:lnTo>
                  <a:lnTo>
                    <a:pt x="0" y="13"/>
                  </a:lnTo>
                  <a:lnTo>
                    <a:pt x="2" y="13"/>
                  </a:lnTo>
                  <a:lnTo>
                    <a:pt x="6" y="13"/>
                  </a:lnTo>
                  <a:lnTo>
                    <a:pt x="8" y="15"/>
                  </a:lnTo>
                  <a:lnTo>
                    <a:pt x="10" y="17"/>
                  </a:lnTo>
                  <a:lnTo>
                    <a:pt x="12" y="19"/>
                  </a:lnTo>
                  <a:lnTo>
                    <a:pt x="13" y="21"/>
                  </a:lnTo>
                  <a:lnTo>
                    <a:pt x="13" y="25"/>
                  </a:lnTo>
                  <a:lnTo>
                    <a:pt x="13" y="27"/>
                  </a:lnTo>
                  <a:lnTo>
                    <a:pt x="13" y="27"/>
                  </a:lnTo>
                  <a:lnTo>
                    <a:pt x="25" y="27"/>
                  </a:lnTo>
                  <a:close/>
                </a:path>
              </a:pathLst>
            </a:custGeom>
            <a:solidFill>
              <a:srgbClr val="FFFFFF"/>
            </a:solidFill>
            <a:ln w="9525">
              <a:solidFill>
                <a:srgbClr val="000000"/>
              </a:solidFill>
              <a:round/>
              <a:headEnd/>
              <a:tailEnd/>
            </a:ln>
          </p:spPr>
          <p:txBody>
            <a:bodyPr/>
            <a:lstStyle/>
            <a:p>
              <a:endParaRPr lang="en-US" dirty="0"/>
            </a:p>
          </p:txBody>
        </p:sp>
        <p:sp>
          <p:nvSpPr>
            <p:cNvPr id="899249" name="Freeform 177"/>
            <p:cNvSpPr>
              <a:spLocks noChangeAspect="1"/>
            </p:cNvSpPr>
            <p:nvPr/>
          </p:nvSpPr>
          <p:spPr bwMode="auto">
            <a:xfrm>
              <a:off x="1194" y="1730"/>
              <a:ext cx="62" cy="67"/>
            </a:xfrm>
            <a:custGeom>
              <a:avLst/>
              <a:gdLst>
                <a:gd name="T0" fmla="*/ 0 w 25"/>
                <a:gd name="T1" fmla="*/ 27 h 27"/>
                <a:gd name="T2" fmla="*/ 0 w 25"/>
                <a:gd name="T3" fmla="*/ 27 h 27"/>
                <a:gd name="T4" fmla="*/ 4 w 25"/>
                <a:gd name="T5" fmla="*/ 27 h 27"/>
                <a:gd name="T6" fmla="*/ 10 w 25"/>
                <a:gd name="T7" fmla="*/ 25 h 27"/>
                <a:gd name="T8" fmla="*/ 13 w 25"/>
                <a:gd name="T9" fmla="*/ 23 h 27"/>
                <a:gd name="T10" fmla="*/ 17 w 25"/>
                <a:gd name="T11" fmla="*/ 19 h 27"/>
                <a:gd name="T12" fmla="*/ 21 w 25"/>
                <a:gd name="T13" fmla="*/ 15 h 27"/>
                <a:gd name="T14" fmla="*/ 23 w 25"/>
                <a:gd name="T15" fmla="*/ 11 h 27"/>
                <a:gd name="T16" fmla="*/ 25 w 25"/>
                <a:gd name="T17" fmla="*/ 5 h 27"/>
                <a:gd name="T18" fmla="*/ 25 w 25"/>
                <a:gd name="T19" fmla="*/ 0 h 27"/>
                <a:gd name="T20" fmla="*/ 13 w 25"/>
                <a:gd name="T21" fmla="*/ 0 h 27"/>
                <a:gd name="T22" fmla="*/ 13 w 25"/>
                <a:gd name="T23" fmla="*/ 4 h 27"/>
                <a:gd name="T24" fmla="*/ 13 w 25"/>
                <a:gd name="T25" fmla="*/ 5 h 27"/>
                <a:gd name="T26" fmla="*/ 12 w 25"/>
                <a:gd name="T27" fmla="*/ 7 h 27"/>
                <a:gd name="T28" fmla="*/ 10 w 25"/>
                <a:gd name="T29" fmla="*/ 11 h 27"/>
                <a:gd name="T30" fmla="*/ 8 w 25"/>
                <a:gd name="T31" fmla="*/ 11 h 27"/>
                <a:gd name="T32" fmla="*/ 6 w 25"/>
                <a:gd name="T33" fmla="*/ 13 h 27"/>
                <a:gd name="T34" fmla="*/ 2 w 25"/>
                <a:gd name="T35" fmla="*/ 15 h 27"/>
                <a:gd name="T36" fmla="*/ 0 w 25"/>
                <a:gd name="T37" fmla="*/ 15 h 27"/>
                <a:gd name="T38" fmla="*/ 0 w 25"/>
                <a:gd name="T39" fmla="*/ 15 h 27"/>
                <a:gd name="T40" fmla="*/ 0 w 25"/>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7">
                  <a:moveTo>
                    <a:pt x="0" y="27"/>
                  </a:moveTo>
                  <a:lnTo>
                    <a:pt x="0" y="27"/>
                  </a:lnTo>
                  <a:lnTo>
                    <a:pt x="4" y="27"/>
                  </a:lnTo>
                  <a:lnTo>
                    <a:pt x="10" y="25"/>
                  </a:lnTo>
                  <a:lnTo>
                    <a:pt x="13" y="23"/>
                  </a:lnTo>
                  <a:lnTo>
                    <a:pt x="17" y="19"/>
                  </a:lnTo>
                  <a:lnTo>
                    <a:pt x="21" y="15"/>
                  </a:lnTo>
                  <a:lnTo>
                    <a:pt x="23" y="11"/>
                  </a:lnTo>
                  <a:lnTo>
                    <a:pt x="25" y="5"/>
                  </a:lnTo>
                  <a:lnTo>
                    <a:pt x="25" y="0"/>
                  </a:lnTo>
                  <a:lnTo>
                    <a:pt x="13" y="0"/>
                  </a:lnTo>
                  <a:lnTo>
                    <a:pt x="13" y="4"/>
                  </a:lnTo>
                  <a:lnTo>
                    <a:pt x="13" y="5"/>
                  </a:lnTo>
                  <a:lnTo>
                    <a:pt x="12" y="7"/>
                  </a:lnTo>
                  <a:lnTo>
                    <a:pt x="10" y="11"/>
                  </a:lnTo>
                  <a:lnTo>
                    <a:pt x="8" y="11"/>
                  </a:lnTo>
                  <a:lnTo>
                    <a:pt x="6" y="13"/>
                  </a:lnTo>
                  <a:lnTo>
                    <a:pt x="2" y="15"/>
                  </a:lnTo>
                  <a:lnTo>
                    <a:pt x="0" y="15"/>
                  </a:lnTo>
                  <a:lnTo>
                    <a:pt x="0" y="15"/>
                  </a:lnTo>
                  <a:lnTo>
                    <a:pt x="0" y="27"/>
                  </a:lnTo>
                  <a:close/>
                </a:path>
              </a:pathLst>
            </a:custGeom>
            <a:solidFill>
              <a:srgbClr val="FFFFFF"/>
            </a:solidFill>
            <a:ln w="9525">
              <a:solidFill>
                <a:srgbClr val="000000"/>
              </a:solidFill>
              <a:round/>
              <a:headEnd/>
              <a:tailEnd/>
            </a:ln>
          </p:spPr>
          <p:txBody>
            <a:bodyPr/>
            <a:lstStyle/>
            <a:p>
              <a:endParaRPr lang="en-US" dirty="0"/>
            </a:p>
          </p:txBody>
        </p:sp>
        <p:sp>
          <p:nvSpPr>
            <p:cNvPr id="899250" name="Freeform 178"/>
            <p:cNvSpPr>
              <a:spLocks noChangeAspect="1"/>
            </p:cNvSpPr>
            <p:nvPr/>
          </p:nvSpPr>
          <p:spPr bwMode="auto">
            <a:xfrm>
              <a:off x="1141" y="1682"/>
              <a:ext cx="101" cy="100"/>
            </a:xfrm>
            <a:custGeom>
              <a:avLst/>
              <a:gdLst>
                <a:gd name="T0" fmla="*/ 21 w 40"/>
                <a:gd name="T1" fmla="*/ 40 h 40"/>
                <a:gd name="T2" fmla="*/ 17 w 40"/>
                <a:gd name="T3" fmla="*/ 40 h 40"/>
                <a:gd name="T4" fmla="*/ 13 w 40"/>
                <a:gd name="T5" fmla="*/ 38 h 40"/>
                <a:gd name="T6" fmla="*/ 10 w 40"/>
                <a:gd name="T7" fmla="*/ 36 h 40"/>
                <a:gd name="T8" fmla="*/ 6 w 40"/>
                <a:gd name="T9" fmla="*/ 34 h 40"/>
                <a:gd name="T10" fmla="*/ 4 w 40"/>
                <a:gd name="T11" fmla="*/ 30 h 40"/>
                <a:gd name="T12" fmla="*/ 2 w 40"/>
                <a:gd name="T13" fmla="*/ 26 h 40"/>
                <a:gd name="T14" fmla="*/ 0 w 40"/>
                <a:gd name="T15" fmla="*/ 23 h 40"/>
                <a:gd name="T16" fmla="*/ 0 w 40"/>
                <a:gd name="T17" fmla="*/ 19 h 40"/>
                <a:gd name="T18" fmla="*/ 0 w 40"/>
                <a:gd name="T19" fmla="*/ 15 h 40"/>
                <a:gd name="T20" fmla="*/ 2 w 40"/>
                <a:gd name="T21" fmla="*/ 11 h 40"/>
                <a:gd name="T22" fmla="*/ 4 w 40"/>
                <a:gd name="T23" fmla="*/ 7 h 40"/>
                <a:gd name="T24" fmla="*/ 6 w 40"/>
                <a:gd name="T25" fmla="*/ 5 h 40"/>
                <a:gd name="T26" fmla="*/ 10 w 40"/>
                <a:gd name="T27" fmla="*/ 1 h 40"/>
                <a:gd name="T28" fmla="*/ 13 w 40"/>
                <a:gd name="T29" fmla="*/ 0 h 40"/>
                <a:gd name="T30" fmla="*/ 17 w 40"/>
                <a:gd name="T31" fmla="*/ 0 h 40"/>
                <a:gd name="T32" fmla="*/ 21 w 40"/>
                <a:gd name="T33" fmla="*/ 0 h 40"/>
                <a:gd name="T34" fmla="*/ 25 w 40"/>
                <a:gd name="T35" fmla="*/ 0 h 40"/>
                <a:gd name="T36" fmla="*/ 29 w 40"/>
                <a:gd name="T37" fmla="*/ 0 h 40"/>
                <a:gd name="T38" fmla="*/ 33 w 40"/>
                <a:gd name="T39" fmla="*/ 1 h 40"/>
                <a:gd name="T40" fmla="*/ 34 w 40"/>
                <a:gd name="T41" fmla="*/ 5 h 40"/>
                <a:gd name="T42" fmla="*/ 38 w 40"/>
                <a:gd name="T43" fmla="*/ 7 h 40"/>
                <a:gd name="T44" fmla="*/ 38 w 40"/>
                <a:gd name="T45" fmla="*/ 11 h 40"/>
                <a:gd name="T46" fmla="*/ 40 w 40"/>
                <a:gd name="T47" fmla="*/ 15 h 40"/>
                <a:gd name="T48" fmla="*/ 40 w 40"/>
                <a:gd name="T49" fmla="*/ 19 h 40"/>
                <a:gd name="T50" fmla="*/ 40 w 40"/>
                <a:gd name="T51" fmla="*/ 23 h 40"/>
                <a:gd name="T52" fmla="*/ 38 w 40"/>
                <a:gd name="T53" fmla="*/ 26 h 40"/>
                <a:gd name="T54" fmla="*/ 38 w 40"/>
                <a:gd name="T55" fmla="*/ 30 h 40"/>
                <a:gd name="T56" fmla="*/ 34 w 40"/>
                <a:gd name="T57" fmla="*/ 34 h 40"/>
                <a:gd name="T58" fmla="*/ 33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10" y="36"/>
                  </a:lnTo>
                  <a:lnTo>
                    <a:pt x="6" y="34"/>
                  </a:lnTo>
                  <a:lnTo>
                    <a:pt x="4" y="30"/>
                  </a:lnTo>
                  <a:lnTo>
                    <a:pt x="2" y="26"/>
                  </a:lnTo>
                  <a:lnTo>
                    <a:pt x="0" y="23"/>
                  </a:lnTo>
                  <a:lnTo>
                    <a:pt x="0" y="19"/>
                  </a:lnTo>
                  <a:lnTo>
                    <a:pt x="0" y="15"/>
                  </a:lnTo>
                  <a:lnTo>
                    <a:pt x="2" y="11"/>
                  </a:lnTo>
                  <a:lnTo>
                    <a:pt x="4" y="7"/>
                  </a:lnTo>
                  <a:lnTo>
                    <a:pt x="6" y="5"/>
                  </a:lnTo>
                  <a:lnTo>
                    <a:pt x="10" y="1"/>
                  </a:lnTo>
                  <a:lnTo>
                    <a:pt x="13" y="0"/>
                  </a:lnTo>
                  <a:lnTo>
                    <a:pt x="17" y="0"/>
                  </a:lnTo>
                  <a:lnTo>
                    <a:pt x="21" y="0"/>
                  </a:lnTo>
                  <a:lnTo>
                    <a:pt x="25" y="0"/>
                  </a:lnTo>
                  <a:lnTo>
                    <a:pt x="29" y="0"/>
                  </a:lnTo>
                  <a:lnTo>
                    <a:pt x="33" y="1"/>
                  </a:lnTo>
                  <a:lnTo>
                    <a:pt x="34" y="5"/>
                  </a:lnTo>
                  <a:lnTo>
                    <a:pt x="38" y="7"/>
                  </a:lnTo>
                  <a:lnTo>
                    <a:pt x="38" y="11"/>
                  </a:lnTo>
                  <a:lnTo>
                    <a:pt x="40" y="15"/>
                  </a:lnTo>
                  <a:lnTo>
                    <a:pt x="40" y="19"/>
                  </a:lnTo>
                  <a:lnTo>
                    <a:pt x="40" y="23"/>
                  </a:lnTo>
                  <a:lnTo>
                    <a:pt x="38" y="26"/>
                  </a:lnTo>
                  <a:lnTo>
                    <a:pt x="38" y="30"/>
                  </a:lnTo>
                  <a:lnTo>
                    <a:pt x="34" y="34"/>
                  </a:lnTo>
                  <a:lnTo>
                    <a:pt x="33"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51" name="Freeform 179"/>
            <p:cNvSpPr>
              <a:spLocks noChangeAspect="1"/>
            </p:cNvSpPr>
            <p:nvPr/>
          </p:nvSpPr>
          <p:spPr bwMode="auto">
            <a:xfrm>
              <a:off x="1131" y="1730"/>
              <a:ext cx="63" cy="62"/>
            </a:xfrm>
            <a:custGeom>
              <a:avLst/>
              <a:gdLst>
                <a:gd name="T0" fmla="*/ 0 w 25"/>
                <a:gd name="T1" fmla="*/ 0 h 25"/>
                <a:gd name="T2" fmla="*/ 0 w 25"/>
                <a:gd name="T3" fmla="*/ 0 h 25"/>
                <a:gd name="T4" fmla="*/ 0 w 25"/>
                <a:gd name="T5" fmla="*/ 5 h 25"/>
                <a:gd name="T6" fmla="*/ 2 w 25"/>
                <a:gd name="T7" fmla="*/ 9 h 25"/>
                <a:gd name="T8" fmla="*/ 4 w 25"/>
                <a:gd name="T9" fmla="*/ 13 h 25"/>
                <a:gd name="T10" fmla="*/ 8 w 25"/>
                <a:gd name="T11" fmla="*/ 17 h 25"/>
                <a:gd name="T12" fmla="*/ 12 w 25"/>
                <a:gd name="T13" fmla="*/ 21 h 25"/>
                <a:gd name="T14" fmla="*/ 15 w 25"/>
                <a:gd name="T15" fmla="*/ 23 h 25"/>
                <a:gd name="T16" fmla="*/ 19 w 25"/>
                <a:gd name="T17" fmla="*/ 25 h 25"/>
                <a:gd name="T18" fmla="*/ 25 w 25"/>
                <a:gd name="T19" fmla="*/ 25 h 25"/>
                <a:gd name="T20" fmla="*/ 25 w 25"/>
                <a:gd name="T21" fmla="*/ 17 h 25"/>
                <a:gd name="T22" fmla="*/ 21 w 25"/>
                <a:gd name="T23" fmla="*/ 17 h 25"/>
                <a:gd name="T24" fmla="*/ 17 w 25"/>
                <a:gd name="T25" fmla="*/ 15 h 25"/>
                <a:gd name="T26" fmla="*/ 15 w 25"/>
                <a:gd name="T27" fmla="*/ 13 h 25"/>
                <a:gd name="T28" fmla="*/ 14 w 25"/>
                <a:gd name="T29" fmla="*/ 11 h 25"/>
                <a:gd name="T30" fmla="*/ 12 w 25"/>
                <a:gd name="T31" fmla="*/ 9 h 25"/>
                <a:gd name="T32" fmla="*/ 10 w 25"/>
                <a:gd name="T33" fmla="*/ 7 h 25"/>
                <a:gd name="T34" fmla="*/ 8 w 25"/>
                <a:gd name="T35" fmla="*/ 4 h 25"/>
                <a:gd name="T36" fmla="*/ 8 w 25"/>
                <a:gd name="T37" fmla="*/ 0 h 25"/>
                <a:gd name="T38" fmla="*/ 8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0" y="5"/>
                  </a:lnTo>
                  <a:lnTo>
                    <a:pt x="2" y="9"/>
                  </a:lnTo>
                  <a:lnTo>
                    <a:pt x="4" y="13"/>
                  </a:lnTo>
                  <a:lnTo>
                    <a:pt x="8" y="17"/>
                  </a:lnTo>
                  <a:lnTo>
                    <a:pt x="12" y="21"/>
                  </a:lnTo>
                  <a:lnTo>
                    <a:pt x="15" y="23"/>
                  </a:lnTo>
                  <a:lnTo>
                    <a:pt x="19" y="25"/>
                  </a:lnTo>
                  <a:lnTo>
                    <a:pt x="25" y="25"/>
                  </a:lnTo>
                  <a:lnTo>
                    <a:pt x="25" y="17"/>
                  </a:lnTo>
                  <a:lnTo>
                    <a:pt x="21" y="17"/>
                  </a:lnTo>
                  <a:lnTo>
                    <a:pt x="17" y="15"/>
                  </a:lnTo>
                  <a:lnTo>
                    <a:pt x="15" y="13"/>
                  </a:lnTo>
                  <a:lnTo>
                    <a:pt x="14" y="11"/>
                  </a:lnTo>
                  <a:lnTo>
                    <a:pt x="12" y="9"/>
                  </a:lnTo>
                  <a:lnTo>
                    <a:pt x="10" y="7"/>
                  </a:lnTo>
                  <a:lnTo>
                    <a:pt x="8" y="4"/>
                  </a:lnTo>
                  <a:lnTo>
                    <a:pt x="8" y="0"/>
                  </a:lnTo>
                  <a:lnTo>
                    <a:pt x="8"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52" name="Freeform 180"/>
            <p:cNvSpPr>
              <a:spLocks noChangeAspect="1"/>
            </p:cNvSpPr>
            <p:nvPr/>
          </p:nvSpPr>
          <p:spPr bwMode="auto">
            <a:xfrm>
              <a:off x="1131" y="1672"/>
              <a:ext cx="63" cy="58"/>
            </a:xfrm>
            <a:custGeom>
              <a:avLst/>
              <a:gdLst>
                <a:gd name="T0" fmla="*/ 25 w 25"/>
                <a:gd name="T1" fmla="*/ 0 h 23"/>
                <a:gd name="T2" fmla="*/ 25 w 25"/>
                <a:gd name="T3" fmla="*/ 0 h 23"/>
                <a:gd name="T4" fmla="*/ 19 w 25"/>
                <a:gd name="T5" fmla="*/ 0 h 23"/>
                <a:gd name="T6" fmla="*/ 15 w 25"/>
                <a:gd name="T7" fmla="*/ 2 h 23"/>
                <a:gd name="T8" fmla="*/ 12 w 25"/>
                <a:gd name="T9" fmla="*/ 4 h 23"/>
                <a:gd name="T10" fmla="*/ 8 w 25"/>
                <a:gd name="T11" fmla="*/ 5 h 23"/>
                <a:gd name="T12" fmla="*/ 4 w 25"/>
                <a:gd name="T13" fmla="*/ 9 h 23"/>
                <a:gd name="T14" fmla="*/ 2 w 25"/>
                <a:gd name="T15" fmla="*/ 13 h 23"/>
                <a:gd name="T16" fmla="*/ 0 w 25"/>
                <a:gd name="T17" fmla="*/ 19 h 23"/>
                <a:gd name="T18" fmla="*/ 0 w 25"/>
                <a:gd name="T19" fmla="*/ 23 h 23"/>
                <a:gd name="T20" fmla="*/ 8 w 25"/>
                <a:gd name="T21" fmla="*/ 23 h 23"/>
                <a:gd name="T22" fmla="*/ 8 w 25"/>
                <a:gd name="T23" fmla="*/ 19 h 23"/>
                <a:gd name="T24" fmla="*/ 10 w 25"/>
                <a:gd name="T25" fmla="*/ 17 h 23"/>
                <a:gd name="T26" fmla="*/ 12 w 25"/>
                <a:gd name="T27" fmla="*/ 13 h 23"/>
                <a:gd name="T28" fmla="*/ 14 w 25"/>
                <a:gd name="T29" fmla="*/ 11 h 23"/>
                <a:gd name="T30" fmla="*/ 15 w 25"/>
                <a:gd name="T31" fmla="*/ 9 h 23"/>
                <a:gd name="T32" fmla="*/ 17 w 25"/>
                <a:gd name="T33" fmla="*/ 7 h 23"/>
                <a:gd name="T34" fmla="*/ 21 w 25"/>
                <a:gd name="T35" fmla="*/ 7 h 23"/>
                <a:gd name="T36" fmla="*/ 25 w 25"/>
                <a:gd name="T37" fmla="*/ 7 h 23"/>
                <a:gd name="T38" fmla="*/ 25 w 25"/>
                <a:gd name="T39" fmla="*/ 7 h 23"/>
                <a:gd name="T40" fmla="*/ 25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0"/>
                  </a:moveTo>
                  <a:lnTo>
                    <a:pt x="25" y="0"/>
                  </a:lnTo>
                  <a:lnTo>
                    <a:pt x="19" y="0"/>
                  </a:lnTo>
                  <a:lnTo>
                    <a:pt x="15" y="2"/>
                  </a:lnTo>
                  <a:lnTo>
                    <a:pt x="12" y="4"/>
                  </a:lnTo>
                  <a:lnTo>
                    <a:pt x="8" y="5"/>
                  </a:lnTo>
                  <a:lnTo>
                    <a:pt x="4" y="9"/>
                  </a:lnTo>
                  <a:lnTo>
                    <a:pt x="2" y="13"/>
                  </a:lnTo>
                  <a:lnTo>
                    <a:pt x="0" y="19"/>
                  </a:lnTo>
                  <a:lnTo>
                    <a:pt x="0" y="23"/>
                  </a:lnTo>
                  <a:lnTo>
                    <a:pt x="8" y="23"/>
                  </a:lnTo>
                  <a:lnTo>
                    <a:pt x="8" y="19"/>
                  </a:lnTo>
                  <a:lnTo>
                    <a:pt x="10" y="17"/>
                  </a:lnTo>
                  <a:lnTo>
                    <a:pt x="12" y="13"/>
                  </a:lnTo>
                  <a:lnTo>
                    <a:pt x="14" y="11"/>
                  </a:lnTo>
                  <a:lnTo>
                    <a:pt x="15" y="9"/>
                  </a:lnTo>
                  <a:lnTo>
                    <a:pt x="17" y="7"/>
                  </a:lnTo>
                  <a:lnTo>
                    <a:pt x="21" y="7"/>
                  </a:lnTo>
                  <a:lnTo>
                    <a:pt x="25" y="7"/>
                  </a:lnTo>
                  <a:lnTo>
                    <a:pt x="25" y="7"/>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253" name="Freeform 181"/>
            <p:cNvSpPr>
              <a:spLocks noChangeAspect="1"/>
            </p:cNvSpPr>
            <p:nvPr/>
          </p:nvSpPr>
          <p:spPr bwMode="auto">
            <a:xfrm>
              <a:off x="1194" y="1672"/>
              <a:ext cx="58" cy="58"/>
            </a:xfrm>
            <a:custGeom>
              <a:avLst/>
              <a:gdLst>
                <a:gd name="T0" fmla="*/ 23 w 23"/>
                <a:gd name="T1" fmla="*/ 23 h 23"/>
                <a:gd name="T2" fmla="*/ 23 w 23"/>
                <a:gd name="T3" fmla="*/ 23 h 23"/>
                <a:gd name="T4" fmla="*/ 23 w 23"/>
                <a:gd name="T5" fmla="*/ 19 h 23"/>
                <a:gd name="T6" fmla="*/ 21 w 23"/>
                <a:gd name="T7" fmla="*/ 13 h 23"/>
                <a:gd name="T8" fmla="*/ 19 w 23"/>
                <a:gd name="T9" fmla="*/ 9 h 23"/>
                <a:gd name="T10" fmla="*/ 17 w 23"/>
                <a:gd name="T11" fmla="*/ 5 h 23"/>
                <a:gd name="T12" fmla="*/ 13 w 23"/>
                <a:gd name="T13" fmla="*/ 4 h 23"/>
                <a:gd name="T14" fmla="*/ 10 w 23"/>
                <a:gd name="T15" fmla="*/ 2 h 23"/>
                <a:gd name="T16" fmla="*/ 4 w 23"/>
                <a:gd name="T17" fmla="*/ 0 h 23"/>
                <a:gd name="T18" fmla="*/ 0 w 23"/>
                <a:gd name="T19" fmla="*/ 0 h 23"/>
                <a:gd name="T20" fmla="*/ 0 w 23"/>
                <a:gd name="T21" fmla="*/ 7 h 23"/>
                <a:gd name="T22" fmla="*/ 2 w 23"/>
                <a:gd name="T23" fmla="*/ 7 h 23"/>
                <a:gd name="T24" fmla="*/ 6 w 23"/>
                <a:gd name="T25" fmla="*/ 7 h 23"/>
                <a:gd name="T26" fmla="*/ 8 w 23"/>
                <a:gd name="T27" fmla="*/ 9 h 23"/>
                <a:gd name="T28" fmla="*/ 12 w 23"/>
                <a:gd name="T29" fmla="*/ 11 h 23"/>
                <a:gd name="T30" fmla="*/ 13 w 23"/>
                <a:gd name="T31" fmla="*/ 13 h 23"/>
                <a:gd name="T32" fmla="*/ 15 w 23"/>
                <a:gd name="T33" fmla="*/ 17 h 23"/>
                <a:gd name="T34" fmla="*/ 15 w 23"/>
                <a:gd name="T35" fmla="*/ 19 h 23"/>
                <a:gd name="T36" fmla="*/ 15 w 23"/>
                <a:gd name="T37" fmla="*/ 23 h 23"/>
                <a:gd name="T38" fmla="*/ 15 w 23"/>
                <a:gd name="T39" fmla="*/ 23 h 23"/>
                <a:gd name="T40" fmla="*/ 23 w 23"/>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23" y="23"/>
                  </a:moveTo>
                  <a:lnTo>
                    <a:pt x="23" y="23"/>
                  </a:lnTo>
                  <a:lnTo>
                    <a:pt x="23" y="19"/>
                  </a:lnTo>
                  <a:lnTo>
                    <a:pt x="21" y="13"/>
                  </a:lnTo>
                  <a:lnTo>
                    <a:pt x="19" y="9"/>
                  </a:lnTo>
                  <a:lnTo>
                    <a:pt x="17" y="5"/>
                  </a:lnTo>
                  <a:lnTo>
                    <a:pt x="13" y="4"/>
                  </a:lnTo>
                  <a:lnTo>
                    <a:pt x="10" y="2"/>
                  </a:lnTo>
                  <a:lnTo>
                    <a:pt x="4" y="0"/>
                  </a:lnTo>
                  <a:lnTo>
                    <a:pt x="0" y="0"/>
                  </a:lnTo>
                  <a:lnTo>
                    <a:pt x="0" y="7"/>
                  </a:lnTo>
                  <a:lnTo>
                    <a:pt x="2" y="7"/>
                  </a:lnTo>
                  <a:lnTo>
                    <a:pt x="6" y="7"/>
                  </a:lnTo>
                  <a:lnTo>
                    <a:pt x="8" y="9"/>
                  </a:lnTo>
                  <a:lnTo>
                    <a:pt x="12" y="11"/>
                  </a:lnTo>
                  <a:lnTo>
                    <a:pt x="13" y="13"/>
                  </a:lnTo>
                  <a:lnTo>
                    <a:pt x="15" y="17"/>
                  </a:lnTo>
                  <a:lnTo>
                    <a:pt x="15" y="19"/>
                  </a:lnTo>
                  <a:lnTo>
                    <a:pt x="15" y="23"/>
                  </a:lnTo>
                  <a:lnTo>
                    <a:pt x="15" y="23"/>
                  </a:lnTo>
                  <a:lnTo>
                    <a:pt x="23" y="23"/>
                  </a:lnTo>
                  <a:close/>
                </a:path>
              </a:pathLst>
            </a:custGeom>
            <a:solidFill>
              <a:srgbClr val="1F1A17"/>
            </a:solidFill>
            <a:ln w="9525">
              <a:solidFill>
                <a:srgbClr val="000000"/>
              </a:solidFill>
              <a:round/>
              <a:headEnd/>
              <a:tailEnd/>
            </a:ln>
          </p:spPr>
          <p:txBody>
            <a:bodyPr/>
            <a:lstStyle/>
            <a:p>
              <a:endParaRPr lang="en-US" dirty="0"/>
            </a:p>
          </p:txBody>
        </p:sp>
        <p:sp>
          <p:nvSpPr>
            <p:cNvPr id="899254" name="Freeform 182"/>
            <p:cNvSpPr>
              <a:spLocks noChangeAspect="1"/>
            </p:cNvSpPr>
            <p:nvPr/>
          </p:nvSpPr>
          <p:spPr bwMode="auto">
            <a:xfrm>
              <a:off x="1194" y="1730"/>
              <a:ext cx="58" cy="62"/>
            </a:xfrm>
            <a:custGeom>
              <a:avLst/>
              <a:gdLst>
                <a:gd name="T0" fmla="*/ 0 w 23"/>
                <a:gd name="T1" fmla="*/ 25 h 25"/>
                <a:gd name="T2" fmla="*/ 0 w 23"/>
                <a:gd name="T3" fmla="*/ 25 h 25"/>
                <a:gd name="T4" fmla="*/ 4 w 23"/>
                <a:gd name="T5" fmla="*/ 25 h 25"/>
                <a:gd name="T6" fmla="*/ 10 w 23"/>
                <a:gd name="T7" fmla="*/ 23 h 25"/>
                <a:gd name="T8" fmla="*/ 13 w 23"/>
                <a:gd name="T9" fmla="*/ 21 h 25"/>
                <a:gd name="T10" fmla="*/ 17 w 23"/>
                <a:gd name="T11" fmla="*/ 17 h 25"/>
                <a:gd name="T12" fmla="*/ 19 w 23"/>
                <a:gd name="T13" fmla="*/ 13 h 25"/>
                <a:gd name="T14" fmla="*/ 21 w 23"/>
                <a:gd name="T15" fmla="*/ 9 h 25"/>
                <a:gd name="T16" fmla="*/ 23 w 23"/>
                <a:gd name="T17" fmla="*/ 5 h 25"/>
                <a:gd name="T18" fmla="*/ 23 w 23"/>
                <a:gd name="T19" fmla="*/ 0 h 25"/>
                <a:gd name="T20" fmla="*/ 15 w 23"/>
                <a:gd name="T21" fmla="*/ 0 h 25"/>
                <a:gd name="T22" fmla="*/ 15 w 23"/>
                <a:gd name="T23" fmla="*/ 4 h 25"/>
                <a:gd name="T24" fmla="*/ 15 w 23"/>
                <a:gd name="T25" fmla="*/ 7 h 25"/>
                <a:gd name="T26" fmla="*/ 13 w 23"/>
                <a:gd name="T27" fmla="*/ 9 h 25"/>
                <a:gd name="T28" fmla="*/ 12 w 23"/>
                <a:gd name="T29" fmla="*/ 11 h 25"/>
                <a:gd name="T30" fmla="*/ 8 w 23"/>
                <a:gd name="T31" fmla="*/ 13 h 25"/>
                <a:gd name="T32" fmla="*/ 6 w 23"/>
                <a:gd name="T33" fmla="*/ 15 h 25"/>
                <a:gd name="T34" fmla="*/ 2 w 23"/>
                <a:gd name="T35" fmla="*/ 17 h 25"/>
                <a:gd name="T36" fmla="*/ 0 w 23"/>
                <a:gd name="T37" fmla="*/ 17 h 25"/>
                <a:gd name="T38" fmla="*/ 0 w 23"/>
                <a:gd name="T39" fmla="*/ 17 h 25"/>
                <a:gd name="T40" fmla="*/ 0 w 23"/>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5">
                  <a:moveTo>
                    <a:pt x="0" y="25"/>
                  </a:moveTo>
                  <a:lnTo>
                    <a:pt x="0" y="25"/>
                  </a:lnTo>
                  <a:lnTo>
                    <a:pt x="4" y="25"/>
                  </a:lnTo>
                  <a:lnTo>
                    <a:pt x="10" y="23"/>
                  </a:lnTo>
                  <a:lnTo>
                    <a:pt x="13" y="21"/>
                  </a:lnTo>
                  <a:lnTo>
                    <a:pt x="17" y="17"/>
                  </a:lnTo>
                  <a:lnTo>
                    <a:pt x="19" y="13"/>
                  </a:lnTo>
                  <a:lnTo>
                    <a:pt x="21" y="9"/>
                  </a:lnTo>
                  <a:lnTo>
                    <a:pt x="23" y="5"/>
                  </a:lnTo>
                  <a:lnTo>
                    <a:pt x="23" y="0"/>
                  </a:lnTo>
                  <a:lnTo>
                    <a:pt x="15" y="0"/>
                  </a:lnTo>
                  <a:lnTo>
                    <a:pt x="15" y="4"/>
                  </a:lnTo>
                  <a:lnTo>
                    <a:pt x="15" y="7"/>
                  </a:lnTo>
                  <a:lnTo>
                    <a:pt x="13" y="9"/>
                  </a:lnTo>
                  <a:lnTo>
                    <a:pt x="12" y="11"/>
                  </a:lnTo>
                  <a:lnTo>
                    <a:pt x="8" y="13"/>
                  </a:lnTo>
                  <a:lnTo>
                    <a:pt x="6" y="15"/>
                  </a:lnTo>
                  <a:lnTo>
                    <a:pt x="2" y="17"/>
                  </a:lnTo>
                  <a:lnTo>
                    <a:pt x="0" y="17"/>
                  </a:lnTo>
                  <a:lnTo>
                    <a:pt x="0" y="17"/>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255" name="Freeform 183"/>
            <p:cNvSpPr>
              <a:spLocks noChangeAspect="1"/>
            </p:cNvSpPr>
            <p:nvPr/>
          </p:nvSpPr>
          <p:spPr bwMode="auto">
            <a:xfrm>
              <a:off x="1161" y="1694"/>
              <a:ext cx="85" cy="88"/>
            </a:xfrm>
            <a:custGeom>
              <a:avLst/>
              <a:gdLst>
                <a:gd name="T0" fmla="*/ 13 w 34"/>
                <a:gd name="T1" fmla="*/ 16 h 35"/>
                <a:gd name="T2" fmla="*/ 28 w 34"/>
                <a:gd name="T3" fmla="*/ 0 h 35"/>
                <a:gd name="T4" fmla="*/ 30 w 34"/>
                <a:gd name="T5" fmla="*/ 4 h 35"/>
                <a:gd name="T6" fmla="*/ 32 w 34"/>
                <a:gd name="T7" fmla="*/ 8 h 35"/>
                <a:gd name="T8" fmla="*/ 34 w 34"/>
                <a:gd name="T9" fmla="*/ 12 h 35"/>
                <a:gd name="T10" fmla="*/ 34 w 34"/>
                <a:gd name="T11" fmla="*/ 16 h 35"/>
                <a:gd name="T12" fmla="*/ 34 w 34"/>
                <a:gd name="T13" fmla="*/ 19 h 35"/>
                <a:gd name="T14" fmla="*/ 32 w 34"/>
                <a:gd name="T15" fmla="*/ 23 h 35"/>
                <a:gd name="T16" fmla="*/ 30 w 34"/>
                <a:gd name="T17" fmla="*/ 27 h 35"/>
                <a:gd name="T18" fmla="*/ 28 w 34"/>
                <a:gd name="T19" fmla="*/ 29 h 35"/>
                <a:gd name="T20" fmla="*/ 25 w 34"/>
                <a:gd name="T21" fmla="*/ 33 h 35"/>
                <a:gd name="T22" fmla="*/ 21 w 34"/>
                <a:gd name="T23" fmla="*/ 35 h 35"/>
                <a:gd name="T24" fmla="*/ 17 w 34"/>
                <a:gd name="T25" fmla="*/ 35 h 35"/>
                <a:gd name="T26" fmla="*/ 13 w 34"/>
                <a:gd name="T27" fmla="*/ 35 h 35"/>
                <a:gd name="T28" fmla="*/ 9 w 34"/>
                <a:gd name="T29" fmla="*/ 35 h 35"/>
                <a:gd name="T30" fmla="*/ 5 w 34"/>
                <a:gd name="T31" fmla="*/ 35 h 35"/>
                <a:gd name="T32" fmla="*/ 2 w 34"/>
                <a:gd name="T33" fmla="*/ 33 h 35"/>
                <a:gd name="T34" fmla="*/ 0 w 34"/>
                <a:gd name="T35" fmla="*/ 29 h 35"/>
                <a:gd name="T36" fmla="*/ 13 w 34"/>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5">
                  <a:moveTo>
                    <a:pt x="13" y="16"/>
                  </a:moveTo>
                  <a:lnTo>
                    <a:pt x="28" y="0"/>
                  </a:lnTo>
                  <a:lnTo>
                    <a:pt x="30" y="4"/>
                  </a:lnTo>
                  <a:lnTo>
                    <a:pt x="32" y="8"/>
                  </a:lnTo>
                  <a:lnTo>
                    <a:pt x="34" y="12"/>
                  </a:lnTo>
                  <a:lnTo>
                    <a:pt x="34" y="16"/>
                  </a:lnTo>
                  <a:lnTo>
                    <a:pt x="34" y="19"/>
                  </a:lnTo>
                  <a:lnTo>
                    <a:pt x="32" y="23"/>
                  </a:lnTo>
                  <a:lnTo>
                    <a:pt x="30" y="27"/>
                  </a:lnTo>
                  <a:lnTo>
                    <a:pt x="28" y="29"/>
                  </a:lnTo>
                  <a:lnTo>
                    <a:pt x="25" y="33"/>
                  </a:lnTo>
                  <a:lnTo>
                    <a:pt x="21" y="35"/>
                  </a:lnTo>
                  <a:lnTo>
                    <a:pt x="17" y="35"/>
                  </a:lnTo>
                  <a:lnTo>
                    <a:pt x="13" y="35"/>
                  </a:lnTo>
                  <a:lnTo>
                    <a:pt x="9" y="35"/>
                  </a:lnTo>
                  <a:lnTo>
                    <a:pt x="5" y="35"/>
                  </a:lnTo>
                  <a:lnTo>
                    <a:pt x="2" y="33"/>
                  </a:lnTo>
                  <a:lnTo>
                    <a:pt x="0" y="29"/>
                  </a:lnTo>
                  <a:lnTo>
                    <a:pt x="13" y="16"/>
                  </a:lnTo>
                  <a:close/>
                </a:path>
              </a:pathLst>
            </a:custGeom>
            <a:solidFill>
              <a:srgbClr val="1F1A17"/>
            </a:solidFill>
            <a:ln w="9525">
              <a:solidFill>
                <a:srgbClr val="000000"/>
              </a:solidFill>
              <a:round/>
              <a:headEnd/>
              <a:tailEnd/>
            </a:ln>
          </p:spPr>
          <p:txBody>
            <a:bodyPr/>
            <a:lstStyle/>
            <a:p>
              <a:endParaRPr lang="en-US" dirty="0"/>
            </a:p>
          </p:txBody>
        </p:sp>
        <p:sp>
          <p:nvSpPr>
            <p:cNvPr id="899256" name="Freeform 184"/>
            <p:cNvSpPr>
              <a:spLocks noChangeAspect="1"/>
            </p:cNvSpPr>
            <p:nvPr/>
          </p:nvSpPr>
          <p:spPr bwMode="auto">
            <a:xfrm>
              <a:off x="1161" y="1694"/>
              <a:ext cx="85" cy="88"/>
            </a:xfrm>
            <a:custGeom>
              <a:avLst/>
              <a:gdLst>
                <a:gd name="T0" fmla="*/ 13 w 34"/>
                <a:gd name="T1" fmla="*/ 16 h 35"/>
                <a:gd name="T2" fmla="*/ 28 w 34"/>
                <a:gd name="T3" fmla="*/ 0 h 35"/>
                <a:gd name="T4" fmla="*/ 30 w 34"/>
                <a:gd name="T5" fmla="*/ 4 h 35"/>
                <a:gd name="T6" fmla="*/ 32 w 34"/>
                <a:gd name="T7" fmla="*/ 8 h 35"/>
                <a:gd name="T8" fmla="*/ 34 w 34"/>
                <a:gd name="T9" fmla="*/ 12 h 35"/>
                <a:gd name="T10" fmla="*/ 34 w 34"/>
                <a:gd name="T11" fmla="*/ 16 h 35"/>
                <a:gd name="T12" fmla="*/ 34 w 34"/>
                <a:gd name="T13" fmla="*/ 19 h 35"/>
                <a:gd name="T14" fmla="*/ 32 w 34"/>
                <a:gd name="T15" fmla="*/ 23 h 35"/>
                <a:gd name="T16" fmla="*/ 30 w 34"/>
                <a:gd name="T17" fmla="*/ 27 h 35"/>
                <a:gd name="T18" fmla="*/ 28 w 34"/>
                <a:gd name="T19" fmla="*/ 29 h 35"/>
                <a:gd name="T20" fmla="*/ 25 w 34"/>
                <a:gd name="T21" fmla="*/ 33 h 35"/>
                <a:gd name="T22" fmla="*/ 21 w 34"/>
                <a:gd name="T23" fmla="*/ 35 h 35"/>
                <a:gd name="T24" fmla="*/ 17 w 34"/>
                <a:gd name="T25" fmla="*/ 35 h 35"/>
                <a:gd name="T26" fmla="*/ 13 w 34"/>
                <a:gd name="T27" fmla="*/ 35 h 35"/>
                <a:gd name="T28" fmla="*/ 9 w 34"/>
                <a:gd name="T29" fmla="*/ 35 h 35"/>
                <a:gd name="T30" fmla="*/ 5 w 34"/>
                <a:gd name="T31" fmla="*/ 35 h 35"/>
                <a:gd name="T32" fmla="*/ 2 w 34"/>
                <a:gd name="T33" fmla="*/ 33 h 35"/>
                <a:gd name="T34" fmla="*/ 0 w 34"/>
                <a:gd name="T35" fmla="*/ 29 h 35"/>
                <a:gd name="T36" fmla="*/ 13 w 34"/>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5">
                  <a:moveTo>
                    <a:pt x="13" y="16"/>
                  </a:moveTo>
                  <a:lnTo>
                    <a:pt x="28" y="0"/>
                  </a:lnTo>
                  <a:lnTo>
                    <a:pt x="30" y="4"/>
                  </a:lnTo>
                  <a:lnTo>
                    <a:pt x="32" y="8"/>
                  </a:lnTo>
                  <a:lnTo>
                    <a:pt x="34" y="12"/>
                  </a:lnTo>
                  <a:lnTo>
                    <a:pt x="34" y="16"/>
                  </a:lnTo>
                  <a:lnTo>
                    <a:pt x="34" y="19"/>
                  </a:lnTo>
                  <a:lnTo>
                    <a:pt x="32" y="23"/>
                  </a:lnTo>
                  <a:lnTo>
                    <a:pt x="30" y="27"/>
                  </a:lnTo>
                  <a:lnTo>
                    <a:pt x="28" y="29"/>
                  </a:lnTo>
                  <a:lnTo>
                    <a:pt x="25" y="33"/>
                  </a:lnTo>
                  <a:lnTo>
                    <a:pt x="21" y="35"/>
                  </a:lnTo>
                  <a:lnTo>
                    <a:pt x="17" y="35"/>
                  </a:lnTo>
                  <a:lnTo>
                    <a:pt x="13" y="35"/>
                  </a:lnTo>
                  <a:lnTo>
                    <a:pt x="9" y="35"/>
                  </a:lnTo>
                  <a:lnTo>
                    <a:pt x="5" y="35"/>
                  </a:lnTo>
                  <a:lnTo>
                    <a:pt x="2" y="33"/>
                  </a:lnTo>
                  <a:lnTo>
                    <a:pt x="0" y="29"/>
                  </a:lnTo>
                  <a:lnTo>
                    <a:pt x="13" y="16"/>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257" name="Freeform 185"/>
            <p:cNvSpPr>
              <a:spLocks noChangeAspect="1"/>
            </p:cNvSpPr>
            <p:nvPr/>
          </p:nvSpPr>
          <p:spPr bwMode="auto">
            <a:xfrm>
              <a:off x="2193" y="2091"/>
              <a:ext cx="100" cy="100"/>
            </a:xfrm>
            <a:custGeom>
              <a:avLst/>
              <a:gdLst>
                <a:gd name="T0" fmla="*/ 21 w 40"/>
                <a:gd name="T1" fmla="*/ 40 h 40"/>
                <a:gd name="T2" fmla="*/ 17 w 40"/>
                <a:gd name="T3" fmla="*/ 40 h 40"/>
                <a:gd name="T4" fmla="*/ 13 w 40"/>
                <a:gd name="T5" fmla="*/ 38 h 40"/>
                <a:gd name="T6" fmla="*/ 9 w 40"/>
                <a:gd name="T7" fmla="*/ 36 h 40"/>
                <a:gd name="T8" fmla="*/ 6 w 40"/>
                <a:gd name="T9" fmla="*/ 34 h 40"/>
                <a:gd name="T10" fmla="*/ 4 w 40"/>
                <a:gd name="T11" fmla="*/ 30 h 40"/>
                <a:gd name="T12" fmla="*/ 2 w 40"/>
                <a:gd name="T13" fmla="*/ 26 h 40"/>
                <a:gd name="T14" fmla="*/ 0 w 40"/>
                <a:gd name="T15" fmla="*/ 23 h 40"/>
                <a:gd name="T16" fmla="*/ 0 w 40"/>
                <a:gd name="T17" fmla="*/ 19 h 40"/>
                <a:gd name="T18" fmla="*/ 0 w 40"/>
                <a:gd name="T19" fmla="*/ 15 h 40"/>
                <a:gd name="T20" fmla="*/ 2 w 40"/>
                <a:gd name="T21" fmla="*/ 11 h 40"/>
                <a:gd name="T22" fmla="*/ 4 w 40"/>
                <a:gd name="T23" fmla="*/ 7 h 40"/>
                <a:gd name="T24" fmla="*/ 6 w 40"/>
                <a:gd name="T25" fmla="*/ 5 h 40"/>
                <a:gd name="T26" fmla="*/ 9 w 40"/>
                <a:gd name="T27" fmla="*/ 1 h 40"/>
                <a:gd name="T28" fmla="*/ 13 w 40"/>
                <a:gd name="T29" fmla="*/ 0 h 40"/>
                <a:gd name="T30" fmla="*/ 17 w 40"/>
                <a:gd name="T31" fmla="*/ 0 h 40"/>
                <a:gd name="T32" fmla="*/ 21 w 40"/>
                <a:gd name="T33" fmla="*/ 0 h 40"/>
                <a:gd name="T34" fmla="*/ 25 w 40"/>
                <a:gd name="T35" fmla="*/ 0 h 40"/>
                <a:gd name="T36" fmla="*/ 29 w 40"/>
                <a:gd name="T37" fmla="*/ 0 h 40"/>
                <a:gd name="T38" fmla="*/ 32 w 40"/>
                <a:gd name="T39" fmla="*/ 1 h 40"/>
                <a:gd name="T40" fmla="*/ 34 w 40"/>
                <a:gd name="T41" fmla="*/ 5 h 40"/>
                <a:gd name="T42" fmla="*/ 36 w 40"/>
                <a:gd name="T43" fmla="*/ 7 h 40"/>
                <a:gd name="T44" fmla="*/ 38 w 40"/>
                <a:gd name="T45" fmla="*/ 11 h 40"/>
                <a:gd name="T46" fmla="*/ 40 w 40"/>
                <a:gd name="T47" fmla="*/ 15 h 40"/>
                <a:gd name="T48" fmla="*/ 40 w 40"/>
                <a:gd name="T49" fmla="*/ 19 h 40"/>
                <a:gd name="T50" fmla="*/ 40 w 40"/>
                <a:gd name="T51" fmla="*/ 23 h 40"/>
                <a:gd name="T52" fmla="*/ 38 w 40"/>
                <a:gd name="T53" fmla="*/ 26 h 40"/>
                <a:gd name="T54" fmla="*/ 36 w 40"/>
                <a:gd name="T55" fmla="*/ 30 h 40"/>
                <a:gd name="T56" fmla="*/ 34 w 40"/>
                <a:gd name="T57" fmla="*/ 34 h 40"/>
                <a:gd name="T58" fmla="*/ 32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9" y="36"/>
                  </a:lnTo>
                  <a:lnTo>
                    <a:pt x="6" y="34"/>
                  </a:lnTo>
                  <a:lnTo>
                    <a:pt x="4" y="30"/>
                  </a:lnTo>
                  <a:lnTo>
                    <a:pt x="2" y="26"/>
                  </a:lnTo>
                  <a:lnTo>
                    <a:pt x="0" y="23"/>
                  </a:lnTo>
                  <a:lnTo>
                    <a:pt x="0" y="19"/>
                  </a:lnTo>
                  <a:lnTo>
                    <a:pt x="0" y="15"/>
                  </a:lnTo>
                  <a:lnTo>
                    <a:pt x="2" y="11"/>
                  </a:lnTo>
                  <a:lnTo>
                    <a:pt x="4" y="7"/>
                  </a:lnTo>
                  <a:lnTo>
                    <a:pt x="6" y="5"/>
                  </a:lnTo>
                  <a:lnTo>
                    <a:pt x="9" y="1"/>
                  </a:lnTo>
                  <a:lnTo>
                    <a:pt x="13" y="0"/>
                  </a:lnTo>
                  <a:lnTo>
                    <a:pt x="17" y="0"/>
                  </a:lnTo>
                  <a:lnTo>
                    <a:pt x="21" y="0"/>
                  </a:lnTo>
                  <a:lnTo>
                    <a:pt x="25" y="0"/>
                  </a:lnTo>
                  <a:lnTo>
                    <a:pt x="29" y="0"/>
                  </a:lnTo>
                  <a:lnTo>
                    <a:pt x="32" y="1"/>
                  </a:lnTo>
                  <a:lnTo>
                    <a:pt x="34" y="5"/>
                  </a:lnTo>
                  <a:lnTo>
                    <a:pt x="36" y="7"/>
                  </a:lnTo>
                  <a:lnTo>
                    <a:pt x="38" y="11"/>
                  </a:lnTo>
                  <a:lnTo>
                    <a:pt x="40" y="15"/>
                  </a:lnTo>
                  <a:lnTo>
                    <a:pt x="40" y="19"/>
                  </a:lnTo>
                  <a:lnTo>
                    <a:pt x="40" y="23"/>
                  </a:lnTo>
                  <a:lnTo>
                    <a:pt x="38" y="26"/>
                  </a:lnTo>
                  <a:lnTo>
                    <a:pt x="36" y="30"/>
                  </a:lnTo>
                  <a:lnTo>
                    <a:pt x="34" y="34"/>
                  </a:lnTo>
                  <a:lnTo>
                    <a:pt x="32"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58" name="Freeform 186"/>
            <p:cNvSpPr>
              <a:spLocks noChangeAspect="1"/>
            </p:cNvSpPr>
            <p:nvPr/>
          </p:nvSpPr>
          <p:spPr bwMode="auto">
            <a:xfrm>
              <a:off x="2178" y="2139"/>
              <a:ext cx="67" cy="67"/>
            </a:xfrm>
            <a:custGeom>
              <a:avLst/>
              <a:gdLst>
                <a:gd name="T0" fmla="*/ 0 w 27"/>
                <a:gd name="T1" fmla="*/ 0 h 27"/>
                <a:gd name="T2" fmla="*/ 0 w 27"/>
                <a:gd name="T3" fmla="*/ 0 h 27"/>
                <a:gd name="T4" fmla="*/ 0 w 27"/>
                <a:gd name="T5" fmla="*/ 6 h 27"/>
                <a:gd name="T6" fmla="*/ 2 w 27"/>
                <a:gd name="T7" fmla="*/ 11 h 27"/>
                <a:gd name="T8" fmla="*/ 4 w 27"/>
                <a:gd name="T9" fmla="*/ 15 h 27"/>
                <a:gd name="T10" fmla="*/ 8 w 27"/>
                <a:gd name="T11" fmla="*/ 19 h 27"/>
                <a:gd name="T12" fmla="*/ 12 w 27"/>
                <a:gd name="T13" fmla="*/ 23 h 27"/>
                <a:gd name="T14" fmla="*/ 15 w 27"/>
                <a:gd name="T15" fmla="*/ 25 h 27"/>
                <a:gd name="T16" fmla="*/ 21 w 27"/>
                <a:gd name="T17" fmla="*/ 27 h 27"/>
                <a:gd name="T18" fmla="*/ 27 w 27"/>
                <a:gd name="T19" fmla="*/ 27 h 27"/>
                <a:gd name="T20" fmla="*/ 27 w 27"/>
                <a:gd name="T21" fmla="*/ 15 h 27"/>
                <a:gd name="T22" fmla="*/ 23 w 27"/>
                <a:gd name="T23" fmla="*/ 15 h 27"/>
                <a:gd name="T24" fmla="*/ 21 w 27"/>
                <a:gd name="T25" fmla="*/ 13 h 27"/>
                <a:gd name="T26" fmla="*/ 17 w 27"/>
                <a:gd name="T27" fmla="*/ 11 h 27"/>
                <a:gd name="T28" fmla="*/ 15 w 27"/>
                <a:gd name="T29" fmla="*/ 11 h 27"/>
                <a:gd name="T30" fmla="*/ 13 w 27"/>
                <a:gd name="T31" fmla="*/ 7 h 27"/>
                <a:gd name="T32" fmla="*/ 13 w 27"/>
                <a:gd name="T33" fmla="*/ 6 h 27"/>
                <a:gd name="T34" fmla="*/ 12 w 27"/>
                <a:gd name="T35" fmla="*/ 4 h 27"/>
                <a:gd name="T36" fmla="*/ 12 w 27"/>
                <a:gd name="T37" fmla="*/ 0 h 27"/>
                <a:gd name="T38" fmla="*/ 12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0" y="6"/>
                  </a:lnTo>
                  <a:lnTo>
                    <a:pt x="2" y="11"/>
                  </a:lnTo>
                  <a:lnTo>
                    <a:pt x="4" y="15"/>
                  </a:lnTo>
                  <a:lnTo>
                    <a:pt x="8" y="19"/>
                  </a:lnTo>
                  <a:lnTo>
                    <a:pt x="12" y="23"/>
                  </a:lnTo>
                  <a:lnTo>
                    <a:pt x="15" y="25"/>
                  </a:lnTo>
                  <a:lnTo>
                    <a:pt x="21" y="27"/>
                  </a:lnTo>
                  <a:lnTo>
                    <a:pt x="27" y="27"/>
                  </a:lnTo>
                  <a:lnTo>
                    <a:pt x="27" y="15"/>
                  </a:lnTo>
                  <a:lnTo>
                    <a:pt x="23" y="15"/>
                  </a:lnTo>
                  <a:lnTo>
                    <a:pt x="21" y="13"/>
                  </a:lnTo>
                  <a:lnTo>
                    <a:pt x="17" y="11"/>
                  </a:lnTo>
                  <a:lnTo>
                    <a:pt x="15" y="11"/>
                  </a:lnTo>
                  <a:lnTo>
                    <a:pt x="13" y="7"/>
                  </a:lnTo>
                  <a:lnTo>
                    <a:pt x="13" y="6"/>
                  </a:lnTo>
                  <a:lnTo>
                    <a:pt x="12" y="4"/>
                  </a:lnTo>
                  <a:lnTo>
                    <a:pt x="12" y="0"/>
                  </a:lnTo>
                  <a:lnTo>
                    <a:pt x="12" y="0"/>
                  </a:lnTo>
                  <a:lnTo>
                    <a:pt x="0" y="0"/>
                  </a:lnTo>
                  <a:close/>
                </a:path>
              </a:pathLst>
            </a:custGeom>
            <a:solidFill>
              <a:srgbClr val="FFFFFF"/>
            </a:solidFill>
            <a:ln w="9525">
              <a:solidFill>
                <a:srgbClr val="000000"/>
              </a:solidFill>
              <a:round/>
              <a:headEnd/>
              <a:tailEnd/>
            </a:ln>
          </p:spPr>
          <p:txBody>
            <a:bodyPr/>
            <a:lstStyle/>
            <a:p>
              <a:endParaRPr lang="en-US" dirty="0"/>
            </a:p>
          </p:txBody>
        </p:sp>
        <p:sp>
          <p:nvSpPr>
            <p:cNvPr id="899259" name="Freeform 187"/>
            <p:cNvSpPr>
              <a:spLocks noChangeAspect="1"/>
            </p:cNvSpPr>
            <p:nvPr/>
          </p:nvSpPr>
          <p:spPr bwMode="auto">
            <a:xfrm>
              <a:off x="2178" y="2071"/>
              <a:ext cx="67" cy="68"/>
            </a:xfrm>
            <a:custGeom>
              <a:avLst/>
              <a:gdLst>
                <a:gd name="T0" fmla="*/ 27 w 27"/>
                <a:gd name="T1" fmla="*/ 0 h 27"/>
                <a:gd name="T2" fmla="*/ 27 w 27"/>
                <a:gd name="T3" fmla="*/ 0 h 27"/>
                <a:gd name="T4" fmla="*/ 21 w 27"/>
                <a:gd name="T5" fmla="*/ 2 h 27"/>
                <a:gd name="T6" fmla="*/ 15 w 27"/>
                <a:gd name="T7" fmla="*/ 4 h 27"/>
                <a:gd name="T8" fmla="*/ 12 w 27"/>
                <a:gd name="T9" fmla="*/ 6 h 27"/>
                <a:gd name="T10" fmla="*/ 8 w 27"/>
                <a:gd name="T11" fmla="*/ 9 h 27"/>
                <a:gd name="T12" fmla="*/ 4 w 27"/>
                <a:gd name="T13" fmla="*/ 13 h 27"/>
                <a:gd name="T14" fmla="*/ 2 w 27"/>
                <a:gd name="T15" fmla="*/ 17 h 27"/>
                <a:gd name="T16" fmla="*/ 0 w 27"/>
                <a:gd name="T17" fmla="*/ 21 h 27"/>
                <a:gd name="T18" fmla="*/ 0 w 27"/>
                <a:gd name="T19" fmla="*/ 27 h 27"/>
                <a:gd name="T20" fmla="*/ 12 w 27"/>
                <a:gd name="T21" fmla="*/ 27 h 27"/>
                <a:gd name="T22" fmla="*/ 12 w 27"/>
                <a:gd name="T23" fmla="*/ 25 h 27"/>
                <a:gd name="T24" fmla="*/ 13 w 27"/>
                <a:gd name="T25" fmla="*/ 21 h 27"/>
                <a:gd name="T26" fmla="*/ 13 w 27"/>
                <a:gd name="T27" fmla="*/ 19 h 27"/>
                <a:gd name="T28" fmla="*/ 15 w 27"/>
                <a:gd name="T29" fmla="*/ 17 h 27"/>
                <a:gd name="T30" fmla="*/ 17 w 27"/>
                <a:gd name="T31" fmla="*/ 15 h 27"/>
                <a:gd name="T32" fmla="*/ 21 w 27"/>
                <a:gd name="T33" fmla="*/ 13 h 27"/>
                <a:gd name="T34" fmla="*/ 23 w 27"/>
                <a:gd name="T35" fmla="*/ 13 h 27"/>
                <a:gd name="T36" fmla="*/ 27 w 27"/>
                <a:gd name="T37" fmla="*/ 13 h 27"/>
                <a:gd name="T38" fmla="*/ 27 w 27"/>
                <a:gd name="T39" fmla="*/ 13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2"/>
                  </a:lnTo>
                  <a:lnTo>
                    <a:pt x="15" y="4"/>
                  </a:lnTo>
                  <a:lnTo>
                    <a:pt x="12" y="6"/>
                  </a:lnTo>
                  <a:lnTo>
                    <a:pt x="8" y="9"/>
                  </a:lnTo>
                  <a:lnTo>
                    <a:pt x="4" y="13"/>
                  </a:lnTo>
                  <a:lnTo>
                    <a:pt x="2" y="17"/>
                  </a:lnTo>
                  <a:lnTo>
                    <a:pt x="0" y="21"/>
                  </a:lnTo>
                  <a:lnTo>
                    <a:pt x="0" y="27"/>
                  </a:lnTo>
                  <a:lnTo>
                    <a:pt x="12" y="27"/>
                  </a:lnTo>
                  <a:lnTo>
                    <a:pt x="12" y="25"/>
                  </a:lnTo>
                  <a:lnTo>
                    <a:pt x="13" y="21"/>
                  </a:lnTo>
                  <a:lnTo>
                    <a:pt x="13" y="19"/>
                  </a:lnTo>
                  <a:lnTo>
                    <a:pt x="15" y="17"/>
                  </a:lnTo>
                  <a:lnTo>
                    <a:pt x="17" y="15"/>
                  </a:lnTo>
                  <a:lnTo>
                    <a:pt x="21" y="13"/>
                  </a:lnTo>
                  <a:lnTo>
                    <a:pt x="23" y="13"/>
                  </a:lnTo>
                  <a:lnTo>
                    <a:pt x="27" y="13"/>
                  </a:lnTo>
                  <a:lnTo>
                    <a:pt x="27" y="13"/>
                  </a:lnTo>
                  <a:lnTo>
                    <a:pt x="27" y="0"/>
                  </a:lnTo>
                  <a:close/>
                </a:path>
              </a:pathLst>
            </a:custGeom>
            <a:solidFill>
              <a:srgbClr val="FFFFFF"/>
            </a:solidFill>
            <a:ln w="9525">
              <a:solidFill>
                <a:srgbClr val="000000"/>
              </a:solidFill>
              <a:round/>
              <a:headEnd/>
              <a:tailEnd/>
            </a:ln>
          </p:spPr>
          <p:txBody>
            <a:bodyPr/>
            <a:lstStyle/>
            <a:p>
              <a:endParaRPr lang="en-US" dirty="0"/>
            </a:p>
          </p:txBody>
        </p:sp>
        <p:sp>
          <p:nvSpPr>
            <p:cNvPr id="899260" name="Freeform 188"/>
            <p:cNvSpPr>
              <a:spLocks noChangeAspect="1"/>
            </p:cNvSpPr>
            <p:nvPr/>
          </p:nvSpPr>
          <p:spPr bwMode="auto">
            <a:xfrm>
              <a:off x="2245" y="2071"/>
              <a:ext cx="63" cy="68"/>
            </a:xfrm>
            <a:custGeom>
              <a:avLst/>
              <a:gdLst>
                <a:gd name="T0" fmla="*/ 25 w 25"/>
                <a:gd name="T1" fmla="*/ 27 h 27"/>
                <a:gd name="T2" fmla="*/ 25 w 25"/>
                <a:gd name="T3" fmla="*/ 27 h 27"/>
                <a:gd name="T4" fmla="*/ 25 w 25"/>
                <a:gd name="T5" fmla="*/ 21 h 27"/>
                <a:gd name="T6" fmla="*/ 23 w 25"/>
                <a:gd name="T7" fmla="*/ 17 h 27"/>
                <a:gd name="T8" fmla="*/ 21 w 25"/>
                <a:gd name="T9" fmla="*/ 13 h 27"/>
                <a:gd name="T10" fmla="*/ 17 w 25"/>
                <a:gd name="T11" fmla="*/ 9 h 27"/>
                <a:gd name="T12" fmla="*/ 13 w 25"/>
                <a:gd name="T13" fmla="*/ 6 h 27"/>
                <a:gd name="T14" fmla="*/ 9 w 25"/>
                <a:gd name="T15" fmla="*/ 4 h 27"/>
                <a:gd name="T16" fmla="*/ 4 w 25"/>
                <a:gd name="T17" fmla="*/ 2 h 27"/>
                <a:gd name="T18" fmla="*/ 0 w 25"/>
                <a:gd name="T19" fmla="*/ 0 h 27"/>
                <a:gd name="T20" fmla="*/ 0 w 25"/>
                <a:gd name="T21" fmla="*/ 13 h 27"/>
                <a:gd name="T22" fmla="*/ 2 w 25"/>
                <a:gd name="T23" fmla="*/ 13 h 27"/>
                <a:gd name="T24" fmla="*/ 6 w 25"/>
                <a:gd name="T25" fmla="*/ 13 h 27"/>
                <a:gd name="T26" fmla="*/ 8 w 25"/>
                <a:gd name="T27" fmla="*/ 15 h 27"/>
                <a:gd name="T28" fmla="*/ 9 w 25"/>
                <a:gd name="T29" fmla="*/ 17 h 27"/>
                <a:gd name="T30" fmla="*/ 11 w 25"/>
                <a:gd name="T31" fmla="*/ 19 h 27"/>
                <a:gd name="T32" fmla="*/ 13 w 25"/>
                <a:gd name="T33" fmla="*/ 21 h 27"/>
                <a:gd name="T34" fmla="*/ 13 w 25"/>
                <a:gd name="T35" fmla="*/ 25 h 27"/>
                <a:gd name="T36" fmla="*/ 13 w 25"/>
                <a:gd name="T37" fmla="*/ 27 h 27"/>
                <a:gd name="T38" fmla="*/ 13 w 25"/>
                <a:gd name="T39" fmla="*/ 27 h 27"/>
                <a:gd name="T40" fmla="*/ 25 w 25"/>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7">
                  <a:moveTo>
                    <a:pt x="25" y="27"/>
                  </a:moveTo>
                  <a:lnTo>
                    <a:pt x="25" y="27"/>
                  </a:lnTo>
                  <a:lnTo>
                    <a:pt x="25" y="21"/>
                  </a:lnTo>
                  <a:lnTo>
                    <a:pt x="23" y="17"/>
                  </a:lnTo>
                  <a:lnTo>
                    <a:pt x="21" y="13"/>
                  </a:lnTo>
                  <a:lnTo>
                    <a:pt x="17" y="9"/>
                  </a:lnTo>
                  <a:lnTo>
                    <a:pt x="13" y="6"/>
                  </a:lnTo>
                  <a:lnTo>
                    <a:pt x="9" y="4"/>
                  </a:lnTo>
                  <a:lnTo>
                    <a:pt x="4" y="2"/>
                  </a:lnTo>
                  <a:lnTo>
                    <a:pt x="0" y="0"/>
                  </a:lnTo>
                  <a:lnTo>
                    <a:pt x="0" y="13"/>
                  </a:lnTo>
                  <a:lnTo>
                    <a:pt x="2" y="13"/>
                  </a:lnTo>
                  <a:lnTo>
                    <a:pt x="6" y="13"/>
                  </a:lnTo>
                  <a:lnTo>
                    <a:pt x="8" y="15"/>
                  </a:lnTo>
                  <a:lnTo>
                    <a:pt x="9" y="17"/>
                  </a:lnTo>
                  <a:lnTo>
                    <a:pt x="11" y="19"/>
                  </a:lnTo>
                  <a:lnTo>
                    <a:pt x="13" y="21"/>
                  </a:lnTo>
                  <a:lnTo>
                    <a:pt x="13" y="25"/>
                  </a:lnTo>
                  <a:lnTo>
                    <a:pt x="13" y="27"/>
                  </a:lnTo>
                  <a:lnTo>
                    <a:pt x="13" y="27"/>
                  </a:lnTo>
                  <a:lnTo>
                    <a:pt x="25" y="27"/>
                  </a:lnTo>
                  <a:close/>
                </a:path>
              </a:pathLst>
            </a:custGeom>
            <a:solidFill>
              <a:srgbClr val="FFFFFF"/>
            </a:solidFill>
            <a:ln w="9525">
              <a:solidFill>
                <a:srgbClr val="000000"/>
              </a:solidFill>
              <a:round/>
              <a:headEnd/>
              <a:tailEnd/>
            </a:ln>
          </p:spPr>
          <p:txBody>
            <a:bodyPr/>
            <a:lstStyle/>
            <a:p>
              <a:endParaRPr lang="en-US" dirty="0"/>
            </a:p>
          </p:txBody>
        </p:sp>
        <p:sp>
          <p:nvSpPr>
            <p:cNvPr id="899261" name="Freeform 189"/>
            <p:cNvSpPr>
              <a:spLocks noChangeAspect="1"/>
            </p:cNvSpPr>
            <p:nvPr/>
          </p:nvSpPr>
          <p:spPr bwMode="auto">
            <a:xfrm>
              <a:off x="2245" y="2139"/>
              <a:ext cx="63" cy="67"/>
            </a:xfrm>
            <a:custGeom>
              <a:avLst/>
              <a:gdLst>
                <a:gd name="T0" fmla="*/ 0 w 25"/>
                <a:gd name="T1" fmla="*/ 27 h 27"/>
                <a:gd name="T2" fmla="*/ 0 w 25"/>
                <a:gd name="T3" fmla="*/ 27 h 27"/>
                <a:gd name="T4" fmla="*/ 4 w 25"/>
                <a:gd name="T5" fmla="*/ 27 h 27"/>
                <a:gd name="T6" fmla="*/ 9 w 25"/>
                <a:gd name="T7" fmla="*/ 25 h 27"/>
                <a:gd name="T8" fmla="*/ 13 w 25"/>
                <a:gd name="T9" fmla="*/ 23 h 27"/>
                <a:gd name="T10" fmla="*/ 17 w 25"/>
                <a:gd name="T11" fmla="*/ 19 h 27"/>
                <a:gd name="T12" fmla="*/ 21 w 25"/>
                <a:gd name="T13" fmla="*/ 15 h 27"/>
                <a:gd name="T14" fmla="*/ 23 w 25"/>
                <a:gd name="T15" fmla="*/ 11 h 27"/>
                <a:gd name="T16" fmla="*/ 25 w 25"/>
                <a:gd name="T17" fmla="*/ 6 h 27"/>
                <a:gd name="T18" fmla="*/ 25 w 25"/>
                <a:gd name="T19" fmla="*/ 0 h 27"/>
                <a:gd name="T20" fmla="*/ 13 w 25"/>
                <a:gd name="T21" fmla="*/ 0 h 27"/>
                <a:gd name="T22" fmla="*/ 13 w 25"/>
                <a:gd name="T23" fmla="*/ 4 h 27"/>
                <a:gd name="T24" fmla="*/ 13 w 25"/>
                <a:gd name="T25" fmla="*/ 6 h 27"/>
                <a:gd name="T26" fmla="*/ 11 w 25"/>
                <a:gd name="T27" fmla="*/ 7 h 27"/>
                <a:gd name="T28" fmla="*/ 9 w 25"/>
                <a:gd name="T29" fmla="*/ 11 h 27"/>
                <a:gd name="T30" fmla="*/ 8 w 25"/>
                <a:gd name="T31" fmla="*/ 11 h 27"/>
                <a:gd name="T32" fmla="*/ 6 w 25"/>
                <a:gd name="T33" fmla="*/ 13 h 27"/>
                <a:gd name="T34" fmla="*/ 2 w 25"/>
                <a:gd name="T35" fmla="*/ 15 h 27"/>
                <a:gd name="T36" fmla="*/ 0 w 25"/>
                <a:gd name="T37" fmla="*/ 15 h 27"/>
                <a:gd name="T38" fmla="*/ 0 w 25"/>
                <a:gd name="T39" fmla="*/ 15 h 27"/>
                <a:gd name="T40" fmla="*/ 0 w 25"/>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7">
                  <a:moveTo>
                    <a:pt x="0" y="27"/>
                  </a:moveTo>
                  <a:lnTo>
                    <a:pt x="0" y="27"/>
                  </a:lnTo>
                  <a:lnTo>
                    <a:pt x="4" y="27"/>
                  </a:lnTo>
                  <a:lnTo>
                    <a:pt x="9" y="25"/>
                  </a:lnTo>
                  <a:lnTo>
                    <a:pt x="13" y="23"/>
                  </a:lnTo>
                  <a:lnTo>
                    <a:pt x="17" y="19"/>
                  </a:lnTo>
                  <a:lnTo>
                    <a:pt x="21" y="15"/>
                  </a:lnTo>
                  <a:lnTo>
                    <a:pt x="23" y="11"/>
                  </a:lnTo>
                  <a:lnTo>
                    <a:pt x="25" y="6"/>
                  </a:lnTo>
                  <a:lnTo>
                    <a:pt x="25" y="0"/>
                  </a:lnTo>
                  <a:lnTo>
                    <a:pt x="13" y="0"/>
                  </a:lnTo>
                  <a:lnTo>
                    <a:pt x="13" y="4"/>
                  </a:lnTo>
                  <a:lnTo>
                    <a:pt x="13" y="6"/>
                  </a:lnTo>
                  <a:lnTo>
                    <a:pt x="11" y="7"/>
                  </a:lnTo>
                  <a:lnTo>
                    <a:pt x="9" y="11"/>
                  </a:lnTo>
                  <a:lnTo>
                    <a:pt x="8" y="11"/>
                  </a:lnTo>
                  <a:lnTo>
                    <a:pt x="6" y="13"/>
                  </a:lnTo>
                  <a:lnTo>
                    <a:pt x="2" y="15"/>
                  </a:lnTo>
                  <a:lnTo>
                    <a:pt x="0" y="15"/>
                  </a:lnTo>
                  <a:lnTo>
                    <a:pt x="0" y="15"/>
                  </a:lnTo>
                  <a:lnTo>
                    <a:pt x="0" y="27"/>
                  </a:lnTo>
                  <a:close/>
                </a:path>
              </a:pathLst>
            </a:custGeom>
            <a:solidFill>
              <a:srgbClr val="FFFFFF"/>
            </a:solidFill>
            <a:ln w="9525">
              <a:solidFill>
                <a:srgbClr val="000000"/>
              </a:solidFill>
              <a:round/>
              <a:headEnd/>
              <a:tailEnd/>
            </a:ln>
          </p:spPr>
          <p:txBody>
            <a:bodyPr/>
            <a:lstStyle/>
            <a:p>
              <a:endParaRPr lang="en-US" dirty="0"/>
            </a:p>
          </p:txBody>
        </p:sp>
        <p:sp>
          <p:nvSpPr>
            <p:cNvPr id="899262" name="Freeform 190"/>
            <p:cNvSpPr>
              <a:spLocks noChangeAspect="1"/>
            </p:cNvSpPr>
            <p:nvPr/>
          </p:nvSpPr>
          <p:spPr bwMode="auto">
            <a:xfrm>
              <a:off x="2193" y="2091"/>
              <a:ext cx="100" cy="100"/>
            </a:xfrm>
            <a:custGeom>
              <a:avLst/>
              <a:gdLst>
                <a:gd name="T0" fmla="*/ 21 w 40"/>
                <a:gd name="T1" fmla="*/ 40 h 40"/>
                <a:gd name="T2" fmla="*/ 17 w 40"/>
                <a:gd name="T3" fmla="*/ 40 h 40"/>
                <a:gd name="T4" fmla="*/ 13 w 40"/>
                <a:gd name="T5" fmla="*/ 38 h 40"/>
                <a:gd name="T6" fmla="*/ 9 w 40"/>
                <a:gd name="T7" fmla="*/ 36 h 40"/>
                <a:gd name="T8" fmla="*/ 6 w 40"/>
                <a:gd name="T9" fmla="*/ 34 h 40"/>
                <a:gd name="T10" fmla="*/ 4 w 40"/>
                <a:gd name="T11" fmla="*/ 30 h 40"/>
                <a:gd name="T12" fmla="*/ 2 w 40"/>
                <a:gd name="T13" fmla="*/ 26 h 40"/>
                <a:gd name="T14" fmla="*/ 0 w 40"/>
                <a:gd name="T15" fmla="*/ 23 h 40"/>
                <a:gd name="T16" fmla="*/ 0 w 40"/>
                <a:gd name="T17" fmla="*/ 19 h 40"/>
                <a:gd name="T18" fmla="*/ 0 w 40"/>
                <a:gd name="T19" fmla="*/ 15 h 40"/>
                <a:gd name="T20" fmla="*/ 2 w 40"/>
                <a:gd name="T21" fmla="*/ 11 h 40"/>
                <a:gd name="T22" fmla="*/ 4 w 40"/>
                <a:gd name="T23" fmla="*/ 7 h 40"/>
                <a:gd name="T24" fmla="*/ 6 w 40"/>
                <a:gd name="T25" fmla="*/ 5 h 40"/>
                <a:gd name="T26" fmla="*/ 9 w 40"/>
                <a:gd name="T27" fmla="*/ 1 h 40"/>
                <a:gd name="T28" fmla="*/ 13 w 40"/>
                <a:gd name="T29" fmla="*/ 0 h 40"/>
                <a:gd name="T30" fmla="*/ 17 w 40"/>
                <a:gd name="T31" fmla="*/ 0 h 40"/>
                <a:gd name="T32" fmla="*/ 21 w 40"/>
                <a:gd name="T33" fmla="*/ 0 h 40"/>
                <a:gd name="T34" fmla="*/ 25 w 40"/>
                <a:gd name="T35" fmla="*/ 0 h 40"/>
                <a:gd name="T36" fmla="*/ 29 w 40"/>
                <a:gd name="T37" fmla="*/ 0 h 40"/>
                <a:gd name="T38" fmla="*/ 32 w 40"/>
                <a:gd name="T39" fmla="*/ 1 h 40"/>
                <a:gd name="T40" fmla="*/ 34 w 40"/>
                <a:gd name="T41" fmla="*/ 5 h 40"/>
                <a:gd name="T42" fmla="*/ 36 w 40"/>
                <a:gd name="T43" fmla="*/ 7 h 40"/>
                <a:gd name="T44" fmla="*/ 38 w 40"/>
                <a:gd name="T45" fmla="*/ 11 h 40"/>
                <a:gd name="T46" fmla="*/ 40 w 40"/>
                <a:gd name="T47" fmla="*/ 15 h 40"/>
                <a:gd name="T48" fmla="*/ 40 w 40"/>
                <a:gd name="T49" fmla="*/ 19 h 40"/>
                <a:gd name="T50" fmla="*/ 40 w 40"/>
                <a:gd name="T51" fmla="*/ 23 h 40"/>
                <a:gd name="T52" fmla="*/ 38 w 40"/>
                <a:gd name="T53" fmla="*/ 26 h 40"/>
                <a:gd name="T54" fmla="*/ 36 w 40"/>
                <a:gd name="T55" fmla="*/ 30 h 40"/>
                <a:gd name="T56" fmla="*/ 34 w 40"/>
                <a:gd name="T57" fmla="*/ 34 h 40"/>
                <a:gd name="T58" fmla="*/ 32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9" y="36"/>
                  </a:lnTo>
                  <a:lnTo>
                    <a:pt x="6" y="34"/>
                  </a:lnTo>
                  <a:lnTo>
                    <a:pt x="4" y="30"/>
                  </a:lnTo>
                  <a:lnTo>
                    <a:pt x="2" y="26"/>
                  </a:lnTo>
                  <a:lnTo>
                    <a:pt x="0" y="23"/>
                  </a:lnTo>
                  <a:lnTo>
                    <a:pt x="0" y="19"/>
                  </a:lnTo>
                  <a:lnTo>
                    <a:pt x="0" y="15"/>
                  </a:lnTo>
                  <a:lnTo>
                    <a:pt x="2" y="11"/>
                  </a:lnTo>
                  <a:lnTo>
                    <a:pt x="4" y="7"/>
                  </a:lnTo>
                  <a:lnTo>
                    <a:pt x="6" y="5"/>
                  </a:lnTo>
                  <a:lnTo>
                    <a:pt x="9" y="1"/>
                  </a:lnTo>
                  <a:lnTo>
                    <a:pt x="13" y="0"/>
                  </a:lnTo>
                  <a:lnTo>
                    <a:pt x="17" y="0"/>
                  </a:lnTo>
                  <a:lnTo>
                    <a:pt x="21" y="0"/>
                  </a:lnTo>
                  <a:lnTo>
                    <a:pt x="25" y="0"/>
                  </a:lnTo>
                  <a:lnTo>
                    <a:pt x="29" y="0"/>
                  </a:lnTo>
                  <a:lnTo>
                    <a:pt x="32" y="1"/>
                  </a:lnTo>
                  <a:lnTo>
                    <a:pt x="34" y="5"/>
                  </a:lnTo>
                  <a:lnTo>
                    <a:pt x="36" y="7"/>
                  </a:lnTo>
                  <a:lnTo>
                    <a:pt x="38" y="11"/>
                  </a:lnTo>
                  <a:lnTo>
                    <a:pt x="40" y="15"/>
                  </a:lnTo>
                  <a:lnTo>
                    <a:pt x="40" y="19"/>
                  </a:lnTo>
                  <a:lnTo>
                    <a:pt x="40" y="23"/>
                  </a:lnTo>
                  <a:lnTo>
                    <a:pt x="38" y="26"/>
                  </a:lnTo>
                  <a:lnTo>
                    <a:pt x="36" y="30"/>
                  </a:lnTo>
                  <a:lnTo>
                    <a:pt x="34" y="34"/>
                  </a:lnTo>
                  <a:lnTo>
                    <a:pt x="32" y="36"/>
                  </a:lnTo>
                  <a:lnTo>
                    <a:pt x="29" y="38"/>
                  </a:lnTo>
                  <a:lnTo>
                    <a:pt x="25" y="40"/>
                  </a:lnTo>
                  <a:lnTo>
                    <a:pt x="21" y="40"/>
                  </a:lnTo>
                  <a:close/>
                </a:path>
              </a:pathLst>
            </a:custGeom>
            <a:solidFill>
              <a:srgbClr val="FFFFFF"/>
            </a:solidFill>
            <a:ln w="9525">
              <a:solidFill>
                <a:srgbClr val="000000"/>
              </a:solidFill>
              <a:round/>
              <a:headEnd/>
              <a:tailEnd/>
            </a:ln>
          </p:spPr>
          <p:txBody>
            <a:bodyPr/>
            <a:lstStyle/>
            <a:p>
              <a:endParaRPr lang="en-US" dirty="0"/>
            </a:p>
          </p:txBody>
        </p:sp>
        <p:sp>
          <p:nvSpPr>
            <p:cNvPr id="899263" name="Freeform 191"/>
            <p:cNvSpPr>
              <a:spLocks noChangeAspect="1"/>
            </p:cNvSpPr>
            <p:nvPr/>
          </p:nvSpPr>
          <p:spPr bwMode="auto">
            <a:xfrm>
              <a:off x="2183" y="2139"/>
              <a:ext cx="62" cy="62"/>
            </a:xfrm>
            <a:custGeom>
              <a:avLst/>
              <a:gdLst>
                <a:gd name="T0" fmla="*/ 0 w 25"/>
                <a:gd name="T1" fmla="*/ 0 h 25"/>
                <a:gd name="T2" fmla="*/ 0 w 25"/>
                <a:gd name="T3" fmla="*/ 0 h 25"/>
                <a:gd name="T4" fmla="*/ 0 w 25"/>
                <a:gd name="T5" fmla="*/ 6 h 25"/>
                <a:gd name="T6" fmla="*/ 2 w 25"/>
                <a:gd name="T7" fmla="*/ 9 h 25"/>
                <a:gd name="T8" fmla="*/ 4 w 25"/>
                <a:gd name="T9" fmla="*/ 13 h 25"/>
                <a:gd name="T10" fmla="*/ 8 w 25"/>
                <a:gd name="T11" fmla="*/ 17 h 25"/>
                <a:gd name="T12" fmla="*/ 11 w 25"/>
                <a:gd name="T13" fmla="*/ 21 h 25"/>
                <a:gd name="T14" fmla="*/ 15 w 25"/>
                <a:gd name="T15" fmla="*/ 23 h 25"/>
                <a:gd name="T16" fmla="*/ 19 w 25"/>
                <a:gd name="T17" fmla="*/ 25 h 25"/>
                <a:gd name="T18" fmla="*/ 25 w 25"/>
                <a:gd name="T19" fmla="*/ 25 h 25"/>
                <a:gd name="T20" fmla="*/ 25 w 25"/>
                <a:gd name="T21" fmla="*/ 17 h 25"/>
                <a:gd name="T22" fmla="*/ 21 w 25"/>
                <a:gd name="T23" fmla="*/ 17 h 25"/>
                <a:gd name="T24" fmla="*/ 17 w 25"/>
                <a:gd name="T25" fmla="*/ 15 h 25"/>
                <a:gd name="T26" fmla="*/ 15 w 25"/>
                <a:gd name="T27" fmla="*/ 13 h 25"/>
                <a:gd name="T28" fmla="*/ 13 w 25"/>
                <a:gd name="T29" fmla="*/ 11 h 25"/>
                <a:gd name="T30" fmla="*/ 11 w 25"/>
                <a:gd name="T31" fmla="*/ 9 h 25"/>
                <a:gd name="T32" fmla="*/ 10 w 25"/>
                <a:gd name="T33" fmla="*/ 7 h 25"/>
                <a:gd name="T34" fmla="*/ 8 w 25"/>
                <a:gd name="T35" fmla="*/ 4 h 25"/>
                <a:gd name="T36" fmla="*/ 8 w 25"/>
                <a:gd name="T37" fmla="*/ 0 h 25"/>
                <a:gd name="T38" fmla="*/ 8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0" y="6"/>
                  </a:lnTo>
                  <a:lnTo>
                    <a:pt x="2" y="9"/>
                  </a:lnTo>
                  <a:lnTo>
                    <a:pt x="4" y="13"/>
                  </a:lnTo>
                  <a:lnTo>
                    <a:pt x="8" y="17"/>
                  </a:lnTo>
                  <a:lnTo>
                    <a:pt x="11" y="21"/>
                  </a:lnTo>
                  <a:lnTo>
                    <a:pt x="15" y="23"/>
                  </a:lnTo>
                  <a:lnTo>
                    <a:pt x="19" y="25"/>
                  </a:lnTo>
                  <a:lnTo>
                    <a:pt x="25" y="25"/>
                  </a:lnTo>
                  <a:lnTo>
                    <a:pt x="25" y="17"/>
                  </a:lnTo>
                  <a:lnTo>
                    <a:pt x="21" y="17"/>
                  </a:lnTo>
                  <a:lnTo>
                    <a:pt x="17" y="15"/>
                  </a:lnTo>
                  <a:lnTo>
                    <a:pt x="15" y="13"/>
                  </a:lnTo>
                  <a:lnTo>
                    <a:pt x="13" y="11"/>
                  </a:lnTo>
                  <a:lnTo>
                    <a:pt x="11" y="9"/>
                  </a:lnTo>
                  <a:lnTo>
                    <a:pt x="10" y="7"/>
                  </a:lnTo>
                  <a:lnTo>
                    <a:pt x="8" y="4"/>
                  </a:lnTo>
                  <a:lnTo>
                    <a:pt x="8" y="0"/>
                  </a:lnTo>
                  <a:lnTo>
                    <a:pt x="8"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64" name="Freeform 192"/>
            <p:cNvSpPr>
              <a:spLocks noChangeAspect="1"/>
            </p:cNvSpPr>
            <p:nvPr/>
          </p:nvSpPr>
          <p:spPr bwMode="auto">
            <a:xfrm>
              <a:off x="2183" y="2081"/>
              <a:ext cx="62" cy="58"/>
            </a:xfrm>
            <a:custGeom>
              <a:avLst/>
              <a:gdLst>
                <a:gd name="T0" fmla="*/ 25 w 25"/>
                <a:gd name="T1" fmla="*/ 0 h 23"/>
                <a:gd name="T2" fmla="*/ 25 w 25"/>
                <a:gd name="T3" fmla="*/ 0 h 23"/>
                <a:gd name="T4" fmla="*/ 19 w 25"/>
                <a:gd name="T5" fmla="*/ 0 h 23"/>
                <a:gd name="T6" fmla="*/ 15 w 25"/>
                <a:gd name="T7" fmla="*/ 2 h 23"/>
                <a:gd name="T8" fmla="*/ 11 w 25"/>
                <a:gd name="T9" fmla="*/ 4 h 23"/>
                <a:gd name="T10" fmla="*/ 8 w 25"/>
                <a:gd name="T11" fmla="*/ 5 h 23"/>
                <a:gd name="T12" fmla="*/ 4 w 25"/>
                <a:gd name="T13" fmla="*/ 9 h 23"/>
                <a:gd name="T14" fmla="*/ 2 w 25"/>
                <a:gd name="T15" fmla="*/ 13 h 23"/>
                <a:gd name="T16" fmla="*/ 0 w 25"/>
                <a:gd name="T17" fmla="*/ 19 h 23"/>
                <a:gd name="T18" fmla="*/ 0 w 25"/>
                <a:gd name="T19" fmla="*/ 23 h 23"/>
                <a:gd name="T20" fmla="*/ 8 w 25"/>
                <a:gd name="T21" fmla="*/ 23 h 23"/>
                <a:gd name="T22" fmla="*/ 8 w 25"/>
                <a:gd name="T23" fmla="*/ 19 h 23"/>
                <a:gd name="T24" fmla="*/ 10 w 25"/>
                <a:gd name="T25" fmla="*/ 17 h 23"/>
                <a:gd name="T26" fmla="*/ 11 w 25"/>
                <a:gd name="T27" fmla="*/ 13 h 23"/>
                <a:gd name="T28" fmla="*/ 13 w 25"/>
                <a:gd name="T29" fmla="*/ 11 h 23"/>
                <a:gd name="T30" fmla="*/ 15 w 25"/>
                <a:gd name="T31" fmla="*/ 9 h 23"/>
                <a:gd name="T32" fmla="*/ 17 w 25"/>
                <a:gd name="T33" fmla="*/ 7 h 23"/>
                <a:gd name="T34" fmla="*/ 21 w 25"/>
                <a:gd name="T35" fmla="*/ 7 h 23"/>
                <a:gd name="T36" fmla="*/ 25 w 25"/>
                <a:gd name="T37" fmla="*/ 7 h 23"/>
                <a:gd name="T38" fmla="*/ 25 w 25"/>
                <a:gd name="T39" fmla="*/ 7 h 23"/>
                <a:gd name="T40" fmla="*/ 25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0"/>
                  </a:moveTo>
                  <a:lnTo>
                    <a:pt x="25" y="0"/>
                  </a:lnTo>
                  <a:lnTo>
                    <a:pt x="19" y="0"/>
                  </a:lnTo>
                  <a:lnTo>
                    <a:pt x="15" y="2"/>
                  </a:lnTo>
                  <a:lnTo>
                    <a:pt x="11" y="4"/>
                  </a:lnTo>
                  <a:lnTo>
                    <a:pt x="8" y="5"/>
                  </a:lnTo>
                  <a:lnTo>
                    <a:pt x="4" y="9"/>
                  </a:lnTo>
                  <a:lnTo>
                    <a:pt x="2" y="13"/>
                  </a:lnTo>
                  <a:lnTo>
                    <a:pt x="0" y="19"/>
                  </a:lnTo>
                  <a:lnTo>
                    <a:pt x="0" y="23"/>
                  </a:lnTo>
                  <a:lnTo>
                    <a:pt x="8" y="23"/>
                  </a:lnTo>
                  <a:lnTo>
                    <a:pt x="8" y="19"/>
                  </a:lnTo>
                  <a:lnTo>
                    <a:pt x="10" y="17"/>
                  </a:lnTo>
                  <a:lnTo>
                    <a:pt x="11" y="13"/>
                  </a:lnTo>
                  <a:lnTo>
                    <a:pt x="13" y="11"/>
                  </a:lnTo>
                  <a:lnTo>
                    <a:pt x="15" y="9"/>
                  </a:lnTo>
                  <a:lnTo>
                    <a:pt x="17" y="7"/>
                  </a:lnTo>
                  <a:lnTo>
                    <a:pt x="21" y="7"/>
                  </a:lnTo>
                  <a:lnTo>
                    <a:pt x="25" y="7"/>
                  </a:lnTo>
                  <a:lnTo>
                    <a:pt x="25" y="7"/>
                  </a:lnTo>
                  <a:lnTo>
                    <a:pt x="25" y="0"/>
                  </a:lnTo>
                  <a:close/>
                </a:path>
              </a:pathLst>
            </a:custGeom>
            <a:solidFill>
              <a:srgbClr val="1F1A17"/>
            </a:solidFill>
            <a:ln w="9525">
              <a:solidFill>
                <a:srgbClr val="000000"/>
              </a:solidFill>
              <a:round/>
              <a:headEnd/>
              <a:tailEnd/>
            </a:ln>
          </p:spPr>
          <p:txBody>
            <a:bodyPr/>
            <a:lstStyle/>
            <a:p>
              <a:endParaRPr lang="en-US" dirty="0"/>
            </a:p>
          </p:txBody>
        </p:sp>
        <p:sp>
          <p:nvSpPr>
            <p:cNvPr id="899265" name="Freeform 193"/>
            <p:cNvSpPr>
              <a:spLocks noChangeAspect="1"/>
            </p:cNvSpPr>
            <p:nvPr/>
          </p:nvSpPr>
          <p:spPr bwMode="auto">
            <a:xfrm>
              <a:off x="2245" y="2081"/>
              <a:ext cx="58" cy="58"/>
            </a:xfrm>
            <a:custGeom>
              <a:avLst/>
              <a:gdLst>
                <a:gd name="T0" fmla="*/ 23 w 23"/>
                <a:gd name="T1" fmla="*/ 23 h 23"/>
                <a:gd name="T2" fmla="*/ 23 w 23"/>
                <a:gd name="T3" fmla="*/ 23 h 23"/>
                <a:gd name="T4" fmla="*/ 23 w 23"/>
                <a:gd name="T5" fmla="*/ 19 h 23"/>
                <a:gd name="T6" fmla="*/ 21 w 23"/>
                <a:gd name="T7" fmla="*/ 13 h 23"/>
                <a:gd name="T8" fmla="*/ 19 w 23"/>
                <a:gd name="T9" fmla="*/ 9 h 23"/>
                <a:gd name="T10" fmla="*/ 17 w 23"/>
                <a:gd name="T11" fmla="*/ 5 h 23"/>
                <a:gd name="T12" fmla="*/ 13 w 23"/>
                <a:gd name="T13" fmla="*/ 4 h 23"/>
                <a:gd name="T14" fmla="*/ 9 w 23"/>
                <a:gd name="T15" fmla="*/ 2 h 23"/>
                <a:gd name="T16" fmla="*/ 4 w 23"/>
                <a:gd name="T17" fmla="*/ 0 h 23"/>
                <a:gd name="T18" fmla="*/ 0 w 23"/>
                <a:gd name="T19" fmla="*/ 0 h 23"/>
                <a:gd name="T20" fmla="*/ 0 w 23"/>
                <a:gd name="T21" fmla="*/ 7 h 23"/>
                <a:gd name="T22" fmla="*/ 2 w 23"/>
                <a:gd name="T23" fmla="*/ 7 h 23"/>
                <a:gd name="T24" fmla="*/ 6 w 23"/>
                <a:gd name="T25" fmla="*/ 7 h 23"/>
                <a:gd name="T26" fmla="*/ 8 w 23"/>
                <a:gd name="T27" fmla="*/ 9 h 23"/>
                <a:gd name="T28" fmla="*/ 11 w 23"/>
                <a:gd name="T29" fmla="*/ 11 h 23"/>
                <a:gd name="T30" fmla="*/ 13 w 23"/>
                <a:gd name="T31" fmla="*/ 13 h 23"/>
                <a:gd name="T32" fmla="*/ 15 w 23"/>
                <a:gd name="T33" fmla="*/ 17 h 23"/>
                <a:gd name="T34" fmla="*/ 15 w 23"/>
                <a:gd name="T35" fmla="*/ 19 h 23"/>
                <a:gd name="T36" fmla="*/ 15 w 23"/>
                <a:gd name="T37" fmla="*/ 23 h 23"/>
                <a:gd name="T38" fmla="*/ 15 w 23"/>
                <a:gd name="T39" fmla="*/ 23 h 23"/>
                <a:gd name="T40" fmla="*/ 23 w 23"/>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23" y="23"/>
                  </a:moveTo>
                  <a:lnTo>
                    <a:pt x="23" y="23"/>
                  </a:lnTo>
                  <a:lnTo>
                    <a:pt x="23" y="19"/>
                  </a:lnTo>
                  <a:lnTo>
                    <a:pt x="21" y="13"/>
                  </a:lnTo>
                  <a:lnTo>
                    <a:pt x="19" y="9"/>
                  </a:lnTo>
                  <a:lnTo>
                    <a:pt x="17" y="5"/>
                  </a:lnTo>
                  <a:lnTo>
                    <a:pt x="13" y="4"/>
                  </a:lnTo>
                  <a:lnTo>
                    <a:pt x="9" y="2"/>
                  </a:lnTo>
                  <a:lnTo>
                    <a:pt x="4" y="0"/>
                  </a:lnTo>
                  <a:lnTo>
                    <a:pt x="0" y="0"/>
                  </a:lnTo>
                  <a:lnTo>
                    <a:pt x="0" y="7"/>
                  </a:lnTo>
                  <a:lnTo>
                    <a:pt x="2" y="7"/>
                  </a:lnTo>
                  <a:lnTo>
                    <a:pt x="6" y="7"/>
                  </a:lnTo>
                  <a:lnTo>
                    <a:pt x="8" y="9"/>
                  </a:lnTo>
                  <a:lnTo>
                    <a:pt x="11" y="11"/>
                  </a:lnTo>
                  <a:lnTo>
                    <a:pt x="13" y="13"/>
                  </a:lnTo>
                  <a:lnTo>
                    <a:pt x="15" y="17"/>
                  </a:lnTo>
                  <a:lnTo>
                    <a:pt x="15" y="19"/>
                  </a:lnTo>
                  <a:lnTo>
                    <a:pt x="15" y="23"/>
                  </a:lnTo>
                  <a:lnTo>
                    <a:pt x="15" y="23"/>
                  </a:lnTo>
                  <a:lnTo>
                    <a:pt x="23" y="23"/>
                  </a:lnTo>
                  <a:close/>
                </a:path>
              </a:pathLst>
            </a:custGeom>
            <a:solidFill>
              <a:srgbClr val="1F1A17"/>
            </a:solidFill>
            <a:ln w="9525">
              <a:solidFill>
                <a:srgbClr val="000000"/>
              </a:solidFill>
              <a:round/>
              <a:headEnd/>
              <a:tailEnd/>
            </a:ln>
          </p:spPr>
          <p:txBody>
            <a:bodyPr/>
            <a:lstStyle/>
            <a:p>
              <a:endParaRPr lang="en-US" dirty="0"/>
            </a:p>
          </p:txBody>
        </p:sp>
        <p:sp>
          <p:nvSpPr>
            <p:cNvPr id="899266" name="Freeform 194"/>
            <p:cNvSpPr>
              <a:spLocks noChangeAspect="1"/>
            </p:cNvSpPr>
            <p:nvPr/>
          </p:nvSpPr>
          <p:spPr bwMode="auto">
            <a:xfrm>
              <a:off x="2245" y="2139"/>
              <a:ext cx="58" cy="62"/>
            </a:xfrm>
            <a:custGeom>
              <a:avLst/>
              <a:gdLst>
                <a:gd name="T0" fmla="*/ 0 w 23"/>
                <a:gd name="T1" fmla="*/ 25 h 25"/>
                <a:gd name="T2" fmla="*/ 0 w 23"/>
                <a:gd name="T3" fmla="*/ 25 h 25"/>
                <a:gd name="T4" fmla="*/ 4 w 23"/>
                <a:gd name="T5" fmla="*/ 25 h 25"/>
                <a:gd name="T6" fmla="*/ 9 w 23"/>
                <a:gd name="T7" fmla="*/ 23 h 25"/>
                <a:gd name="T8" fmla="*/ 13 w 23"/>
                <a:gd name="T9" fmla="*/ 21 h 25"/>
                <a:gd name="T10" fmla="*/ 17 w 23"/>
                <a:gd name="T11" fmla="*/ 17 h 25"/>
                <a:gd name="T12" fmla="*/ 19 w 23"/>
                <a:gd name="T13" fmla="*/ 13 h 25"/>
                <a:gd name="T14" fmla="*/ 21 w 23"/>
                <a:gd name="T15" fmla="*/ 9 h 25"/>
                <a:gd name="T16" fmla="*/ 23 w 23"/>
                <a:gd name="T17" fmla="*/ 6 h 25"/>
                <a:gd name="T18" fmla="*/ 23 w 23"/>
                <a:gd name="T19" fmla="*/ 0 h 25"/>
                <a:gd name="T20" fmla="*/ 15 w 23"/>
                <a:gd name="T21" fmla="*/ 0 h 25"/>
                <a:gd name="T22" fmla="*/ 15 w 23"/>
                <a:gd name="T23" fmla="*/ 4 h 25"/>
                <a:gd name="T24" fmla="*/ 15 w 23"/>
                <a:gd name="T25" fmla="*/ 7 h 25"/>
                <a:gd name="T26" fmla="*/ 13 w 23"/>
                <a:gd name="T27" fmla="*/ 9 h 25"/>
                <a:gd name="T28" fmla="*/ 11 w 23"/>
                <a:gd name="T29" fmla="*/ 11 h 25"/>
                <a:gd name="T30" fmla="*/ 8 w 23"/>
                <a:gd name="T31" fmla="*/ 13 h 25"/>
                <a:gd name="T32" fmla="*/ 6 w 23"/>
                <a:gd name="T33" fmla="*/ 15 h 25"/>
                <a:gd name="T34" fmla="*/ 2 w 23"/>
                <a:gd name="T35" fmla="*/ 17 h 25"/>
                <a:gd name="T36" fmla="*/ 0 w 23"/>
                <a:gd name="T37" fmla="*/ 17 h 25"/>
                <a:gd name="T38" fmla="*/ 0 w 23"/>
                <a:gd name="T39" fmla="*/ 17 h 25"/>
                <a:gd name="T40" fmla="*/ 0 w 23"/>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5">
                  <a:moveTo>
                    <a:pt x="0" y="25"/>
                  </a:moveTo>
                  <a:lnTo>
                    <a:pt x="0" y="25"/>
                  </a:lnTo>
                  <a:lnTo>
                    <a:pt x="4" y="25"/>
                  </a:lnTo>
                  <a:lnTo>
                    <a:pt x="9" y="23"/>
                  </a:lnTo>
                  <a:lnTo>
                    <a:pt x="13" y="21"/>
                  </a:lnTo>
                  <a:lnTo>
                    <a:pt x="17" y="17"/>
                  </a:lnTo>
                  <a:lnTo>
                    <a:pt x="19" y="13"/>
                  </a:lnTo>
                  <a:lnTo>
                    <a:pt x="21" y="9"/>
                  </a:lnTo>
                  <a:lnTo>
                    <a:pt x="23" y="6"/>
                  </a:lnTo>
                  <a:lnTo>
                    <a:pt x="23" y="0"/>
                  </a:lnTo>
                  <a:lnTo>
                    <a:pt x="15" y="0"/>
                  </a:lnTo>
                  <a:lnTo>
                    <a:pt x="15" y="4"/>
                  </a:lnTo>
                  <a:lnTo>
                    <a:pt x="15" y="7"/>
                  </a:lnTo>
                  <a:lnTo>
                    <a:pt x="13" y="9"/>
                  </a:lnTo>
                  <a:lnTo>
                    <a:pt x="11" y="11"/>
                  </a:lnTo>
                  <a:lnTo>
                    <a:pt x="8" y="13"/>
                  </a:lnTo>
                  <a:lnTo>
                    <a:pt x="6" y="15"/>
                  </a:lnTo>
                  <a:lnTo>
                    <a:pt x="2" y="17"/>
                  </a:lnTo>
                  <a:lnTo>
                    <a:pt x="0" y="17"/>
                  </a:lnTo>
                  <a:lnTo>
                    <a:pt x="0" y="17"/>
                  </a:lnTo>
                  <a:lnTo>
                    <a:pt x="0" y="25"/>
                  </a:lnTo>
                  <a:close/>
                </a:path>
              </a:pathLst>
            </a:custGeom>
            <a:solidFill>
              <a:srgbClr val="1F1A17"/>
            </a:solidFill>
            <a:ln w="9525">
              <a:solidFill>
                <a:srgbClr val="000000"/>
              </a:solidFill>
              <a:round/>
              <a:headEnd/>
              <a:tailEnd/>
            </a:ln>
          </p:spPr>
          <p:txBody>
            <a:bodyPr/>
            <a:lstStyle/>
            <a:p>
              <a:endParaRPr lang="en-US" dirty="0"/>
            </a:p>
          </p:txBody>
        </p:sp>
        <p:sp>
          <p:nvSpPr>
            <p:cNvPr id="899267" name="Freeform 195"/>
            <p:cNvSpPr>
              <a:spLocks noChangeAspect="1"/>
            </p:cNvSpPr>
            <p:nvPr/>
          </p:nvSpPr>
          <p:spPr bwMode="auto">
            <a:xfrm>
              <a:off x="2210" y="2104"/>
              <a:ext cx="88" cy="87"/>
            </a:xfrm>
            <a:custGeom>
              <a:avLst/>
              <a:gdLst>
                <a:gd name="T0" fmla="*/ 14 w 35"/>
                <a:gd name="T1" fmla="*/ 16 h 35"/>
                <a:gd name="T2" fmla="*/ 29 w 35"/>
                <a:gd name="T3" fmla="*/ 0 h 35"/>
                <a:gd name="T4" fmla="*/ 31 w 35"/>
                <a:gd name="T5" fmla="*/ 4 h 35"/>
                <a:gd name="T6" fmla="*/ 33 w 35"/>
                <a:gd name="T7" fmla="*/ 8 h 35"/>
                <a:gd name="T8" fmla="*/ 33 w 35"/>
                <a:gd name="T9" fmla="*/ 12 h 35"/>
                <a:gd name="T10" fmla="*/ 35 w 35"/>
                <a:gd name="T11" fmla="*/ 16 h 35"/>
                <a:gd name="T12" fmla="*/ 33 w 35"/>
                <a:gd name="T13" fmla="*/ 20 h 35"/>
                <a:gd name="T14" fmla="*/ 33 w 35"/>
                <a:gd name="T15" fmla="*/ 23 h 35"/>
                <a:gd name="T16" fmla="*/ 31 w 35"/>
                <a:gd name="T17" fmla="*/ 27 h 35"/>
                <a:gd name="T18" fmla="*/ 29 w 35"/>
                <a:gd name="T19" fmla="*/ 29 h 35"/>
                <a:gd name="T20" fmla="*/ 25 w 35"/>
                <a:gd name="T21" fmla="*/ 33 h 35"/>
                <a:gd name="T22" fmla="*/ 22 w 35"/>
                <a:gd name="T23" fmla="*/ 35 h 35"/>
                <a:gd name="T24" fmla="*/ 18 w 35"/>
                <a:gd name="T25" fmla="*/ 35 h 35"/>
                <a:gd name="T26" fmla="*/ 14 w 35"/>
                <a:gd name="T27" fmla="*/ 35 h 35"/>
                <a:gd name="T28" fmla="*/ 10 w 35"/>
                <a:gd name="T29" fmla="*/ 35 h 35"/>
                <a:gd name="T30" fmla="*/ 6 w 35"/>
                <a:gd name="T31" fmla="*/ 35 h 35"/>
                <a:gd name="T32" fmla="*/ 2 w 35"/>
                <a:gd name="T33" fmla="*/ 33 h 35"/>
                <a:gd name="T34" fmla="*/ 0 w 35"/>
                <a:gd name="T35" fmla="*/ 29 h 35"/>
                <a:gd name="T36" fmla="*/ 14 w 35"/>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6"/>
                  </a:moveTo>
                  <a:lnTo>
                    <a:pt x="29" y="0"/>
                  </a:lnTo>
                  <a:lnTo>
                    <a:pt x="31" y="4"/>
                  </a:lnTo>
                  <a:lnTo>
                    <a:pt x="33" y="8"/>
                  </a:lnTo>
                  <a:lnTo>
                    <a:pt x="33" y="12"/>
                  </a:lnTo>
                  <a:lnTo>
                    <a:pt x="35" y="16"/>
                  </a:lnTo>
                  <a:lnTo>
                    <a:pt x="33" y="20"/>
                  </a:lnTo>
                  <a:lnTo>
                    <a:pt x="33" y="23"/>
                  </a:lnTo>
                  <a:lnTo>
                    <a:pt x="31" y="27"/>
                  </a:lnTo>
                  <a:lnTo>
                    <a:pt x="29" y="29"/>
                  </a:lnTo>
                  <a:lnTo>
                    <a:pt x="25" y="33"/>
                  </a:lnTo>
                  <a:lnTo>
                    <a:pt x="22" y="35"/>
                  </a:lnTo>
                  <a:lnTo>
                    <a:pt x="18" y="35"/>
                  </a:lnTo>
                  <a:lnTo>
                    <a:pt x="14" y="35"/>
                  </a:lnTo>
                  <a:lnTo>
                    <a:pt x="10" y="35"/>
                  </a:lnTo>
                  <a:lnTo>
                    <a:pt x="6" y="35"/>
                  </a:lnTo>
                  <a:lnTo>
                    <a:pt x="2" y="33"/>
                  </a:lnTo>
                  <a:lnTo>
                    <a:pt x="0" y="29"/>
                  </a:lnTo>
                  <a:lnTo>
                    <a:pt x="14" y="16"/>
                  </a:lnTo>
                  <a:close/>
                </a:path>
              </a:pathLst>
            </a:custGeom>
            <a:solidFill>
              <a:srgbClr val="1F1A17"/>
            </a:solidFill>
            <a:ln w="9525">
              <a:solidFill>
                <a:srgbClr val="000000"/>
              </a:solidFill>
              <a:round/>
              <a:headEnd/>
              <a:tailEnd/>
            </a:ln>
          </p:spPr>
          <p:txBody>
            <a:bodyPr/>
            <a:lstStyle/>
            <a:p>
              <a:endParaRPr lang="en-US" dirty="0"/>
            </a:p>
          </p:txBody>
        </p:sp>
        <p:sp>
          <p:nvSpPr>
            <p:cNvPr id="899268" name="Freeform 196"/>
            <p:cNvSpPr>
              <a:spLocks noChangeAspect="1"/>
            </p:cNvSpPr>
            <p:nvPr/>
          </p:nvSpPr>
          <p:spPr bwMode="auto">
            <a:xfrm>
              <a:off x="2210" y="2104"/>
              <a:ext cx="88" cy="87"/>
            </a:xfrm>
            <a:custGeom>
              <a:avLst/>
              <a:gdLst>
                <a:gd name="T0" fmla="*/ 14 w 35"/>
                <a:gd name="T1" fmla="*/ 16 h 35"/>
                <a:gd name="T2" fmla="*/ 29 w 35"/>
                <a:gd name="T3" fmla="*/ 0 h 35"/>
                <a:gd name="T4" fmla="*/ 31 w 35"/>
                <a:gd name="T5" fmla="*/ 4 h 35"/>
                <a:gd name="T6" fmla="*/ 33 w 35"/>
                <a:gd name="T7" fmla="*/ 8 h 35"/>
                <a:gd name="T8" fmla="*/ 33 w 35"/>
                <a:gd name="T9" fmla="*/ 12 h 35"/>
                <a:gd name="T10" fmla="*/ 35 w 35"/>
                <a:gd name="T11" fmla="*/ 16 h 35"/>
                <a:gd name="T12" fmla="*/ 33 w 35"/>
                <a:gd name="T13" fmla="*/ 20 h 35"/>
                <a:gd name="T14" fmla="*/ 33 w 35"/>
                <a:gd name="T15" fmla="*/ 23 h 35"/>
                <a:gd name="T16" fmla="*/ 31 w 35"/>
                <a:gd name="T17" fmla="*/ 27 h 35"/>
                <a:gd name="T18" fmla="*/ 29 w 35"/>
                <a:gd name="T19" fmla="*/ 29 h 35"/>
                <a:gd name="T20" fmla="*/ 25 w 35"/>
                <a:gd name="T21" fmla="*/ 33 h 35"/>
                <a:gd name="T22" fmla="*/ 22 w 35"/>
                <a:gd name="T23" fmla="*/ 35 h 35"/>
                <a:gd name="T24" fmla="*/ 18 w 35"/>
                <a:gd name="T25" fmla="*/ 35 h 35"/>
                <a:gd name="T26" fmla="*/ 14 w 35"/>
                <a:gd name="T27" fmla="*/ 35 h 35"/>
                <a:gd name="T28" fmla="*/ 10 w 35"/>
                <a:gd name="T29" fmla="*/ 35 h 35"/>
                <a:gd name="T30" fmla="*/ 6 w 35"/>
                <a:gd name="T31" fmla="*/ 35 h 35"/>
                <a:gd name="T32" fmla="*/ 2 w 35"/>
                <a:gd name="T33" fmla="*/ 33 h 35"/>
                <a:gd name="T34" fmla="*/ 0 w 35"/>
                <a:gd name="T35" fmla="*/ 29 h 35"/>
                <a:gd name="T36" fmla="*/ 14 w 35"/>
                <a:gd name="T3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5">
                  <a:moveTo>
                    <a:pt x="14" y="16"/>
                  </a:moveTo>
                  <a:lnTo>
                    <a:pt x="29" y="0"/>
                  </a:lnTo>
                  <a:lnTo>
                    <a:pt x="31" y="4"/>
                  </a:lnTo>
                  <a:lnTo>
                    <a:pt x="33" y="8"/>
                  </a:lnTo>
                  <a:lnTo>
                    <a:pt x="33" y="12"/>
                  </a:lnTo>
                  <a:lnTo>
                    <a:pt x="35" y="16"/>
                  </a:lnTo>
                  <a:lnTo>
                    <a:pt x="33" y="20"/>
                  </a:lnTo>
                  <a:lnTo>
                    <a:pt x="33" y="23"/>
                  </a:lnTo>
                  <a:lnTo>
                    <a:pt x="31" y="27"/>
                  </a:lnTo>
                  <a:lnTo>
                    <a:pt x="29" y="29"/>
                  </a:lnTo>
                  <a:lnTo>
                    <a:pt x="25" y="33"/>
                  </a:lnTo>
                  <a:lnTo>
                    <a:pt x="22" y="35"/>
                  </a:lnTo>
                  <a:lnTo>
                    <a:pt x="18" y="35"/>
                  </a:lnTo>
                  <a:lnTo>
                    <a:pt x="14" y="35"/>
                  </a:lnTo>
                  <a:lnTo>
                    <a:pt x="10" y="35"/>
                  </a:lnTo>
                  <a:lnTo>
                    <a:pt x="6" y="35"/>
                  </a:lnTo>
                  <a:lnTo>
                    <a:pt x="2" y="33"/>
                  </a:lnTo>
                  <a:lnTo>
                    <a:pt x="0" y="29"/>
                  </a:lnTo>
                  <a:lnTo>
                    <a:pt x="14" y="16"/>
                  </a:lnTo>
                </a:path>
              </a:pathLst>
            </a:custGeom>
            <a:noFill/>
            <a:ln w="63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269" name="Freeform 197"/>
            <p:cNvSpPr>
              <a:spLocks noChangeAspect="1"/>
            </p:cNvSpPr>
            <p:nvPr/>
          </p:nvSpPr>
          <p:spPr bwMode="auto">
            <a:xfrm>
              <a:off x="1357" y="1777"/>
              <a:ext cx="98" cy="96"/>
            </a:xfrm>
            <a:custGeom>
              <a:avLst/>
              <a:gdLst>
                <a:gd name="T0" fmla="*/ 20 w 39"/>
                <a:gd name="T1" fmla="*/ 38 h 38"/>
                <a:gd name="T2" fmla="*/ 16 w 39"/>
                <a:gd name="T3" fmla="*/ 36 h 38"/>
                <a:gd name="T4" fmla="*/ 12 w 39"/>
                <a:gd name="T5" fmla="*/ 36 h 38"/>
                <a:gd name="T6" fmla="*/ 8 w 39"/>
                <a:gd name="T7" fmla="*/ 34 h 38"/>
                <a:gd name="T8" fmla="*/ 6 w 39"/>
                <a:gd name="T9" fmla="*/ 33 h 38"/>
                <a:gd name="T10" fmla="*/ 4 w 39"/>
                <a:gd name="T11" fmla="*/ 29 h 38"/>
                <a:gd name="T12" fmla="*/ 2 w 39"/>
                <a:gd name="T13" fmla="*/ 27 h 38"/>
                <a:gd name="T14" fmla="*/ 0 w 39"/>
                <a:gd name="T15" fmla="*/ 23 h 38"/>
                <a:gd name="T16" fmla="*/ 0 w 39"/>
                <a:gd name="T17" fmla="*/ 19 h 38"/>
                <a:gd name="T18" fmla="*/ 0 w 39"/>
                <a:gd name="T19" fmla="*/ 15 h 38"/>
                <a:gd name="T20" fmla="*/ 2 w 39"/>
                <a:gd name="T21" fmla="*/ 11 h 38"/>
                <a:gd name="T22" fmla="*/ 4 w 39"/>
                <a:gd name="T23" fmla="*/ 8 h 38"/>
                <a:gd name="T24" fmla="*/ 6 w 39"/>
                <a:gd name="T25" fmla="*/ 6 h 38"/>
                <a:gd name="T26" fmla="*/ 8 w 39"/>
                <a:gd name="T27" fmla="*/ 4 h 38"/>
                <a:gd name="T28" fmla="*/ 12 w 39"/>
                <a:gd name="T29" fmla="*/ 2 h 38"/>
                <a:gd name="T30" fmla="*/ 16 w 39"/>
                <a:gd name="T31" fmla="*/ 0 h 38"/>
                <a:gd name="T32" fmla="*/ 20 w 39"/>
                <a:gd name="T33" fmla="*/ 0 h 38"/>
                <a:gd name="T34" fmla="*/ 23 w 39"/>
                <a:gd name="T35" fmla="*/ 0 h 38"/>
                <a:gd name="T36" fmla="*/ 27 w 39"/>
                <a:gd name="T37" fmla="*/ 2 h 38"/>
                <a:gd name="T38" fmla="*/ 29 w 39"/>
                <a:gd name="T39" fmla="*/ 4 h 38"/>
                <a:gd name="T40" fmla="*/ 33 w 39"/>
                <a:gd name="T41" fmla="*/ 6 h 38"/>
                <a:gd name="T42" fmla="*/ 35 w 39"/>
                <a:gd name="T43" fmla="*/ 8 h 38"/>
                <a:gd name="T44" fmla="*/ 37 w 39"/>
                <a:gd name="T45" fmla="*/ 11 h 38"/>
                <a:gd name="T46" fmla="*/ 37 w 39"/>
                <a:gd name="T47" fmla="*/ 15 h 38"/>
                <a:gd name="T48" fmla="*/ 39 w 39"/>
                <a:gd name="T49" fmla="*/ 19 h 38"/>
                <a:gd name="T50" fmla="*/ 37 w 39"/>
                <a:gd name="T51" fmla="*/ 23 h 38"/>
                <a:gd name="T52" fmla="*/ 37 w 39"/>
                <a:gd name="T53" fmla="*/ 27 h 38"/>
                <a:gd name="T54" fmla="*/ 35 w 39"/>
                <a:gd name="T55" fmla="*/ 29 h 38"/>
                <a:gd name="T56" fmla="*/ 33 w 39"/>
                <a:gd name="T57" fmla="*/ 33 h 38"/>
                <a:gd name="T58" fmla="*/ 29 w 39"/>
                <a:gd name="T59" fmla="*/ 34 h 38"/>
                <a:gd name="T60" fmla="*/ 27 w 39"/>
                <a:gd name="T61" fmla="*/ 36 h 38"/>
                <a:gd name="T62" fmla="*/ 23 w 39"/>
                <a:gd name="T63" fmla="*/ 36 h 38"/>
                <a:gd name="T64" fmla="*/ 20 w 39"/>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20" y="38"/>
                  </a:moveTo>
                  <a:lnTo>
                    <a:pt x="16" y="36"/>
                  </a:lnTo>
                  <a:lnTo>
                    <a:pt x="12" y="36"/>
                  </a:lnTo>
                  <a:lnTo>
                    <a:pt x="8" y="34"/>
                  </a:lnTo>
                  <a:lnTo>
                    <a:pt x="6" y="33"/>
                  </a:lnTo>
                  <a:lnTo>
                    <a:pt x="4" y="29"/>
                  </a:lnTo>
                  <a:lnTo>
                    <a:pt x="2" y="27"/>
                  </a:lnTo>
                  <a:lnTo>
                    <a:pt x="0" y="23"/>
                  </a:lnTo>
                  <a:lnTo>
                    <a:pt x="0" y="19"/>
                  </a:lnTo>
                  <a:lnTo>
                    <a:pt x="0" y="15"/>
                  </a:lnTo>
                  <a:lnTo>
                    <a:pt x="2" y="11"/>
                  </a:lnTo>
                  <a:lnTo>
                    <a:pt x="4" y="8"/>
                  </a:lnTo>
                  <a:lnTo>
                    <a:pt x="6" y="6"/>
                  </a:lnTo>
                  <a:lnTo>
                    <a:pt x="8" y="4"/>
                  </a:lnTo>
                  <a:lnTo>
                    <a:pt x="12" y="2"/>
                  </a:lnTo>
                  <a:lnTo>
                    <a:pt x="16" y="0"/>
                  </a:lnTo>
                  <a:lnTo>
                    <a:pt x="20" y="0"/>
                  </a:lnTo>
                  <a:lnTo>
                    <a:pt x="23" y="0"/>
                  </a:lnTo>
                  <a:lnTo>
                    <a:pt x="27" y="2"/>
                  </a:lnTo>
                  <a:lnTo>
                    <a:pt x="29" y="4"/>
                  </a:lnTo>
                  <a:lnTo>
                    <a:pt x="33" y="6"/>
                  </a:lnTo>
                  <a:lnTo>
                    <a:pt x="35" y="8"/>
                  </a:lnTo>
                  <a:lnTo>
                    <a:pt x="37" y="11"/>
                  </a:lnTo>
                  <a:lnTo>
                    <a:pt x="37" y="15"/>
                  </a:lnTo>
                  <a:lnTo>
                    <a:pt x="39" y="19"/>
                  </a:lnTo>
                  <a:lnTo>
                    <a:pt x="37" y="23"/>
                  </a:lnTo>
                  <a:lnTo>
                    <a:pt x="37" y="27"/>
                  </a:lnTo>
                  <a:lnTo>
                    <a:pt x="35" y="29"/>
                  </a:lnTo>
                  <a:lnTo>
                    <a:pt x="33" y="33"/>
                  </a:lnTo>
                  <a:lnTo>
                    <a:pt x="29" y="34"/>
                  </a:lnTo>
                  <a:lnTo>
                    <a:pt x="27" y="36"/>
                  </a:lnTo>
                  <a:lnTo>
                    <a:pt x="23" y="36"/>
                  </a:lnTo>
                  <a:lnTo>
                    <a:pt x="20" y="38"/>
                  </a:lnTo>
                  <a:close/>
                </a:path>
              </a:pathLst>
            </a:custGeom>
            <a:solidFill>
              <a:srgbClr val="FFFFFF"/>
            </a:solidFill>
            <a:ln w="9525">
              <a:solidFill>
                <a:srgbClr val="000000"/>
              </a:solidFill>
              <a:round/>
              <a:headEnd/>
              <a:tailEnd/>
            </a:ln>
          </p:spPr>
          <p:txBody>
            <a:bodyPr/>
            <a:lstStyle/>
            <a:p>
              <a:endParaRPr lang="en-US" dirty="0"/>
            </a:p>
          </p:txBody>
        </p:sp>
        <p:sp>
          <p:nvSpPr>
            <p:cNvPr id="899270" name="Freeform 198"/>
            <p:cNvSpPr>
              <a:spLocks noChangeAspect="1"/>
            </p:cNvSpPr>
            <p:nvPr/>
          </p:nvSpPr>
          <p:spPr bwMode="auto">
            <a:xfrm>
              <a:off x="1352" y="1825"/>
              <a:ext cx="55" cy="53"/>
            </a:xfrm>
            <a:custGeom>
              <a:avLst/>
              <a:gdLst>
                <a:gd name="T0" fmla="*/ 0 w 22"/>
                <a:gd name="T1" fmla="*/ 0 h 21"/>
                <a:gd name="T2" fmla="*/ 0 w 22"/>
                <a:gd name="T3" fmla="*/ 0 h 21"/>
                <a:gd name="T4" fmla="*/ 0 w 22"/>
                <a:gd name="T5" fmla="*/ 4 h 21"/>
                <a:gd name="T6" fmla="*/ 2 w 22"/>
                <a:gd name="T7" fmla="*/ 8 h 21"/>
                <a:gd name="T8" fmla="*/ 4 w 22"/>
                <a:gd name="T9" fmla="*/ 12 h 21"/>
                <a:gd name="T10" fmla="*/ 6 w 22"/>
                <a:gd name="T11" fmla="*/ 15 h 21"/>
                <a:gd name="T12" fmla="*/ 10 w 22"/>
                <a:gd name="T13" fmla="*/ 17 h 21"/>
                <a:gd name="T14" fmla="*/ 14 w 22"/>
                <a:gd name="T15" fmla="*/ 19 h 21"/>
                <a:gd name="T16" fmla="*/ 18 w 22"/>
                <a:gd name="T17" fmla="*/ 21 h 21"/>
                <a:gd name="T18" fmla="*/ 22 w 22"/>
                <a:gd name="T19" fmla="*/ 21 h 21"/>
                <a:gd name="T20" fmla="*/ 22 w 22"/>
                <a:gd name="T21" fmla="*/ 15 h 21"/>
                <a:gd name="T22" fmla="*/ 18 w 22"/>
                <a:gd name="T23" fmla="*/ 15 h 21"/>
                <a:gd name="T24" fmla="*/ 16 w 22"/>
                <a:gd name="T25" fmla="*/ 15 h 21"/>
                <a:gd name="T26" fmla="*/ 12 w 22"/>
                <a:gd name="T27" fmla="*/ 14 h 21"/>
                <a:gd name="T28" fmla="*/ 10 w 22"/>
                <a:gd name="T29" fmla="*/ 12 h 21"/>
                <a:gd name="T30" fmla="*/ 8 w 22"/>
                <a:gd name="T31" fmla="*/ 8 h 21"/>
                <a:gd name="T32" fmla="*/ 6 w 22"/>
                <a:gd name="T33" fmla="*/ 6 h 21"/>
                <a:gd name="T34" fmla="*/ 6 w 22"/>
                <a:gd name="T35" fmla="*/ 2 h 21"/>
                <a:gd name="T36" fmla="*/ 4 w 22"/>
                <a:gd name="T37" fmla="*/ 0 h 21"/>
                <a:gd name="T38" fmla="*/ 4 w 22"/>
                <a:gd name="T39" fmla="*/ 0 h 21"/>
                <a:gd name="T40" fmla="*/ 0 w 22"/>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0" y="0"/>
                  </a:moveTo>
                  <a:lnTo>
                    <a:pt x="0" y="0"/>
                  </a:lnTo>
                  <a:lnTo>
                    <a:pt x="0" y="4"/>
                  </a:lnTo>
                  <a:lnTo>
                    <a:pt x="2" y="8"/>
                  </a:lnTo>
                  <a:lnTo>
                    <a:pt x="4" y="12"/>
                  </a:lnTo>
                  <a:lnTo>
                    <a:pt x="6" y="15"/>
                  </a:lnTo>
                  <a:lnTo>
                    <a:pt x="10" y="17"/>
                  </a:lnTo>
                  <a:lnTo>
                    <a:pt x="14" y="19"/>
                  </a:lnTo>
                  <a:lnTo>
                    <a:pt x="18" y="21"/>
                  </a:lnTo>
                  <a:lnTo>
                    <a:pt x="22" y="21"/>
                  </a:lnTo>
                  <a:lnTo>
                    <a:pt x="22" y="15"/>
                  </a:lnTo>
                  <a:lnTo>
                    <a:pt x="18" y="15"/>
                  </a:lnTo>
                  <a:lnTo>
                    <a:pt x="16" y="15"/>
                  </a:lnTo>
                  <a:lnTo>
                    <a:pt x="12" y="14"/>
                  </a:lnTo>
                  <a:lnTo>
                    <a:pt x="10" y="12"/>
                  </a:lnTo>
                  <a:lnTo>
                    <a:pt x="8" y="8"/>
                  </a:lnTo>
                  <a:lnTo>
                    <a:pt x="6" y="6"/>
                  </a:lnTo>
                  <a:lnTo>
                    <a:pt x="6" y="2"/>
                  </a:lnTo>
                  <a:lnTo>
                    <a:pt x="4" y="0"/>
                  </a:lnTo>
                  <a:lnTo>
                    <a:pt x="4"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71" name="Freeform 199"/>
            <p:cNvSpPr>
              <a:spLocks noChangeAspect="1"/>
            </p:cNvSpPr>
            <p:nvPr/>
          </p:nvSpPr>
          <p:spPr bwMode="auto">
            <a:xfrm>
              <a:off x="1352" y="1772"/>
              <a:ext cx="55" cy="53"/>
            </a:xfrm>
            <a:custGeom>
              <a:avLst/>
              <a:gdLst>
                <a:gd name="T0" fmla="*/ 22 w 22"/>
                <a:gd name="T1" fmla="*/ 0 h 21"/>
                <a:gd name="T2" fmla="*/ 22 w 22"/>
                <a:gd name="T3" fmla="*/ 0 h 21"/>
                <a:gd name="T4" fmla="*/ 18 w 22"/>
                <a:gd name="T5" fmla="*/ 0 h 21"/>
                <a:gd name="T6" fmla="*/ 14 w 22"/>
                <a:gd name="T7" fmla="*/ 2 h 21"/>
                <a:gd name="T8" fmla="*/ 10 w 22"/>
                <a:gd name="T9" fmla="*/ 4 h 21"/>
                <a:gd name="T10" fmla="*/ 6 w 22"/>
                <a:gd name="T11" fmla="*/ 6 h 21"/>
                <a:gd name="T12" fmla="*/ 4 w 22"/>
                <a:gd name="T13" fmla="*/ 10 h 21"/>
                <a:gd name="T14" fmla="*/ 2 w 22"/>
                <a:gd name="T15" fmla="*/ 11 h 21"/>
                <a:gd name="T16" fmla="*/ 0 w 22"/>
                <a:gd name="T17" fmla="*/ 17 h 21"/>
                <a:gd name="T18" fmla="*/ 0 w 22"/>
                <a:gd name="T19" fmla="*/ 21 h 21"/>
                <a:gd name="T20" fmla="*/ 4 w 22"/>
                <a:gd name="T21" fmla="*/ 21 h 21"/>
                <a:gd name="T22" fmla="*/ 6 w 22"/>
                <a:gd name="T23" fmla="*/ 17 h 21"/>
                <a:gd name="T24" fmla="*/ 6 w 22"/>
                <a:gd name="T25" fmla="*/ 13 h 21"/>
                <a:gd name="T26" fmla="*/ 8 w 22"/>
                <a:gd name="T27" fmla="*/ 11 h 21"/>
                <a:gd name="T28" fmla="*/ 10 w 22"/>
                <a:gd name="T29" fmla="*/ 10 h 21"/>
                <a:gd name="T30" fmla="*/ 12 w 22"/>
                <a:gd name="T31" fmla="*/ 8 h 21"/>
                <a:gd name="T32" fmla="*/ 16 w 22"/>
                <a:gd name="T33" fmla="*/ 6 h 21"/>
                <a:gd name="T34" fmla="*/ 18 w 22"/>
                <a:gd name="T35" fmla="*/ 6 h 21"/>
                <a:gd name="T36" fmla="*/ 22 w 22"/>
                <a:gd name="T37" fmla="*/ 4 h 21"/>
                <a:gd name="T38" fmla="*/ 22 w 22"/>
                <a:gd name="T39" fmla="*/ 4 h 21"/>
                <a:gd name="T40" fmla="*/ 22 w 22"/>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22" y="0"/>
                  </a:moveTo>
                  <a:lnTo>
                    <a:pt x="22" y="0"/>
                  </a:lnTo>
                  <a:lnTo>
                    <a:pt x="18" y="0"/>
                  </a:lnTo>
                  <a:lnTo>
                    <a:pt x="14" y="2"/>
                  </a:lnTo>
                  <a:lnTo>
                    <a:pt x="10" y="4"/>
                  </a:lnTo>
                  <a:lnTo>
                    <a:pt x="6" y="6"/>
                  </a:lnTo>
                  <a:lnTo>
                    <a:pt x="4" y="10"/>
                  </a:lnTo>
                  <a:lnTo>
                    <a:pt x="2" y="11"/>
                  </a:lnTo>
                  <a:lnTo>
                    <a:pt x="0" y="17"/>
                  </a:lnTo>
                  <a:lnTo>
                    <a:pt x="0" y="21"/>
                  </a:lnTo>
                  <a:lnTo>
                    <a:pt x="4" y="21"/>
                  </a:lnTo>
                  <a:lnTo>
                    <a:pt x="6" y="17"/>
                  </a:lnTo>
                  <a:lnTo>
                    <a:pt x="6" y="13"/>
                  </a:lnTo>
                  <a:lnTo>
                    <a:pt x="8" y="11"/>
                  </a:lnTo>
                  <a:lnTo>
                    <a:pt x="10" y="10"/>
                  </a:lnTo>
                  <a:lnTo>
                    <a:pt x="12" y="8"/>
                  </a:lnTo>
                  <a:lnTo>
                    <a:pt x="16" y="6"/>
                  </a:lnTo>
                  <a:lnTo>
                    <a:pt x="18" y="6"/>
                  </a:lnTo>
                  <a:lnTo>
                    <a:pt x="22" y="4"/>
                  </a:lnTo>
                  <a:lnTo>
                    <a:pt x="22" y="4"/>
                  </a:lnTo>
                  <a:lnTo>
                    <a:pt x="22" y="0"/>
                  </a:lnTo>
                  <a:close/>
                </a:path>
              </a:pathLst>
            </a:custGeom>
            <a:solidFill>
              <a:srgbClr val="1F1A17"/>
            </a:solidFill>
            <a:ln w="9525">
              <a:solidFill>
                <a:srgbClr val="000000"/>
              </a:solidFill>
              <a:round/>
              <a:headEnd/>
              <a:tailEnd/>
            </a:ln>
          </p:spPr>
          <p:txBody>
            <a:bodyPr/>
            <a:lstStyle/>
            <a:p>
              <a:endParaRPr lang="en-US" dirty="0"/>
            </a:p>
          </p:txBody>
        </p:sp>
        <p:sp>
          <p:nvSpPr>
            <p:cNvPr id="899272" name="Freeform 200"/>
            <p:cNvSpPr>
              <a:spLocks noChangeAspect="1"/>
            </p:cNvSpPr>
            <p:nvPr/>
          </p:nvSpPr>
          <p:spPr bwMode="auto">
            <a:xfrm>
              <a:off x="1407" y="1772"/>
              <a:ext cx="53" cy="53"/>
            </a:xfrm>
            <a:custGeom>
              <a:avLst/>
              <a:gdLst>
                <a:gd name="T0" fmla="*/ 21 w 21"/>
                <a:gd name="T1" fmla="*/ 21 h 21"/>
                <a:gd name="T2" fmla="*/ 21 w 21"/>
                <a:gd name="T3" fmla="*/ 21 h 21"/>
                <a:gd name="T4" fmla="*/ 21 w 21"/>
                <a:gd name="T5" fmla="*/ 17 h 21"/>
                <a:gd name="T6" fmla="*/ 19 w 21"/>
                <a:gd name="T7" fmla="*/ 11 h 21"/>
                <a:gd name="T8" fmla="*/ 17 w 21"/>
                <a:gd name="T9" fmla="*/ 10 h 21"/>
                <a:gd name="T10" fmla="*/ 15 w 21"/>
                <a:gd name="T11" fmla="*/ 6 h 21"/>
                <a:gd name="T12" fmla="*/ 11 w 21"/>
                <a:gd name="T13" fmla="*/ 4 h 21"/>
                <a:gd name="T14" fmla="*/ 7 w 21"/>
                <a:gd name="T15" fmla="*/ 2 h 21"/>
                <a:gd name="T16" fmla="*/ 3 w 21"/>
                <a:gd name="T17" fmla="*/ 0 h 21"/>
                <a:gd name="T18" fmla="*/ 0 w 21"/>
                <a:gd name="T19" fmla="*/ 0 h 21"/>
                <a:gd name="T20" fmla="*/ 0 w 21"/>
                <a:gd name="T21" fmla="*/ 4 h 21"/>
                <a:gd name="T22" fmla="*/ 3 w 21"/>
                <a:gd name="T23" fmla="*/ 6 h 21"/>
                <a:gd name="T24" fmla="*/ 5 w 21"/>
                <a:gd name="T25" fmla="*/ 6 h 21"/>
                <a:gd name="T26" fmla="*/ 9 w 21"/>
                <a:gd name="T27" fmla="*/ 8 h 21"/>
                <a:gd name="T28" fmla="*/ 11 w 21"/>
                <a:gd name="T29" fmla="*/ 10 h 21"/>
                <a:gd name="T30" fmla="*/ 13 w 21"/>
                <a:gd name="T31" fmla="*/ 11 h 21"/>
                <a:gd name="T32" fmla="*/ 15 w 21"/>
                <a:gd name="T33" fmla="*/ 13 h 21"/>
                <a:gd name="T34" fmla="*/ 15 w 21"/>
                <a:gd name="T35" fmla="*/ 17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1"/>
                  </a:lnTo>
                  <a:lnTo>
                    <a:pt x="17" y="10"/>
                  </a:lnTo>
                  <a:lnTo>
                    <a:pt x="15" y="6"/>
                  </a:lnTo>
                  <a:lnTo>
                    <a:pt x="11" y="4"/>
                  </a:lnTo>
                  <a:lnTo>
                    <a:pt x="7" y="2"/>
                  </a:lnTo>
                  <a:lnTo>
                    <a:pt x="3" y="0"/>
                  </a:lnTo>
                  <a:lnTo>
                    <a:pt x="0" y="0"/>
                  </a:lnTo>
                  <a:lnTo>
                    <a:pt x="0" y="4"/>
                  </a:lnTo>
                  <a:lnTo>
                    <a:pt x="3" y="6"/>
                  </a:lnTo>
                  <a:lnTo>
                    <a:pt x="5" y="6"/>
                  </a:lnTo>
                  <a:lnTo>
                    <a:pt x="9" y="8"/>
                  </a:lnTo>
                  <a:lnTo>
                    <a:pt x="11" y="10"/>
                  </a:lnTo>
                  <a:lnTo>
                    <a:pt x="13" y="11"/>
                  </a:lnTo>
                  <a:lnTo>
                    <a:pt x="15" y="13"/>
                  </a:lnTo>
                  <a:lnTo>
                    <a:pt x="15" y="17"/>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273" name="Freeform 201"/>
            <p:cNvSpPr>
              <a:spLocks noChangeAspect="1"/>
            </p:cNvSpPr>
            <p:nvPr/>
          </p:nvSpPr>
          <p:spPr bwMode="auto">
            <a:xfrm>
              <a:off x="1407" y="1825"/>
              <a:ext cx="53" cy="53"/>
            </a:xfrm>
            <a:custGeom>
              <a:avLst/>
              <a:gdLst>
                <a:gd name="T0" fmla="*/ 0 w 21"/>
                <a:gd name="T1" fmla="*/ 21 h 21"/>
                <a:gd name="T2" fmla="*/ 0 w 21"/>
                <a:gd name="T3" fmla="*/ 21 h 21"/>
                <a:gd name="T4" fmla="*/ 3 w 21"/>
                <a:gd name="T5" fmla="*/ 21 h 21"/>
                <a:gd name="T6" fmla="*/ 7 w 21"/>
                <a:gd name="T7" fmla="*/ 19 h 21"/>
                <a:gd name="T8" fmla="*/ 11 w 21"/>
                <a:gd name="T9" fmla="*/ 17 h 21"/>
                <a:gd name="T10" fmla="*/ 15 w 21"/>
                <a:gd name="T11" fmla="*/ 15 h 21"/>
                <a:gd name="T12" fmla="*/ 17 w 21"/>
                <a:gd name="T13" fmla="*/ 12 h 21"/>
                <a:gd name="T14" fmla="*/ 19 w 21"/>
                <a:gd name="T15" fmla="*/ 8 h 21"/>
                <a:gd name="T16" fmla="*/ 21 w 21"/>
                <a:gd name="T17" fmla="*/ 4 h 21"/>
                <a:gd name="T18" fmla="*/ 21 w 21"/>
                <a:gd name="T19" fmla="*/ 0 h 21"/>
                <a:gd name="T20" fmla="*/ 15 w 21"/>
                <a:gd name="T21" fmla="*/ 0 h 21"/>
                <a:gd name="T22" fmla="*/ 15 w 21"/>
                <a:gd name="T23" fmla="*/ 2 h 21"/>
                <a:gd name="T24" fmla="*/ 15 w 21"/>
                <a:gd name="T25" fmla="*/ 6 h 21"/>
                <a:gd name="T26" fmla="*/ 13 w 21"/>
                <a:gd name="T27" fmla="*/ 8 h 21"/>
                <a:gd name="T28" fmla="*/ 11 w 21"/>
                <a:gd name="T29" fmla="*/ 12 h 21"/>
                <a:gd name="T30" fmla="*/ 9 w 21"/>
                <a:gd name="T31" fmla="*/ 14 h 21"/>
                <a:gd name="T32" fmla="*/ 5 w 21"/>
                <a:gd name="T33" fmla="*/ 15 h 21"/>
                <a:gd name="T34" fmla="*/ 3 w 21"/>
                <a:gd name="T35" fmla="*/ 15 h 21"/>
                <a:gd name="T36" fmla="*/ 0 w 21"/>
                <a:gd name="T37" fmla="*/ 15 h 21"/>
                <a:gd name="T38" fmla="*/ 0 w 21"/>
                <a:gd name="T39" fmla="*/ 15 h 21"/>
                <a:gd name="T40" fmla="*/ 0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21"/>
                  </a:moveTo>
                  <a:lnTo>
                    <a:pt x="0" y="21"/>
                  </a:lnTo>
                  <a:lnTo>
                    <a:pt x="3" y="21"/>
                  </a:lnTo>
                  <a:lnTo>
                    <a:pt x="7" y="19"/>
                  </a:lnTo>
                  <a:lnTo>
                    <a:pt x="11" y="17"/>
                  </a:lnTo>
                  <a:lnTo>
                    <a:pt x="15" y="15"/>
                  </a:lnTo>
                  <a:lnTo>
                    <a:pt x="17" y="12"/>
                  </a:lnTo>
                  <a:lnTo>
                    <a:pt x="19" y="8"/>
                  </a:lnTo>
                  <a:lnTo>
                    <a:pt x="21" y="4"/>
                  </a:lnTo>
                  <a:lnTo>
                    <a:pt x="21" y="0"/>
                  </a:lnTo>
                  <a:lnTo>
                    <a:pt x="15" y="0"/>
                  </a:lnTo>
                  <a:lnTo>
                    <a:pt x="15" y="2"/>
                  </a:lnTo>
                  <a:lnTo>
                    <a:pt x="15" y="6"/>
                  </a:lnTo>
                  <a:lnTo>
                    <a:pt x="13" y="8"/>
                  </a:lnTo>
                  <a:lnTo>
                    <a:pt x="11" y="12"/>
                  </a:lnTo>
                  <a:lnTo>
                    <a:pt x="9" y="14"/>
                  </a:lnTo>
                  <a:lnTo>
                    <a:pt x="5" y="15"/>
                  </a:lnTo>
                  <a:lnTo>
                    <a:pt x="3" y="15"/>
                  </a:lnTo>
                  <a:lnTo>
                    <a:pt x="0" y="15"/>
                  </a:lnTo>
                  <a:lnTo>
                    <a:pt x="0" y="15"/>
                  </a:lnTo>
                  <a:lnTo>
                    <a:pt x="0" y="21"/>
                  </a:lnTo>
                  <a:close/>
                </a:path>
              </a:pathLst>
            </a:custGeom>
            <a:solidFill>
              <a:srgbClr val="1F1A17"/>
            </a:solidFill>
            <a:ln w="9525">
              <a:solidFill>
                <a:srgbClr val="000000"/>
              </a:solidFill>
              <a:round/>
              <a:headEnd/>
              <a:tailEnd/>
            </a:ln>
          </p:spPr>
          <p:txBody>
            <a:bodyPr/>
            <a:lstStyle/>
            <a:p>
              <a:endParaRPr lang="en-US" dirty="0"/>
            </a:p>
          </p:txBody>
        </p:sp>
        <p:sp>
          <p:nvSpPr>
            <p:cNvPr id="899274" name="Freeform 202"/>
            <p:cNvSpPr>
              <a:spLocks noChangeAspect="1"/>
            </p:cNvSpPr>
            <p:nvPr/>
          </p:nvSpPr>
          <p:spPr bwMode="auto">
            <a:xfrm>
              <a:off x="1781" y="1797"/>
              <a:ext cx="93" cy="95"/>
            </a:xfrm>
            <a:custGeom>
              <a:avLst/>
              <a:gdLst>
                <a:gd name="T0" fmla="*/ 18 w 37"/>
                <a:gd name="T1" fmla="*/ 38 h 38"/>
                <a:gd name="T2" fmla="*/ 14 w 37"/>
                <a:gd name="T3" fmla="*/ 38 h 38"/>
                <a:gd name="T4" fmla="*/ 12 w 37"/>
                <a:gd name="T5" fmla="*/ 36 h 38"/>
                <a:gd name="T6" fmla="*/ 8 w 37"/>
                <a:gd name="T7" fmla="*/ 34 h 38"/>
                <a:gd name="T8" fmla="*/ 6 w 37"/>
                <a:gd name="T9" fmla="*/ 32 h 38"/>
                <a:gd name="T10" fmla="*/ 2 w 37"/>
                <a:gd name="T11" fmla="*/ 28 h 38"/>
                <a:gd name="T12" fmla="*/ 0 w 37"/>
                <a:gd name="T13" fmla="*/ 26 h 38"/>
                <a:gd name="T14" fmla="*/ 0 w 37"/>
                <a:gd name="T15" fmla="*/ 23 h 38"/>
                <a:gd name="T16" fmla="*/ 0 w 37"/>
                <a:gd name="T17" fmla="*/ 19 h 38"/>
                <a:gd name="T18" fmla="*/ 0 w 37"/>
                <a:gd name="T19" fmla="*/ 15 h 38"/>
                <a:gd name="T20" fmla="*/ 0 w 37"/>
                <a:gd name="T21" fmla="*/ 11 h 38"/>
                <a:gd name="T22" fmla="*/ 2 w 37"/>
                <a:gd name="T23" fmla="*/ 7 h 38"/>
                <a:gd name="T24" fmla="*/ 6 w 37"/>
                <a:gd name="T25" fmla="*/ 5 h 38"/>
                <a:gd name="T26" fmla="*/ 8 w 37"/>
                <a:gd name="T27" fmla="*/ 3 h 38"/>
                <a:gd name="T28" fmla="*/ 12 w 37"/>
                <a:gd name="T29" fmla="*/ 1 h 38"/>
                <a:gd name="T30" fmla="*/ 14 w 37"/>
                <a:gd name="T31" fmla="*/ 0 h 38"/>
                <a:gd name="T32" fmla="*/ 18 w 37"/>
                <a:gd name="T33" fmla="*/ 0 h 38"/>
                <a:gd name="T34" fmla="*/ 22 w 37"/>
                <a:gd name="T35" fmla="*/ 0 h 38"/>
                <a:gd name="T36" fmla="*/ 25 w 37"/>
                <a:gd name="T37" fmla="*/ 1 h 38"/>
                <a:gd name="T38" fmla="*/ 29 w 37"/>
                <a:gd name="T39" fmla="*/ 3 h 38"/>
                <a:gd name="T40" fmla="*/ 31 w 37"/>
                <a:gd name="T41" fmla="*/ 5 h 38"/>
                <a:gd name="T42" fmla="*/ 35 w 37"/>
                <a:gd name="T43" fmla="*/ 7 h 38"/>
                <a:gd name="T44" fmla="*/ 35 w 37"/>
                <a:gd name="T45" fmla="*/ 11 h 38"/>
                <a:gd name="T46" fmla="*/ 37 w 37"/>
                <a:gd name="T47" fmla="*/ 15 h 38"/>
                <a:gd name="T48" fmla="*/ 37 w 37"/>
                <a:gd name="T49" fmla="*/ 19 h 38"/>
                <a:gd name="T50" fmla="*/ 37 w 37"/>
                <a:gd name="T51" fmla="*/ 23 h 38"/>
                <a:gd name="T52" fmla="*/ 35 w 37"/>
                <a:gd name="T53" fmla="*/ 26 h 38"/>
                <a:gd name="T54" fmla="*/ 35 w 37"/>
                <a:gd name="T55" fmla="*/ 28 h 38"/>
                <a:gd name="T56" fmla="*/ 31 w 37"/>
                <a:gd name="T57" fmla="*/ 32 h 38"/>
                <a:gd name="T58" fmla="*/ 29 w 37"/>
                <a:gd name="T59" fmla="*/ 34 h 38"/>
                <a:gd name="T60" fmla="*/ 25 w 37"/>
                <a:gd name="T61" fmla="*/ 36 h 38"/>
                <a:gd name="T62" fmla="*/ 22 w 37"/>
                <a:gd name="T63" fmla="*/ 38 h 38"/>
                <a:gd name="T64" fmla="*/ 18 w 37"/>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8">
                  <a:moveTo>
                    <a:pt x="18" y="38"/>
                  </a:moveTo>
                  <a:lnTo>
                    <a:pt x="14" y="38"/>
                  </a:lnTo>
                  <a:lnTo>
                    <a:pt x="12" y="36"/>
                  </a:lnTo>
                  <a:lnTo>
                    <a:pt x="8" y="34"/>
                  </a:lnTo>
                  <a:lnTo>
                    <a:pt x="6" y="32"/>
                  </a:lnTo>
                  <a:lnTo>
                    <a:pt x="2" y="28"/>
                  </a:lnTo>
                  <a:lnTo>
                    <a:pt x="0" y="26"/>
                  </a:lnTo>
                  <a:lnTo>
                    <a:pt x="0" y="23"/>
                  </a:lnTo>
                  <a:lnTo>
                    <a:pt x="0" y="19"/>
                  </a:lnTo>
                  <a:lnTo>
                    <a:pt x="0" y="15"/>
                  </a:lnTo>
                  <a:lnTo>
                    <a:pt x="0" y="11"/>
                  </a:lnTo>
                  <a:lnTo>
                    <a:pt x="2" y="7"/>
                  </a:lnTo>
                  <a:lnTo>
                    <a:pt x="6" y="5"/>
                  </a:lnTo>
                  <a:lnTo>
                    <a:pt x="8" y="3"/>
                  </a:lnTo>
                  <a:lnTo>
                    <a:pt x="12" y="1"/>
                  </a:lnTo>
                  <a:lnTo>
                    <a:pt x="14" y="0"/>
                  </a:lnTo>
                  <a:lnTo>
                    <a:pt x="18" y="0"/>
                  </a:lnTo>
                  <a:lnTo>
                    <a:pt x="22" y="0"/>
                  </a:lnTo>
                  <a:lnTo>
                    <a:pt x="25" y="1"/>
                  </a:lnTo>
                  <a:lnTo>
                    <a:pt x="29" y="3"/>
                  </a:lnTo>
                  <a:lnTo>
                    <a:pt x="31" y="5"/>
                  </a:lnTo>
                  <a:lnTo>
                    <a:pt x="35" y="7"/>
                  </a:lnTo>
                  <a:lnTo>
                    <a:pt x="35" y="11"/>
                  </a:lnTo>
                  <a:lnTo>
                    <a:pt x="37" y="15"/>
                  </a:lnTo>
                  <a:lnTo>
                    <a:pt x="37" y="19"/>
                  </a:lnTo>
                  <a:lnTo>
                    <a:pt x="37" y="23"/>
                  </a:lnTo>
                  <a:lnTo>
                    <a:pt x="35" y="26"/>
                  </a:lnTo>
                  <a:lnTo>
                    <a:pt x="35" y="28"/>
                  </a:lnTo>
                  <a:lnTo>
                    <a:pt x="31" y="32"/>
                  </a:lnTo>
                  <a:lnTo>
                    <a:pt x="29" y="34"/>
                  </a:lnTo>
                  <a:lnTo>
                    <a:pt x="25" y="36"/>
                  </a:lnTo>
                  <a:lnTo>
                    <a:pt x="22" y="38"/>
                  </a:lnTo>
                  <a:lnTo>
                    <a:pt x="18" y="38"/>
                  </a:lnTo>
                  <a:close/>
                </a:path>
              </a:pathLst>
            </a:custGeom>
            <a:solidFill>
              <a:srgbClr val="FFFFFF"/>
            </a:solidFill>
            <a:ln w="9525">
              <a:solidFill>
                <a:srgbClr val="000000"/>
              </a:solidFill>
              <a:round/>
              <a:headEnd/>
              <a:tailEnd/>
            </a:ln>
          </p:spPr>
          <p:txBody>
            <a:bodyPr/>
            <a:lstStyle/>
            <a:p>
              <a:endParaRPr lang="en-US" dirty="0"/>
            </a:p>
          </p:txBody>
        </p:sp>
        <p:sp>
          <p:nvSpPr>
            <p:cNvPr id="899275" name="Freeform 203"/>
            <p:cNvSpPr>
              <a:spLocks noChangeAspect="1"/>
            </p:cNvSpPr>
            <p:nvPr/>
          </p:nvSpPr>
          <p:spPr bwMode="auto">
            <a:xfrm>
              <a:off x="1774" y="1845"/>
              <a:ext cx="52" cy="53"/>
            </a:xfrm>
            <a:custGeom>
              <a:avLst/>
              <a:gdLst>
                <a:gd name="T0" fmla="*/ 0 w 21"/>
                <a:gd name="T1" fmla="*/ 0 h 21"/>
                <a:gd name="T2" fmla="*/ 0 w 21"/>
                <a:gd name="T3" fmla="*/ 0 h 21"/>
                <a:gd name="T4" fmla="*/ 2 w 21"/>
                <a:gd name="T5" fmla="*/ 4 h 21"/>
                <a:gd name="T6" fmla="*/ 2 w 21"/>
                <a:gd name="T7" fmla="*/ 7 h 21"/>
                <a:gd name="T8" fmla="*/ 3 w 21"/>
                <a:gd name="T9" fmla="*/ 11 h 21"/>
                <a:gd name="T10" fmla="*/ 7 w 21"/>
                <a:gd name="T11" fmla="*/ 15 h 21"/>
                <a:gd name="T12" fmla="*/ 9 w 21"/>
                <a:gd name="T13" fmla="*/ 17 h 21"/>
                <a:gd name="T14" fmla="*/ 13 w 21"/>
                <a:gd name="T15" fmla="*/ 19 h 21"/>
                <a:gd name="T16" fmla="*/ 17 w 21"/>
                <a:gd name="T17" fmla="*/ 21 h 21"/>
                <a:gd name="T18" fmla="*/ 21 w 21"/>
                <a:gd name="T19" fmla="*/ 21 h 21"/>
                <a:gd name="T20" fmla="*/ 21 w 21"/>
                <a:gd name="T21" fmla="*/ 15 h 21"/>
                <a:gd name="T22" fmla="*/ 19 w 21"/>
                <a:gd name="T23" fmla="*/ 15 h 21"/>
                <a:gd name="T24" fmla="*/ 15 w 21"/>
                <a:gd name="T25" fmla="*/ 15 h 21"/>
                <a:gd name="T26" fmla="*/ 13 w 21"/>
                <a:gd name="T27" fmla="*/ 13 h 21"/>
                <a:gd name="T28" fmla="*/ 9 w 21"/>
                <a:gd name="T29" fmla="*/ 11 h 21"/>
                <a:gd name="T30" fmla="*/ 7 w 21"/>
                <a:gd name="T31" fmla="*/ 9 h 21"/>
                <a:gd name="T32" fmla="*/ 7 w 21"/>
                <a:gd name="T33" fmla="*/ 6 h 21"/>
                <a:gd name="T34" fmla="*/ 5 w 21"/>
                <a:gd name="T35" fmla="*/ 4 h 21"/>
                <a:gd name="T36" fmla="*/ 5 w 21"/>
                <a:gd name="T37" fmla="*/ 0 h 21"/>
                <a:gd name="T38" fmla="*/ 5 w 21"/>
                <a:gd name="T39" fmla="*/ 0 h 21"/>
                <a:gd name="T40" fmla="*/ 0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0"/>
                  </a:moveTo>
                  <a:lnTo>
                    <a:pt x="0" y="0"/>
                  </a:lnTo>
                  <a:lnTo>
                    <a:pt x="2" y="4"/>
                  </a:lnTo>
                  <a:lnTo>
                    <a:pt x="2" y="7"/>
                  </a:lnTo>
                  <a:lnTo>
                    <a:pt x="3" y="11"/>
                  </a:lnTo>
                  <a:lnTo>
                    <a:pt x="7" y="15"/>
                  </a:lnTo>
                  <a:lnTo>
                    <a:pt x="9" y="17"/>
                  </a:lnTo>
                  <a:lnTo>
                    <a:pt x="13" y="19"/>
                  </a:lnTo>
                  <a:lnTo>
                    <a:pt x="17" y="21"/>
                  </a:lnTo>
                  <a:lnTo>
                    <a:pt x="21" y="21"/>
                  </a:lnTo>
                  <a:lnTo>
                    <a:pt x="21" y="15"/>
                  </a:lnTo>
                  <a:lnTo>
                    <a:pt x="19" y="15"/>
                  </a:lnTo>
                  <a:lnTo>
                    <a:pt x="15" y="15"/>
                  </a:lnTo>
                  <a:lnTo>
                    <a:pt x="13" y="13"/>
                  </a:lnTo>
                  <a:lnTo>
                    <a:pt x="9" y="11"/>
                  </a:lnTo>
                  <a:lnTo>
                    <a:pt x="7" y="9"/>
                  </a:lnTo>
                  <a:lnTo>
                    <a:pt x="7" y="6"/>
                  </a:lnTo>
                  <a:lnTo>
                    <a:pt x="5" y="4"/>
                  </a:lnTo>
                  <a:lnTo>
                    <a:pt x="5" y="0"/>
                  </a:lnTo>
                  <a:lnTo>
                    <a:pt x="5"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76" name="Freeform 204"/>
            <p:cNvSpPr>
              <a:spLocks noChangeAspect="1"/>
            </p:cNvSpPr>
            <p:nvPr/>
          </p:nvSpPr>
          <p:spPr bwMode="auto">
            <a:xfrm>
              <a:off x="1774" y="1792"/>
              <a:ext cx="52" cy="53"/>
            </a:xfrm>
            <a:custGeom>
              <a:avLst/>
              <a:gdLst>
                <a:gd name="T0" fmla="*/ 21 w 21"/>
                <a:gd name="T1" fmla="*/ 0 h 21"/>
                <a:gd name="T2" fmla="*/ 21 w 21"/>
                <a:gd name="T3" fmla="*/ 0 h 21"/>
                <a:gd name="T4" fmla="*/ 17 w 21"/>
                <a:gd name="T5" fmla="*/ 0 h 21"/>
                <a:gd name="T6" fmla="*/ 13 w 21"/>
                <a:gd name="T7" fmla="*/ 2 h 21"/>
                <a:gd name="T8" fmla="*/ 9 w 21"/>
                <a:gd name="T9" fmla="*/ 3 h 21"/>
                <a:gd name="T10" fmla="*/ 7 w 21"/>
                <a:gd name="T11" fmla="*/ 5 h 21"/>
                <a:gd name="T12" fmla="*/ 3 w 21"/>
                <a:gd name="T13" fmla="*/ 9 h 21"/>
                <a:gd name="T14" fmla="*/ 2 w 21"/>
                <a:gd name="T15" fmla="*/ 13 h 21"/>
                <a:gd name="T16" fmla="*/ 2 w 21"/>
                <a:gd name="T17" fmla="*/ 17 h 21"/>
                <a:gd name="T18" fmla="*/ 0 w 21"/>
                <a:gd name="T19" fmla="*/ 21 h 21"/>
                <a:gd name="T20" fmla="*/ 5 w 21"/>
                <a:gd name="T21" fmla="*/ 21 h 21"/>
                <a:gd name="T22" fmla="*/ 5 w 21"/>
                <a:gd name="T23" fmla="*/ 17 h 21"/>
                <a:gd name="T24" fmla="*/ 7 w 21"/>
                <a:gd name="T25" fmla="*/ 15 h 21"/>
                <a:gd name="T26" fmla="*/ 7 w 21"/>
                <a:gd name="T27" fmla="*/ 11 h 21"/>
                <a:gd name="T28" fmla="*/ 9 w 21"/>
                <a:gd name="T29" fmla="*/ 9 h 21"/>
                <a:gd name="T30" fmla="*/ 13 w 21"/>
                <a:gd name="T31" fmla="*/ 7 h 21"/>
                <a:gd name="T32" fmla="*/ 15 w 21"/>
                <a:gd name="T33" fmla="*/ 5 h 21"/>
                <a:gd name="T34" fmla="*/ 19 w 21"/>
                <a:gd name="T35" fmla="*/ 5 h 21"/>
                <a:gd name="T36" fmla="*/ 21 w 21"/>
                <a:gd name="T37" fmla="*/ 5 h 21"/>
                <a:gd name="T38" fmla="*/ 21 w 21"/>
                <a:gd name="T39" fmla="*/ 5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0"/>
                  </a:lnTo>
                  <a:lnTo>
                    <a:pt x="13" y="2"/>
                  </a:lnTo>
                  <a:lnTo>
                    <a:pt x="9" y="3"/>
                  </a:lnTo>
                  <a:lnTo>
                    <a:pt x="7" y="5"/>
                  </a:lnTo>
                  <a:lnTo>
                    <a:pt x="3" y="9"/>
                  </a:lnTo>
                  <a:lnTo>
                    <a:pt x="2" y="13"/>
                  </a:lnTo>
                  <a:lnTo>
                    <a:pt x="2" y="17"/>
                  </a:lnTo>
                  <a:lnTo>
                    <a:pt x="0" y="21"/>
                  </a:lnTo>
                  <a:lnTo>
                    <a:pt x="5" y="21"/>
                  </a:lnTo>
                  <a:lnTo>
                    <a:pt x="5" y="17"/>
                  </a:lnTo>
                  <a:lnTo>
                    <a:pt x="7" y="15"/>
                  </a:lnTo>
                  <a:lnTo>
                    <a:pt x="7" y="11"/>
                  </a:lnTo>
                  <a:lnTo>
                    <a:pt x="9" y="9"/>
                  </a:lnTo>
                  <a:lnTo>
                    <a:pt x="13" y="7"/>
                  </a:lnTo>
                  <a:lnTo>
                    <a:pt x="15" y="5"/>
                  </a:lnTo>
                  <a:lnTo>
                    <a:pt x="19" y="5"/>
                  </a:lnTo>
                  <a:lnTo>
                    <a:pt x="21" y="5"/>
                  </a:lnTo>
                  <a:lnTo>
                    <a:pt x="21" y="5"/>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277" name="Freeform 205"/>
            <p:cNvSpPr>
              <a:spLocks noChangeAspect="1"/>
            </p:cNvSpPr>
            <p:nvPr/>
          </p:nvSpPr>
          <p:spPr bwMode="auto">
            <a:xfrm>
              <a:off x="1826" y="1792"/>
              <a:ext cx="58" cy="53"/>
            </a:xfrm>
            <a:custGeom>
              <a:avLst/>
              <a:gdLst>
                <a:gd name="T0" fmla="*/ 23 w 23"/>
                <a:gd name="T1" fmla="*/ 21 h 21"/>
                <a:gd name="T2" fmla="*/ 23 w 23"/>
                <a:gd name="T3" fmla="*/ 21 h 21"/>
                <a:gd name="T4" fmla="*/ 21 w 23"/>
                <a:gd name="T5" fmla="*/ 17 h 21"/>
                <a:gd name="T6" fmla="*/ 21 w 23"/>
                <a:gd name="T7" fmla="*/ 13 h 21"/>
                <a:gd name="T8" fmla="*/ 19 w 23"/>
                <a:gd name="T9" fmla="*/ 9 h 21"/>
                <a:gd name="T10" fmla="*/ 15 w 23"/>
                <a:gd name="T11" fmla="*/ 5 h 21"/>
                <a:gd name="T12" fmla="*/ 13 w 23"/>
                <a:gd name="T13" fmla="*/ 3 h 21"/>
                <a:gd name="T14" fmla="*/ 9 w 23"/>
                <a:gd name="T15" fmla="*/ 2 h 21"/>
                <a:gd name="T16" fmla="*/ 5 w 23"/>
                <a:gd name="T17" fmla="*/ 0 h 21"/>
                <a:gd name="T18" fmla="*/ 0 w 23"/>
                <a:gd name="T19" fmla="*/ 0 h 21"/>
                <a:gd name="T20" fmla="*/ 0 w 23"/>
                <a:gd name="T21" fmla="*/ 5 h 21"/>
                <a:gd name="T22" fmla="*/ 4 w 23"/>
                <a:gd name="T23" fmla="*/ 5 h 21"/>
                <a:gd name="T24" fmla="*/ 7 w 23"/>
                <a:gd name="T25" fmla="*/ 5 h 21"/>
                <a:gd name="T26" fmla="*/ 9 w 23"/>
                <a:gd name="T27" fmla="*/ 7 h 21"/>
                <a:gd name="T28" fmla="*/ 11 w 23"/>
                <a:gd name="T29" fmla="*/ 9 h 21"/>
                <a:gd name="T30" fmla="*/ 13 w 23"/>
                <a:gd name="T31" fmla="*/ 11 h 21"/>
                <a:gd name="T32" fmla="*/ 15 w 23"/>
                <a:gd name="T33" fmla="*/ 15 h 21"/>
                <a:gd name="T34" fmla="*/ 17 w 23"/>
                <a:gd name="T35" fmla="*/ 17 h 21"/>
                <a:gd name="T36" fmla="*/ 17 w 23"/>
                <a:gd name="T37" fmla="*/ 21 h 21"/>
                <a:gd name="T38" fmla="*/ 17 w 23"/>
                <a:gd name="T39" fmla="*/ 21 h 21"/>
                <a:gd name="T40" fmla="*/ 23 w 23"/>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23" y="21"/>
                  </a:moveTo>
                  <a:lnTo>
                    <a:pt x="23" y="21"/>
                  </a:lnTo>
                  <a:lnTo>
                    <a:pt x="21" y="17"/>
                  </a:lnTo>
                  <a:lnTo>
                    <a:pt x="21" y="13"/>
                  </a:lnTo>
                  <a:lnTo>
                    <a:pt x="19" y="9"/>
                  </a:lnTo>
                  <a:lnTo>
                    <a:pt x="15" y="5"/>
                  </a:lnTo>
                  <a:lnTo>
                    <a:pt x="13" y="3"/>
                  </a:lnTo>
                  <a:lnTo>
                    <a:pt x="9" y="2"/>
                  </a:lnTo>
                  <a:lnTo>
                    <a:pt x="5" y="0"/>
                  </a:lnTo>
                  <a:lnTo>
                    <a:pt x="0" y="0"/>
                  </a:lnTo>
                  <a:lnTo>
                    <a:pt x="0" y="5"/>
                  </a:lnTo>
                  <a:lnTo>
                    <a:pt x="4" y="5"/>
                  </a:lnTo>
                  <a:lnTo>
                    <a:pt x="7" y="5"/>
                  </a:lnTo>
                  <a:lnTo>
                    <a:pt x="9" y="7"/>
                  </a:lnTo>
                  <a:lnTo>
                    <a:pt x="11" y="9"/>
                  </a:lnTo>
                  <a:lnTo>
                    <a:pt x="13" y="11"/>
                  </a:lnTo>
                  <a:lnTo>
                    <a:pt x="15" y="15"/>
                  </a:lnTo>
                  <a:lnTo>
                    <a:pt x="17" y="17"/>
                  </a:lnTo>
                  <a:lnTo>
                    <a:pt x="17" y="21"/>
                  </a:lnTo>
                  <a:lnTo>
                    <a:pt x="17" y="21"/>
                  </a:lnTo>
                  <a:lnTo>
                    <a:pt x="23" y="21"/>
                  </a:lnTo>
                  <a:close/>
                </a:path>
              </a:pathLst>
            </a:custGeom>
            <a:solidFill>
              <a:srgbClr val="1F1A17"/>
            </a:solidFill>
            <a:ln w="9525">
              <a:solidFill>
                <a:srgbClr val="000000"/>
              </a:solidFill>
              <a:round/>
              <a:headEnd/>
              <a:tailEnd/>
            </a:ln>
          </p:spPr>
          <p:txBody>
            <a:bodyPr/>
            <a:lstStyle/>
            <a:p>
              <a:endParaRPr lang="en-US" dirty="0"/>
            </a:p>
          </p:txBody>
        </p:sp>
        <p:sp>
          <p:nvSpPr>
            <p:cNvPr id="899278" name="Freeform 206"/>
            <p:cNvSpPr>
              <a:spLocks noChangeAspect="1"/>
            </p:cNvSpPr>
            <p:nvPr/>
          </p:nvSpPr>
          <p:spPr bwMode="auto">
            <a:xfrm>
              <a:off x="1826" y="1845"/>
              <a:ext cx="58" cy="53"/>
            </a:xfrm>
            <a:custGeom>
              <a:avLst/>
              <a:gdLst>
                <a:gd name="T0" fmla="*/ 0 w 23"/>
                <a:gd name="T1" fmla="*/ 21 h 21"/>
                <a:gd name="T2" fmla="*/ 0 w 23"/>
                <a:gd name="T3" fmla="*/ 21 h 21"/>
                <a:gd name="T4" fmla="*/ 5 w 23"/>
                <a:gd name="T5" fmla="*/ 21 h 21"/>
                <a:gd name="T6" fmla="*/ 9 w 23"/>
                <a:gd name="T7" fmla="*/ 19 h 21"/>
                <a:gd name="T8" fmla="*/ 13 w 23"/>
                <a:gd name="T9" fmla="*/ 17 h 21"/>
                <a:gd name="T10" fmla="*/ 15 w 23"/>
                <a:gd name="T11" fmla="*/ 15 h 21"/>
                <a:gd name="T12" fmla="*/ 19 w 23"/>
                <a:gd name="T13" fmla="*/ 11 h 21"/>
                <a:gd name="T14" fmla="*/ 21 w 23"/>
                <a:gd name="T15" fmla="*/ 7 h 21"/>
                <a:gd name="T16" fmla="*/ 21 w 23"/>
                <a:gd name="T17" fmla="*/ 4 h 21"/>
                <a:gd name="T18" fmla="*/ 23 w 23"/>
                <a:gd name="T19" fmla="*/ 0 h 21"/>
                <a:gd name="T20" fmla="*/ 17 w 23"/>
                <a:gd name="T21" fmla="*/ 0 h 21"/>
                <a:gd name="T22" fmla="*/ 17 w 23"/>
                <a:gd name="T23" fmla="*/ 4 h 21"/>
                <a:gd name="T24" fmla="*/ 15 w 23"/>
                <a:gd name="T25" fmla="*/ 6 h 21"/>
                <a:gd name="T26" fmla="*/ 13 w 23"/>
                <a:gd name="T27" fmla="*/ 9 h 21"/>
                <a:gd name="T28" fmla="*/ 11 w 23"/>
                <a:gd name="T29" fmla="*/ 11 h 21"/>
                <a:gd name="T30" fmla="*/ 9 w 23"/>
                <a:gd name="T31" fmla="*/ 13 h 21"/>
                <a:gd name="T32" fmla="*/ 7 w 23"/>
                <a:gd name="T33" fmla="*/ 15 h 21"/>
                <a:gd name="T34" fmla="*/ 4 w 23"/>
                <a:gd name="T35" fmla="*/ 15 h 21"/>
                <a:gd name="T36" fmla="*/ 0 w 23"/>
                <a:gd name="T37" fmla="*/ 15 h 21"/>
                <a:gd name="T38" fmla="*/ 0 w 23"/>
                <a:gd name="T39" fmla="*/ 15 h 21"/>
                <a:gd name="T40" fmla="*/ 0 w 23"/>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0" y="21"/>
                  </a:moveTo>
                  <a:lnTo>
                    <a:pt x="0" y="21"/>
                  </a:lnTo>
                  <a:lnTo>
                    <a:pt x="5" y="21"/>
                  </a:lnTo>
                  <a:lnTo>
                    <a:pt x="9" y="19"/>
                  </a:lnTo>
                  <a:lnTo>
                    <a:pt x="13" y="17"/>
                  </a:lnTo>
                  <a:lnTo>
                    <a:pt x="15" y="15"/>
                  </a:lnTo>
                  <a:lnTo>
                    <a:pt x="19" y="11"/>
                  </a:lnTo>
                  <a:lnTo>
                    <a:pt x="21" y="7"/>
                  </a:lnTo>
                  <a:lnTo>
                    <a:pt x="21" y="4"/>
                  </a:lnTo>
                  <a:lnTo>
                    <a:pt x="23" y="0"/>
                  </a:lnTo>
                  <a:lnTo>
                    <a:pt x="17" y="0"/>
                  </a:lnTo>
                  <a:lnTo>
                    <a:pt x="17" y="4"/>
                  </a:lnTo>
                  <a:lnTo>
                    <a:pt x="15" y="6"/>
                  </a:lnTo>
                  <a:lnTo>
                    <a:pt x="13" y="9"/>
                  </a:lnTo>
                  <a:lnTo>
                    <a:pt x="11" y="11"/>
                  </a:lnTo>
                  <a:lnTo>
                    <a:pt x="9" y="13"/>
                  </a:lnTo>
                  <a:lnTo>
                    <a:pt x="7" y="15"/>
                  </a:lnTo>
                  <a:lnTo>
                    <a:pt x="4" y="15"/>
                  </a:lnTo>
                  <a:lnTo>
                    <a:pt x="0" y="15"/>
                  </a:lnTo>
                  <a:lnTo>
                    <a:pt x="0" y="15"/>
                  </a:lnTo>
                  <a:lnTo>
                    <a:pt x="0" y="21"/>
                  </a:lnTo>
                  <a:close/>
                </a:path>
              </a:pathLst>
            </a:custGeom>
            <a:solidFill>
              <a:srgbClr val="1F1A17"/>
            </a:solidFill>
            <a:ln w="9525">
              <a:solidFill>
                <a:srgbClr val="000000"/>
              </a:solidFill>
              <a:round/>
              <a:headEnd/>
              <a:tailEnd/>
            </a:ln>
          </p:spPr>
          <p:txBody>
            <a:bodyPr/>
            <a:lstStyle/>
            <a:p>
              <a:endParaRPr lang="en-US" dirty="0"/>
            </a:p>
          </p:txBody>
        </p:sp>
        <p:sp>
          <p:nvSpPr>
            <p:cNvPr id="899279" name="Freeform 207"/>
            <p:cNvSpPr>
              <a:spLocks noChangeAspect="1"/>
            </p:cNvSpPr>
            <p:nvPr/>
          </p:nvSpPr>
          <p:spPr bwMode="auto">
            <a:xfrm>
              <a:off x="1357" y="1988"/>
              <a:ext cx="98" cy="98"/>
            </a:xfrm>
            <a:custGeom>
              <a:avLst/>
              <a:gdLst>
                <a:gd name="T0" fmla="*/ 20 w 39"/>
                <a:gd name="T1" fmla="*/ 39 h 39"/>
                <a:gd name="T2" fmla="*/ 16 w 39"/>
                <a:gd name="T3" fmla="*/ 39 h 39"/>
                <a:gd name="T4" fmla="*/ 12 w 39"/>
                <a:gd name="T5" fmla="*/ 37 h 39"/>
                <a:gd name="T6" fmla="*/ 8 w 39"/>
                <a:gd name="T7" fmla="*/ 35 h 39"/>
                <a:gd name="T8" fmla="*/ 6 w 39"/>
                <a:gd name="T9" fmla="*/ 33 h 39"/>
                <a:gd name="T10" fmla="*/ 4 w 39"/>
                <a:gd name="T11" fmla="*/ 31 h 39"/>
                <a:gd name="T12" fmla="*/ 2 w 39"/>
                <a:gd name="T13" fmla="*/ 27 h 39"/>
                <a:gd name="T14" fmla="*/ 0 w 39"/>
                <a:gd name="T15" fmla="*/ 23 h 39"/>
                <a:gd name="T16" fmla="*/ 0 w 39"/>
                <a:gd name="T17" fmla="*/ 19 h 39"/>
                <a:gd name="T18" fmla="*/ 0 w 39"/>
                <a:gd name="T19" fmla="*/ 16 h 39"/>
                <a:gd name="T20" fmla="*/ 2 w 39"/>
                <a:gd name="T21" fmla="*/ 12 h 39"/>
                <a:gd name="T22" fmla="*/ 4 w 39"/>
                <a:gd name="T23" fmla="*/ 10 h 39"/>
                <a:gd name="T24" fmla="*/ 6 w 39"/>
                <a:gd name="T25" fmla="*/ 6 h 39"/>
                <a:gd name="T26" fmla="*/ 8 w 39"/>
                <a:gd name="T27" fmla="*/ 4 h 39"/>
                <a:gd name="T28" fmla="*/ 12 w 39"/>
                <a:gd name="T29" fmla="*/ 2 h 39"/>
                <a:gd name="T30" fmla="*/ 16 w 39"/>
                <a:gd name="T31" fmla="*/ 0 h 39"/>
                <a:gd name="T32" fmla="*/ 20 w 39"/>
                <a:gd name="T33" fmla="*/ 0 h 39"/>
                <a:gd name="T34" fmla="*/ 23 w 39"/>
                <a:gd name="T35" fmla="*/ 0 h 39"/>
                <a:gd name="T36" fmla="*/ 27 w 39"/>
                <a:gd name="T37" fmla="*/ 2 h 39"/>
                <a:gd name="T38" fmla="*/ 29 w 39"/>
                <a:gd name="T39" fmla="*/ 4 h 39"/>
                <a:gd name="T40" fmla="*/ 33 w 39"/>
                <a:gd name="T41" fmla="*/ 6 h 39"/>
                <a:gd name="T42" fmla="*/ 35 w 39"/>
                <a:gd name="T43" fmla="*/ 10 h 39"/>
                <a:gd name="T44" fmla="*/ 37 w 39"/>
                <a:gd name="T45" fmla="*/ 12 h 39"/>
                <a:gd name="T46" fmla="*/ 37 w 39"/>
                <a:gd name="T47" fmla="*/ 16 h 39"/>
                <a:gd name="T48" fmla="*/ 39 w 39"/>
                <a:gd name="T49" fmla="*/ 19 h 39"/>
                <a:gd name="T50" fmla="*/ 37 w 39"/>
                <a:gd name="T51" fmla="*/ 23 h 39"/>
                <a:gd name="T52" fmla="*/ 37 w 39"/>
                <a:gd name="T53" fmla="*/ 27 h 39"/>
                <a:gd name="T54" fmla="*/ 35 w 39"/>
                <a:gd name="T55" fmla="*/ 31 h 39"/>
                <a:gd name="T56" fmla="*/ 33 w 39"/>
                <a:gd name="T57" fmla="*/ 33 h 39"/>
                <a:gd name="T58" fmla="*/ 29 w 39"/>
                <a:gd name="T59" fmla="*/ 35 h 39"/>
                <a:gd name="T60" fmla="*/ 27 w 39"/>
                <a:gd name="T61" fmla="*/ 37 h 39"/>
                <a:gd name="T62" fmla="*/ 23 w 39"/>
                <a:gd name="T63" fmla="*/ 39 h 39"/>
                <a:gd name="T64" fmla="*/ 20 w 39"/>
                <a:gd name="T6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9">
                  <a:moveTo>
                    <a:pt x="20" y="39"/>
                  </a:moveTo>
                  <a:lnTo>
                    <a:pt x="16" y="39"/>
                  </a:lnTo>
                  <a:lnTo>
                    <a:pt x="12" y="37"/>
                  </a:lnTo>
                  <a:lnTo>
                    <a:pt x="8" y="35"/>
                  </a:lnTo>
                  <a:lnTo>
                    <a:pt x="6" y="33"/>
                  </a:lnTo>
                  <a:lnTo>
                    <a:pt x="4" y="31"/>
                  </a:lnTo>
                  <a:lnTo>
                    <a:pt x="2" y="27"/>
                  </a:lnTo>
                  <a:lnTo>
                    <a:pt x="0" y="23"/>
                  </a:lnTo>
                  <a:lnTo>
                    <a:pt x="0" y="19"/>
                  </a:lnTo>
                  <a:lnTo>
                    <a:pt x="0" y="16"/>
                  </a:lnTo>
                  <a:lnTo>
                    <a:pt x="2" y="12"/>
                  </a:lnTo>
                  <a:lnTo>
                    <a:pt x="4" y="10"/>
                  </a:lnTo>
                  <a:lnTo>
                    <a:pt x="6" y="6"/>
                  </a:lnTo>
                  <a:lnTo>
                    <a:pt x="8" y="4"/>
                  </a:lnTo>
                  <a:lnTo>
                    <a:pt x="12" y="2"/>
                  </a:lnTo>
                  <a:lnTo>
                    <a:pt x="16" y="0"/>
                  </a:lnTo>
                  <a:lnTo>
                    <a:pt x="20" y="0"/>
                  </a:lnTo>
                  <a:lnTo>
                    <a:pt x="23" y="0"/>
                  </a:lnTo>
                  <a:lnTo>
                    <a:pt x="27" y="2"/>
                  </a:lnTo>
                  <a:lnTo>
                    <a:pt x="29" y="4"/>
                  </a:lnTo>
                  <a:lnTo>
                    <a:pt x="33" y="6"/>
                  </a:lnTo>
                  <a:lnTo>
                    <a:pt x="35" y="10"/>
                  </a:lnTo>
                  <a:lnTo>
                    <a:pt x="37" y="12"/>
                  </a:lnTo>
                  <a:lnTo>
                    <a:pt x="37" y="16"/>
                  </a:lnTo>
                  <a:lnTo>
                    <a:pt x="39" y="19"/>
                  </a:lnTo>
                  <a:lnTo>
                    <a:pt x="37" y="23"/>
                  </a:lnTo>
                  <a:lnTo>
                    <a:pt x="37" y="27"/>
                  </a:lnTo>
                  <a:lnTo>
                    <a:pt x="35" y="31"/>
                  </a:lnTo>
                  <a:lnTo>
                    <a:pt x="33" y="33"/>
                  </a:lnTo>
                  <a:lnTo>
                    <a:pt x="29" y="35"/>
                  </a:lnTo>
                  <a:lnTo>
                    <a:pt x="27" y="37"/>
                  </a:lnTo>
                  <a:lnTo>
                    <a:pt x="23" y="39"/>
                  </a:lnTo>
                  <a:lnTo>
                    <a:pt x="20" y="39"/>
                  </a:lnTo>
                  <a:close/>
                </a:path>
              </a:pathLst>
            </a:custGeom>
            <a:solidFill>
              <a:srgbClr val="FFFFFF"/>
            </a:solidFill>
            <a:ln w="9525">
              <a:solidFill>
                <a:srgbClr val="000000"/>
              </a:solidFill>
              <a:round/>
              <a:headEnd/>
              <a:tailEnd/>
            </a:ln>
          </p:spPr>
          <p:txBody>
            <a:bodyPr/>
            <a:lstStyle/>
            <a:p>
              <a:endParaRPr lang="en-US" dirty="0"/>
            </a:p>
          </p:txBody>
        </p:sp>
        <p:sp>
          <p:nvSpPr>
            <p:cNvPr id="899280" name="Freeform 208"/>
            <p:cNvSpPr>
              <a:spLocks noChangeAspect="1"/>
            </p:cNvSpPr>
            <p:nvPr/>
          </p:nvSpPr>
          <p:spPr bwMode="auto">
            <a:xfrm>
              <a:off x="1352" y="2036"/>
              <a:ext cx="55" cy="55"/>
            </a:xfrm>
            <a:custGeom>
              <a:avLst/>
              <a:gdLst>
                <a:gd name="T0" fmla="*/ 0 w 22"/>
                <a:gd name="T1" fmla="*/ 0 h 22"/>
                <a:gd name="T2" fmla="*/ 0 w 22"/>
                <a:gd name="T3" fmla="*/ 0 h 22"/>
                <a:gd name="T4" fmla="*/ 0 w 22"/>
                <a:gd name="T5" fmla="*/ 4 h 22"/>
                <a:gd name="T6" fmla="*/ 2 w 22"/>
                <a:gd name="T7" fmla="*/ 8 h 22"/>
                <a:gd name="T8" fmla="*/ 4 w 22"/>
                <a:gd name="T9" fmla="*/ 12 h 22"/>
                <a:gd name="T10" fmla="*/ 6 w 22"/>
                <a:gd name="T11" fmla="*/ 16 h 22"/>
                <a:gd name="T12" fmla="*/ 10 w 22"/>
                <a:gd name="T13" fmla="*/ 18 h 22"/>
                <a:gd name="T14" fmla="*/ 14 w 22"/>
                <a:gd name="T15" fmla="*/ 20 h 22"/>
                <a:gd name="T16" fmla="*/ 18 w 22"/>
                <a:gd name="T17" fmla="*/ 22 h 22"/>
                <a:gd name="T18" fmla="*/ 22 w 22"/>
                <a:gd name="T19" fmla="*/ 22 h 22"/>
                <a:gd name="T20" fmla="*/ 22 w 22"/>
                <a:gd name="T21" fmla="*/ 16 h 22"/>
                <a:gd name="T22" fmla="*/ 18 w 22"/>
                <a:gd name="T23" fmla="*/ 16 h 22"/>
                <a:gd name="T24" fmla="*/ 16 w 22"/>
                <a:gd name="T25" fmla="*/ 16 h 22"/>
                <a:gd name="T26" fmla="*/ 12 w 22"/>
                <a:gd name="T27" fmla="*/ 14 h 22"/>
                <a:gd name="T28" fmla="*/ 10 w 22"/>
                <a:gd name="T29" fmla="*/ 12 h 22"/>
                <a:gd name="T30" fmla="*/ 8 w 22"/>
                <a:gd name="T31" fmla="*/ 10 h 22"/>
                <a:gd name="T32" fmla="*/ 6 w 22"/>
                <a:gd name="T33" fmla="*/ 6 h 22"/>
                <a:gd name="T34" fmla="*/ 6 w 22"/>
                <a:gd name="T35" fmla="*/ 4 h 22"/>
                <a:gd name="T36" fmla="*/ 4 w 22"/>
                <a:gd name="T37" fmla="*/ 0 h 22"/>
                <a:gd name="T38" fmla="*/ 4 w 22"/>
                <a:gd name="T39" fmla="*/ 0 h 22"/>
                <a:gd name="T40" fmla="*/ 0 w 2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2">
                  <a:moveTo>
                    <a:pt x="0" y="0"/>
                  </a:moveTo>
                  <a:lnTo>
                    <a:pt x="0" y="0"/>
                  </a:lnTo>
                  <a:lnTo>
                    <a:pt x="0" y="4"/>
                  </a:lnTo>
                  <a:lnTo>
                    <a:pt x="2" y="8"/>
                  </a:lnTo>
                  <a:lnTo>
                    <a:pt x="4" y="12"/>
                  </a:lnTo>
                  <a:lnTo>
                    <a:pt x="6" y="16"/>
                  </a:lnTo>
                  <a:lnTo>
                    <a:pt x="10" y="18"/>
                  </a:lnTo>
                  <a:lnTo>
                    <a:pt x="14" y="20"/>
                  </a:lnTo>
                  <a:lnTo>
                    <a:pt x="18" y="22"/>
                  </a:lnTo>
                  <a:lnTo>
                    <a:pt x="22" y="22"/>
                  </a:lnTo>
                  <a:lnTo>
                    <a:pt x="22" y="16"/>
                  </a:lnTo>
                  <a:lnTo>
                    <a:pt x="18" y="16"/>
                  </a:lnTo>
                  <a:lnTo>
                    <a:pt x="16" y="16"/>
                  </a:lnTo>
                  <a:lnTo>
                    <a:pt x="12" y="14"/>
                  </a:lnTo>
                  <a:lnTo>
                    <a:pt x="10" y="12"/>
                  </a:lnTo>
                  <a:lnTo>
                    <a:pt x="8" y="10"/>
                  </a:lnTo>
                  <a:lnTo>
                    <a:pt x="6" y="6"/>
                  </a:lnTo>
                  <a:lnTo>
                    <a:pt x="6" y="4"/>
                  </a:lnTo>
                  <a:lnTo>
                    <a:pt x="4" y="0"/>
                  </a:lnTo>
                  <a:lnTo>
                    <a:pt x="4"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81" name="Freeform 209"/>
            <p:cNvSpPr>
              <a:spLocks noChangeAspect="1"/>
            </p:cNvSpPr>
            <p:nvPr/>
          </p:nvSpPr>
          <p:spPr bwMode="auto">
            <a:xfrm>
              <a:off x="1352" y="1983"/>
              <a:ext cx="55" cy="53"/>
            </a:xfrm>
            <a:custGeom>
              <a:avLst/>
              <a:gdLst>
                <a:gd name="T0" fmla="*/ 22 w 22"/>
                <a:gd name="T1" fmla="*/ 0 h 21"/>
                <a:gd name="T2" fmla="*/ 22 w 22"/>
                <a:gd name="T3" fmla="*/ 0 h 21"/>
                <a:gd name="T4" fmla="*/ 18 w 22"/>
                <a:gd name="T5" fmla="*/ 0 h 21"/>
                <a:gd name="T6" fmla="*/ 14 w 22"/>
                <a:gd name="T7" fmla="*/ 2 h 21"/>
                <a:gd name="T8" fmla="*/ 10 w 22"/>
                <a:gd name="T9" fmla="*/ 4 h 21"/>
                <a:gd name="T10" fmla="*/ 6 w 22"/>
                <a:gd name="T11" fmla="*/ 6 h 21"/>
                <a:gd name="T12" fmla="*/ 4 w 22"/>
                <a:gd name="T13" fmla="*/ 10 h 21"/>
                <a:gd name="T14" fmla="*/ 2 w 22"/>
                <a:gd name="T15" fmla="*/ 14 h 21"/>
                <a:gd name="T16" fmla="*/ 0 w 22"/>
                <a:gd name="T17" fmla="*/ 18 h 21"/>
                <a:gd name="T18" fmla="*/ 0 w 22"/>
                <a:gd name="T19" fmla="*/ 21 h 21"/>
                <a:gd name="T20" fmla="*/ 4 w 22"/>
                <a:gd name="T21" fmla="*/ 21 h 21"/>
                <a:gd name="T22" fmla="*/ 6 w 22"/>
                <a:gd name="T23" fmla="*/ 18 h 21"/>
                <a:gd name="T24" fmla="*/ 6 w 22"/>
                <a:gd name="T25" fmla="*/ 16 h 21"/>
                <a:gd name="T26" fmla="*/ 8 w 22"/>
                <a:gd name="T27" fmla="*/ 12 h 21"/>
                <a:gd name="T28" fmla="*/ 10 w 22"/>
                <a:gd name="T29" fmla="*/ 10 h 21"/>
                <a:gd name="T30" fmla="*/ 12 w 22"/>
                <a:gd name="T31" fmla="*/ 8 h 21"/>
                <a:gd name="T32" fmla="*/ 16 w 22"/>
                <a:gd name="T33" fmla="*/ 6 h 21"/>
                <a:gd name="T34" fmla="*/ 18 w 22"/>
                <a:gd name="T35" fmla="*/ 6 h 21"/>
                <a:gd name="T36" fmla="*/ 22 w 22"/>
                <a:gd name="T37" fmla="*/ 6 h 21"/>
                <a:gd name="T38" fmla="*/ 22 w 22"/>
                <a:gd name="T39" fmla="*/ 6 h 21"/>
                <a:gd name="T40" fmla="*/ 22 w 22"/>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22" y="0"/>
                  </a:moveTo>
                  <a:lnTo>
                    <a:pt x="22" y="0"/>
                  </a:lnTo>
                  <a:lnTo>
                    <a:pt x="18" y="0"/>
                  </a:lnTo>
                  <a:lnTo>
                    <a:pt x="14" y="2"/>
                  </a:lnTo>
                  <a:lnTo>
                    <a:pt x="10" y="4"/>
                  </a:lnTo>
                  <a:lnTo>
                    <a:pt x="6" y="6"/>
                  </a:lnTo>
                  <a:lnTo>
                    <a:pt x="4" y="10"/>
                  </a:lnTo>
                  <a:lnTo>
                    <a:pt x="2" y="14"/>
                  </a:lnTo>
                  <a:lnTo>
                    <a:pt x="0" y="18"/>
                  </a:lnTo>
                  <a:lnTo>
                    <a:pt x="0" y="21"/>
                  </a:lnTo>
                  <a:lnTo>
                    <a:pt x="4" y="21"/>
                  </a:lnTo>
                  <a:lnTo>
                    <a:pt x="6" y="18"/>
                  </a:lnTo>
                  <a:lnTo>
                    <a:pt x="6" y="16"/>
                  </a:lnTo>
                  <a:lnTo>
                    <a:pt x="8" y="12"/>
                  </a:lnTo>
                  <a:lnTo>
                    <a:pt x="10" y="10"/>
                  </a:lnTo>
                  <a:lnTo>
                    <a:pt x="12" y="8"/>
                  </a:lnTo>
                  <a:lnTo>
                    <a:pt x="16" y="6"/>
                  </a:lnTo>
                  <a:lnTo>
                    <a:pt x="18" y="6"/>
                  </a:lnTo>
                  <a:lnTo>
                    <a:pt x="22" y="6"/>
                  </a:lnTo>
                  <a:lnTo>
                    <a:pt x="22" y="6"/>
                  </a:lnTo>
                  <a:lnTo>
                    <a:pt x="22" y="0"/>
                  </a:lnTo>
                  <a:close/>
                </a:path>
              </a:pathLst>
            </a:custGeom>
            <a:solidFill>
              <a:srgbClr val="1F1A17"/>
            </a:solidFill>
            <a:ln w="9525">
              <a:solidFill>
                <a:srgbClr val="000000"/>
              </a:solidFill>
              <a:round/>
              <a:headEnd/>
              <a:tailEnd/>
            </a:ln>
          </p:spPr>
          <p:txBody>
            <a:bodyPr/>
            <a:lstStyle/>
            <a:p>
              <a:endParaRPr lang="en-US" dirty="0"/>
            </a:p>
          </p:txBody>
        </p:sp>
        <p:sp>
          <p:nvSpPr>
            <p:cNvPr id="899282" name="Freeform 210"/>
            <p:cNvSpPr>
              <a:spLocks noChangeAspect="1"/>
            </p:cNvSpPr>
            <p:nvPr/>
          </p:nvSpPr>
          <p:spPr bwMode="auto">
            <a:xfrm>
              <a:off x="1407" y="1983"/>
              <a:ext cx="53" cy="53"/>
            </a:xfrm>
            <a:custGeom>
              <a:avLst/>
              <a:gdLst>
                <a:gd name="T0" fmla="*/ 21 w 21"/>
                <a:gd name="T1" fmla="*/ 21 h 21"/>
                <a:gd name="T2" fmla="*/ 21 w 21"/>
                <a:gd name="T3" fmla="*/ 21 h 21"/>
                <a:gd name="T4" fmla="*/ 21 w 21"/>
                <a:gd name="T5" fmla="*/ 18 h 21"/>
                <a:gd name="T6" fmla="*/ 19 w 21"/>
                <a:gd name="T7" fmla="*/ 14 h 21"/>
                <a:gd name="T8" fmla="*/ 17 w 21"/>
                <a:gd name="T9" fmla="*/ 10 h 21"/>
                <a:gd name="T10" fmla="*/ 15 w 21"/>
                <a:gd name="T11" fmla="*/ 6 h 21"/>
                <a:gd name="T12" fmla="*/ 11 w 21"/>
                <a:gd name="T13" fmla="*/ 4 h 21"/>
                <a:gd name="T14" fmla="*/ 7 w 21"/>
                <a:gd name="T15" fmla="*/ 2 h 21"/>
                <a:gd name="T16" fmla="*/ 3 w 21"/>
                <a:gd name="T17" fmla="*/ 0 h 21"/>
                <a:gd name="T18" fmla="*/ 0 w 21"/>
                <a:gd name="T19" fmla="*/ 0 h 21"/>
                <a:gd name="T20" fmla="*/ 0 w 21"/>
                <a:gd name="T21" fmla="*/ 6 h 21"/>
                <a:gd name="T22" fmla="*/ 3 w 21"/>
                <a:gd name="T23" fmla="*/ 6 h 21"/>
                <a:gd name="T24" fmla="*/ 5 w 21"/>
                <a:gd name="T25" fmla="*/ 6 h 21"/>
                <a:gd name="T26" fmla="*/ 9 w 21"/>
                <a:gd name="T27" fmla="*/ 8 h 21"/>
                <a:gd name="T28" fmla="*/ 11 w 21"/>
                <a:gd name="T29" fmla="*/ 10 h 21"/>
                <a:gd name="T30" fmla="*/ 13 w 21"/>
                <a:gd name="T31" fmla="*/ 12 h 21"/>
                <a:gd name="T32" fmla="*/ 15 w 21"/>
                <a:gd name="T33" fmla="*/ 16 h 21"/>
                <a:gd name="T34" fmla="*/ 15 w 21"/>
                <a:gd name="T35" fmla="*/ 18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8"/>
                  </a:lnTo>
                  <a:lnTo>
                    <a:pt x="19" y="14"/>
                  </a:lnTo>
                  <a:lnTo>
                    <a:pt x="17" y="10"/>
                  </a:lnTo>
                  <a:lnTo>
                    <a:pt x="15" y="6"/>
                  </a:lnTo>
                  <a:lnTo>
                    <a:pt x="11" y="4"/>
                  </a:lnTo>
                  <a:lnTo>
                    <a:pt x="7" y="2"/>
                  </a:lnTo>
                  <a:lnTo>
                    <a:pt x="3" y="0"/>
                  </a:lnTo>
                  <a:lnTo>
                    <a:pt x="0" y="0"/>
                  </a:lnTo>
                  <a:lnTo>
                    <a:pt x="0" y="6"/>
                  </a:lnTo>
                  <a:lnTo>
                    <a:pt x="3" y="6"/>
                  </a:lnTo>
                  <a:lnTo>
                    <a:pt x="5" y="6"/>
                  </a:lnTo>
                  <a:lnTo>
                    <a:pt x="9" y="8"/>
                  </a:lnTo>
                  <a:lnTo>
                    <a:pt x="11" y="10"/>
                  </a:lnTo>
                  <a:lnTo>
                    <a:pt x="13" y="12"/>
                  </a:lnTo>
                  <a:lnTo>
                    <a:pt x="15" y="16"/>
                  </a:lnTo>
                  <a:lnTo>
                    <a:pt x="15" y="18"/>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283" name="Freeform 211"/>
            <p:cNvSpPr>
              <a:spLocks noChangeAspect="1"/>
            </p:cNvSpPr>
            <p:nvPr/>
          </p:nvSpPr>
          <p:spPr bwMode="auto">
            <a:xfrm>
              <a:off x="1407" y="2036"/>
              <a:ext cx="53" cy="55"/>
            </a:xfrm>
            <a:custGeom>
              <a:avLst/>
              <a:gdLst>
                <a:gd name="T0" fmla="*/ 0 w 21"/>
                <a:gd name="T1" fmla="*/ 22 h 22"/>
                <a:gd name="T2" fmla="*/ 0 w 21"/>
                <a:gd name="T3" fmla="*/ 22 h 22"/>
                <a:gd name="T4" fmla="*/ 3 w 21"/>
                <a:gd name="T5" fmla="*/ 22 h 22"/>
                <a:gd name="T6" fmla="*/ 7 w 21"/>
                <a:gd name="T7" fmla="*/ 20 h 22"/>
                <a:gd name="T8" fmla="*/ 11 w 21"/>
                <a:gd name="T9" fmla="*/ 18 h 22"/>
                <a:gd name="T10" fmla="*/ 15 w 21"/>
                <a:gd name="T11" fmla="*/ 16 h 22"/>
                <a:gd name="T12" fmla="*/ 17 w 21"/>
                <a:gd name="T13" fmla="*/ 12 h 22"/>
                <a:gd name="T14" fmla="*/ 19 w 21"/>
                <a:gd name="T15" fmla="*/ 8 h 22"/>
                <a:gd name="T16" fmla="*/ 21 w 21"/>
                <a:gd name="T17" fmla="*/ 4 h 22"/>
                <a:gd name="T18" fmla="*/ 21 w 21"/>
                <a:gd name="T19" fmla="*/ 0 h 22"/>
                <a:gd name="T20" fmla="*/ 15 w 21"/>
                <a:gd name="T21" fmla="*/ 0 h 22"/>
                <a:gd name="T22" fmla="*/ 15 w 21"/>
                <a:gd name="T23" fmla="*/ 4 h 22"/>
                <a:gd name="T24" fmla="*/ 15 w 21"/>
                <a:gd name="T25" fmla="*/ 6 h 22"/>
                <a:gd name="T26" fmla="*/ 13 w 21"/>
                <a:gd name="T27" fmla="*/ 10 h 22"/>
                <a:gd name="T28" fmla="*/ 11 w 21"/>
                <a:gd name="T29" fmla="*/ 12 h 22"/>
                <a:gd name="T30" fmla="*/ 9 w 21"/>
                <a:gd name="T31" fmla="*/ 14 h 22"/>
                <a:gd name="T32" fmla="*/ 5 w 21"/>
                <a:gd name="T33" fmla="*/ 16 h 22"/>
                <a:gd name="T34" fmla="*/ 3 w 21"/>
                <a:gd name="T35" fmla="*/ 16 h 22"/>
                <a:gd name="T36" fmla="*/ 0 w 21"/>
                <a:gd name="T37" fmla="*/ 16 h 22"/>
                <a:gd name="T38" fmla="*/ 0 w 21"/>
                <a:gd name="T39" fmla="*/ 16 h 22"/>
                <a:gd name="T40" fmla="*/ 0 w 21"/>
                <a:gd name="T4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0" y="22"/>
                  </a:moveTo>
                  <a:lnTo>
                    <a:pt x="0" y="22"/>
                  </a:lnTo>
                  <a:lnTo>
                    <a:pt x="3" y="22"/>
                  </a:lnTo>
                  <a:lnTo>
                    <a:pt x="7" y="20"/>
                  </a:lnTo>
                  <a:lnTo>
                    <a:pt x="11" y="18"/>
                  </a:lnTo>
                  <a:lnTo>
                    <a:pt x="15" y="16"/>
                  </a:lnTo>
                  <a:lnTo>
                    <a:pt x="17" y="12"/>
                  </a:lnTo>
                  <a:lnTo>
                    <a:pt x="19" y="8"/>
                  </a:lnTo>
                  <a:lnTo>
                    <a:pt x="21" y="4"/>
                  </a:lnTo>
                  <a:lnTo>
                    <a:pt x="21" y="0"/>
                  </a:lnTo>
                  <a:lnTo>
                    <a:pt x="15" y="0"/>
                  </a:lnTo>
                  <a:lnTo>
                    <a:pt x="15" y="4"/>
                  </a:lnTo>
                  <a:lnTo>
                    <a:pt x="15" y="6"/>
                  </a:lnTo>
                  <a:lnTo>
                    <a:pt x="13" y="10"/>
                  </a:lnTo>
                  <a:lnTo>
                    <a:pt x="11" y="12"/>
                  </a:lnTo>
                  <a:lnTo>
                    <a:pt x="9" y="14"/>
                  </a:lnTo>
                  <a:lnTo>
                    <a:pt x="5" y="16"/>
                  </a:lnTo>
                  <a:lnTo>
                    <a:pt x="3" y="16"/>
                  </a:lnTo>
                  <a:lnTo>
                    <a:pt x="0" y="16"/>
                  </a:lnTo>
                  <a:lnTo>
                    <a:pt x="0" y="16"/>
                  </a:lnTo>
                  <a:lnTo>
                    <a:pt x="0" y="22"/>
                  </a:lnTo>
                  <a:close/>
                </a:path>
              </a:pathLst>
            </a:custGeom>
            <a:solidFill>
              <a:srgbClr val="1F1A17"/>
            </a:solidFill>
            <a:ln w="9525">
              <a:solidFill>
                <a:srgbClr val="000000"/>
              </a:solidFill>
              <a:round/>
              <a:headEnd/>
              <a:tailEnd/>
            </a:ln>
          </p:spPr>
          <p:txBody>
            <a:bodyPr/>
            <a:lstStyle/>
            <a:p>
              <a:endParaRPr lang="en-US" dirty="0"/>
            </a:p>
          </p:txBody>
        </p:sp>
        <p:sp>
          <p:nvSpPr>
            <p:cNvPr id="899284" name="Freeform 212"/>
            <p:cNvSpPr>
              <a:spLocks noChangeAspect="1"/>
            </p:cNvSpPr>
            <p:nvPr/>
          </p:nvSpPr>
          <p:spPr bwMode="auto">
            <a:xfrm>
              <a:off x="1778" y="1971"/>
              <a:ext cx="96" cy="95"/>
            </a:xfrm>
            <a:custGeom>
              <a:avLst/>
              <a:gdLst>
                <a:gd name="T0" fmla="*/ 19 w 38"/>
                <a:gd name="T1" fmla="*/ 38 h 38"/>
                <a:gd name="T2" fmla="*/ 15 w 38"/>
                <a:gd name="T3" fmla="*/ 36 h 38"/>
                <a:gd name="T4" fmla="*/ 11 w 38"/>
                <a:gd name="T5" fmla="*/ 36 h 38"/>
                <a:gd name="T6" fmla="*/ 7 w 38"/>
                <a:gd name="T7" fmla="*/ 34 h 38"/>
                <a:gd name="T8" fmla="*/ 5 w 38"/>
                <a:gd name="T9" fmla="*/ 32 h 38"/>
                <a:gd name="T10" fmla="*/ 3 w 38"/>
                <a:gd name="T11" fmla="*/ 28 h 38"/>
                <a:gd name="T12" fmla="*/ 1 w 38"/>
                <a:gd name="T13" fmla="*/ 26 h 38"/>
                <a:gd name="T14" fmla="*/ 0 w 38"/>
                <a:gd name="T15" fmla="*/ 23 h 38"/>
                <a:gd name="T16" fmla="*/ 0 w 38"/>
                <a:gd name="T17" fmla="*/ 19 h 38"/>
                <a:gd name="T18" fmla="*/ 0 w 38"/>
                <a:gd name="T19" fmla="*/ 15 h 38"/>
                <a:gd name="T20" fmla="*/ 1 w 38"/>
                <a:gd name="T21" fmla="*/ 11 h 38"/>
                <a:gd name="T22" fmla="*/ 3 w 38"/>
                <a:gd name="T23" fmla="*/ 7 h 38"/>
                <a:gd name="T24" fmla="*/ 5 w 38"/>
                <a:gd name="T25" fmla="*/ 5 h 38"/>
                <a:gd name="T26" fmla="*/ 7 w 38"/>
                <a:gd name="T27" fmla="*/ 3 h 38"/>
                <a:gd name="T28" fmla="*/ 11 w 38"/>
                <a:gd name="T29" fmla="*/ 2 h 38"/>
                <a:gd name="T30" fmla="*/ 15 w 38"/>
                <a:gd name="T31" fmla="*/ 0 h 38"/>
                <a:gd name="T32" fmla="*/ 19 w 38"/>
                <a:gd name="T33" fmla="*/ 0 h 38"/>
                <a:gd name="T34" fmla="*/ 23 w 38"/>
                <a:gd name="T35" fmla="*/ 0 h 38"/>
                <a:gd name="T36" fmla="*/ 26 w 38"/>
                <a:gd name="T37" fmla="*/ 2 h 38"/>
                <a:gd name="T38" fmla="*/ 28 w 38"/>
                <a:gd name="T39" fmla="*/ 3 h 38"/>
                <a:gd name="T40" fmla="*/ 32 w 38"/>
                <a:gd name="T41" fmla="*/ 5 h 38"/>
                <a:gd name="T42" fmla="*/ 34 w 38"/>
                <a:gd name="T43" fmla="*/ 7 h 38"/>
                <a:gd name="T44" fmla="*/ 36 w 38"/>
                <a:gd name="T45" fmla="*/ 11 h 38"/>
                <a:gd name="T46" fmla="*/ 36 w 38"/>
                <a:gd name="T47" fmla="*/ 15 h 38"/>
                <a:gd name="T48" fmla="*/ 38 w 38"/>
                <a:gd name="T49" fmla="*/ 19 h 38"/>
                <a:gd name="T50" fmla="*/ 36 w 38"/>
                <a:gd name="T51" fmla="*/ 23 h 38"/>
                <a:gd name="T52" fmla="*/ 36 w 38"/>
                <a:gd name="T53" fmla="*/ 26 h 38"/>
                <a:gd name="T54" fmla="*/ 34 w 38"/>
                <a:gd name="T55" fmla="*/ 28 h 38"/>
                <a:gd name="T56" fmla="*/ 32 w 38"/>
                <a:gd name="T57" fmla="*/ 32 h 38"/>
                <a:gd name="T58" fmla="*/ 28 w 38"/>
                <a:gd name="T59" fmla="*/ 34 h 38"/>
                <a:gd name="T60" fmla="*/ 26 w 38"/>
                <a:gd name="T61" fmla="*/ 36 h 38"/>
                <a:gd name="T62" fmla="*/ 23 w 38"/>
                <a:gd name="T63" fmla="*/ 36 h 38"/>
                <a:gd name="T64" fmla="*/ 19 w 38"/>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8">
                  <a:moveTo>
                    <a:pt x="19" y="38"/>
                  </a:moveTo>
                  <a:lnTo>
                    <a:pt x="15" y="36"/>
                  </a:lnTo>
                  <a:lnTo>
                    <a:pt x="11" y="36"/>
                  </a:lnTo>
                  <a:lnTo>
                    <a:pt x="7" y="34"/>
                  </a:lnTo>
                  <a:lnTo>
                    <a:pt x="5" y="32"/>
                  </a:lnTo>
                  <a:lnTo>
                    <a:pt x="3" y="28"/>
                  </a:lnTo>
                  <a:lnTo>
                    <a:pt x="1" y="26"/>
                  </a:lnTo>
                  <a:lnTo>
                    <a:pt x="0" y="23"/>
                  </a:lnTo>
                  <a:lnTo>
                    <a:pt x="0" y="19"/>
                  </a:lnTo>
                  <a:lnTo>
                    <a:pt x="0" y="15"/>
                  </a:lnTo>
                  <a:lnTo>
                    <a:pt x="1" y="11"/>
                  </a:lnTo>
                  <a:lnTo>
                    <a:pt x="3" y="7"/>
                  </a:lnTo>
                  <a:lnTo>
                    <a:pt x="5" y="5"/>
                  </a:lnTo>
                  <a:lnTo>
                    <a:pt x="7" y="3"/>
                  </a:lnTo>
                  <a:lnTo>
                    <a:pt x="11" y="2"/>
                  </a:lnTo>
                  <a:lnTo>
                    <a:pt x="15" y="0"/>
                  </a:lnTo>
                  <a:lnTo>
                    <a:pt x="19" y="0"/>
                  </a:lnTo>
                  <a:lnTo>
                    <a:pt x="23" y="0"/>
                  </a:lnTo>
                  <a:lnTo>
                    <a:pt x="26" y="2"/>
                  </a:lnTo>
                  <a:lnTo>
                    <a:pt x="28" y="3"/>
                  </a:lnTo>
                  <a:lnTo>
                    <a:pt x="32" y="5"/>
                  </a:lnTo>
                  <a:lnTo>
                    <a:pt x="34" y="7"/>
                  </a:lnTo>
                  <a:lnTo>
                    <a:pt x="36" y="11"/>
                  </a:lnTo>
                  <a:lnTo>
                    <a:pt x="36" y="15"/>
                  </a:lnTo>
                  <a:lnTo>
                    <a:pt x="38" y="19"/>
                  </a:lnTo>
                  <a:lnTo>
                    <a:pt x="36" y="23"/>
                  </a:lnTo>
                  <a:lnTo>
                    <a:pt x="36" y="26"/>
                  </a:lnTo>
                  <a:lnTo>
                    <a:pt x="34" y="28"/>
                  </a:lnTo>
                  <a:lnTo>
                    <a:pt x="32" y="32"/>
                  </a:lnTo>
                  <a:lnTo>
                    <a:pt x="28" y="34"/>
                  </a:lnTo>
                  <a:lnTo>
                    <a:pt x="26" y="36"/>
                  </a:lnTo>
                  <a:lnTo>
                    <a:pt x="23" y="36"/>
                  </a:lnTo>
                  <a:lnTo>
                    <a:pt x="19" y="38"/>
                  </a:lnTo>
                  <a:close/>
                </a:path>
              </a:pathLst>
            </a:custGeom>
            <a:solidFill>
              <a:srgbClr val="FFFFFF"/>
            </a:solidFill>
            <a:ln w="9525">
              <a:solidFill>
                <a:srgbClr val="000000"/>
              </a:solidFill>
              <a:round/>
              <a:headEnd/>
              <a:tailEnd/>
            </a:ln>
          </p:spPr>
          <p:txBody>
            <a:bodyPr/>
            <a:lstStyle/>
            <a:p>
              <a:endParaRPr lang="en-US" dirty="0"/>
            </a:p>
          </p:txBody>
        </p:sp>
        <p:sp>
          <p:nvSpPr>
            <p:cNvPr id="899285" name="Freeform 213"/>
            <p:cNvSpPr>
              <a:spLocks noChangeAspect="1"/>
            </p:cNvSpPr>
            <p:nvPr/>
          </p:nvSpPr>
          <p:spPr bwMode="auto">
            <a:xfrm>
              <a:off x="1774" y="2018"/>
              <a:ext cx="52" cy="53"/>
            </a:xfrm>
            <a:custGeom>
              <a:avLst/>
              <a:gdLst>
                <a:gd name="T0" fmla="*/ 0 w 21"/>
                <a:gd name="T1" fmla="*/ 0 h 21"/>
                <a:gd name="T2" fmla="*/ 0 w 21"/>
                <a:gd name="T3" fmla="*/ 0 h 21"/>
                <a:gd name="T4" fmla="*/ 0 w 21"/>
                <a:gd name="T5" fmla="*/ 4 h 21"/>
                <a:gd name="T6" fmla="*/ 2 w 21"/>
                <a:gd name="T7" fmla="*/ 7 h 21"/>
                <a:gd name="T8" fmla="*/ 3 w 21"/>
                <a:gd name="T9" fmla="*/ 11 h 21"/>
                <a:gd name="T10" fmla="*/ 5 w 21"/>
                <a:gd name="T11" fmla="*/ 15 h 21"/>
                <a:gd name="T12" fmla="*/ 9 w 21"/>
                <a:gd name="T13" fmla="*/ 17 h 21"/>
                <a:gd name="T14" fmla="*/ 13 w 21"/>
                <a:gd name="T15" fmla="*/ 19 h 21"/>
                <a:gd name="T16" fmla="*/ 17 w 21"/>
                <a:gd name="T17" fmla="*/ 21 h 21"/>
                <a:gd name="T18" fmla="*/ 21 w 21"/>
                <a:gd name="T19" fmla="*/ 21 h 21"/>
                <a:gd name="T20" fmla="*/ 21 w 21"/>
                <a:gd name="T21" fmla="*/ 15 h 21"/>
                <a:gd name="T22" fmla="*/ 17 w 21"/>
                <a:gd name="T23" fmla="*/ 15 h 21"/>
                <a:gd name="T24" fmla="*/ 15 w 21"/>
                <a:gd name="T25" fmla="*/ 15 h 21"/>
                <a:gd name="T26" fmla="*/ 11 w 21"/>
                <a:gd name="T27" fmla="*/ 13 h 21"/>
                <a:gd name="T28" fmla="*/ 9 w 21"/>
                <a:gd name="T29" fmla="*/ 11 h 21"/>
                <a:gd name="T30" fmla="*/ 7 w 21"/>
                <a:gd name="T31" fmla="*/ 9 h 21"/>
                <a:gd name="T32" fmla="*/ 5 w 21"/>
                <a:gd name="T33" fmla="*/ 6 h 21"/>
                <a:gd name="T34" fmla="*/ 5 w 21"/>
                <a:gd name="T35" fmla="*/ 4 h 21"/>
                <a:gd name="T36" fmla="*/ 3 w 21"/>
                <a:gd name="T37" fmla="*/ 0 h 21"/>
                <a:gd name="T38" fmla="*/ 3 w 21"/>
                <a:gd name="T39" fmla="*/ 0 h 21"/>
                <a:gd name="T40" fmla="*/ 0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0"/>
                  </a:moveTo>
                  <a:lnTo>
                    <a:pt x="0" y="0"/>
                  </a:lnTo>
                  <a:lnTo>
                    <a:pt x="0" y="4"/>
                  </a:lnTo>
                  <a:lnTo>
                    <a:pt x="2" y="7"/>
                  </a:lnTo>
                  <a:lnTo>
                    <a:pt x="3" y="11"/>
                  </a:lnTo>
                  <a:lnTo>
                    <a:pt x="5" y="15"/>
                  </a:lnTo>
                  <a:lnTo>
                    <a:pt x="9" y="17"/>
                  </a:lnTo>
                  <a:lnTo>
                    <a:pt x="13" y="19"/>
                  </a:lnTo>
                  <a:lnTo>
                    <a:pt x="17" y="21"/>
                  </a:lnTo>
                  <a:lnTo>
                    <a:pt x="21" y="21"/>
                  </a:lnTo>
                  <a:lnTo>
                    <a:pt x="21" y="15"/>
                  </a:lnTo>
                  <a:lnTo>
                    <a:pt x="17" y="15"/>
                  </a:lnTo>
                  <a:lnTo>
                    <a:pt x="15" y="15"/>
                  </a:lnTo>
                  <a:lnTo>
                    <a:pt x="11" y="13"/>
                  </a:lnTo>
                  <a:lnTo>
                    <a:pt x="9" y="11"/>
                  </a:lnTo>
                  <a:lnTo>
                    <a:pt x="7" y="9"/>
                  </a:lnTo>
                  <a:lnTo>
                    <a:pt x="5" y="6"/>
                  </a:lnTo>
                  <a:lnTo>
                    <a:pt x="5" y="4"/>
                  </a:lnTo>
                  <a:lnTo>
                    <a:pt x="3" y="0"/>
                  </a:lnTo>
                  <a:lnTo>
                    <a:pt x="3"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86" name="Freeform 214"/>
            <p:cNvSpPr>
              <a:spLocks noChangeAspect="1"/>
            </p:cNvSpPr>
            <p:nvPr/>
          </p:nvSpPr>
          <p:spPr bwMode="auto">
            <a:xfrm>
              <a:off x="1774" y="1965"/>
              <a:ext cx="52" cy="53"/>
            </a:xfrm>
            <a:custGeom>
              <a:avLst/>
              <a:gdLst>
                <a:gd name="T0" fmla="*/ 21 w 21"/>
                <a:gd name="T1" fmla="*/ 0 h 21"/>
                <a:gd name="T2" fmla="*/ 21 w 21"/>
                <a:gd name="T3" fmla="*/ 0 h 21"/>
                <a:gd name="T4" fmla="*/ 17 w 21"/>
                <a:gd name="T5" fmla="*/ 0 h 21"/>
                <a:gd name="T6" fmla="*/ 13 w 21"/>
                <a:gd name="T7" fmla="*/ 2 h 21"/>
                <a:gd name="T8" fmla="*/ 9 w 21"/>
                <a:gd name="T9" fmla="*/ 4 h 21"/>
                <a:gd name="T10" fmla="*/ 5 w 21"/>
                <a:gd name="T11" fmla="*/ 5 h 21"/>
                <a:gd name="T12" fmla="*/ 3 w 21"/>
                <a:gd name="T13" fmla="*/ 9 h 21"/>
                <a:gd name="T14" fmla="*/ 2 w 21"/>
                <a:gd name="T15" fmla="*/ 13 h 21"/>
                <a:gd name="T16" fmla="*/ 0 w 21"/>
                <a:gd name="T17" fmla="*/ 17 h 21"/>
                <a:gd name="T18" fmla="*/ 0 w 21"/>
                <a:gd name="T19" fmla="*/ 21 h 21"/>
                <a:gd name="T20" fmla="*/ 3 w 21"/>
                <a:gd name="T21" fmla="*/ 21 h 21"/>
                <a:gd name="T22" fmla="*/ 5 w 21"/>
                <a:gd name="T23" fmla="*/ 17 h 21"/>
                <a:gd name="T24" fmla="*/ 5 w 21"/>
                <a:gd name="T25" fmla="*/ 15 h 21"/>
                <a:gd name="T26" fmla="*/ 7 w 21"/>
                <a:gd name="T27" fmla="*/ 11 h 21"/>
                <a:gd name="T28" fmla="*/ 9 w 21"/>
                <a:gd name="T29" fmla="*/ 9 h 21"/>
                <a:gd name="T30" fmla="*/ 11 w 21"/>
                <a:gd name="T31" fmla="*/ 7 h 21"/>
                <a:gd name="T32" fmla="*/ 15 w 21"/>
                <a:gd name="T33" fmla="*/ 5 h 21"/>
                <a:gd name="T34" fmla="*/ 17 w 21"/>
                <a:gd name="T35" fmla="*/ 5 h 21"/>
                <a:gd name="T36" fmla="*/ 21 w 21"/>
                <a:gd name="T37" fmla="*/ 4 h 21"/>
                <a:gd name="T38" fmla="*/ 21 w 21"/>
                <a:gd name="T39" fmla="*/ 4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0"/>
                  </a:lnTo>
                  <a:lnTo>
                    <a:pt x="13" y="2"/>
                  </a:lnTo>
                  <a:lnTo>
                    <a:pt x="9" y="4"/>
                  </a:lnTo>
                  <a:lnTo>
                    <a:pt x="5" y="5"/>
                  </a:lnTo>
                  <a:lnTo>
                    <a:pt x="3" y="9"/>
                  </a:lnTo>
                  <a:lnTo>
                    <a:pt x="2" y="13"/>
                  </a:lnTo>
                  <a:lnTo>
                    <a:pt x="0" y="17"/>
                  </a:lnTo>
                  <a:lnTo>
                    <a:pt x="0" y="21"/>
                  </a:lnTo>
                  <a:lnTo>
                    <a:pt x="3" y="21"/>
                  </a:lnTo>
                  <a:lnTo>
                    <a:pt x="5" y="17"/>
                  </a:lnTo>
                  <a:lnTo>
                    <a:pt x="5" y="15"/>
                  </a:lnTo>
                  <a:lnTo>
                    <a:pt x="7" y="11"/>
                  </a:lnTo>
                  <a:lnTo>
                    <a:pt x="9" y="9"/>
                  </a:lnTo>
                  <a:lnTo>
                    <a:pt x="11" y="7"/>
                  </a:lnTo>
                  <a:lnTo>
                    <a:pt x="15" y="5"/>
                  </a:lnTo>
                  <a:lnTo>
                    <a:pt x="17" y="5"/>
                  </a:lnTo>
                  <a:lnTo>
                    <a:pt x="21" y="4"/>
                  </a:lnTo>
                  <a:lnTo>
                    <a:pt x="21" y="4"/>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287" name="Freeform 215"/>
            <p:cNvSpPr>
              <a:spLocks noChangeAspect="1"/>
            </p:cNvSpPr>
            <p:nvPr/>
          </p:nvSpPr>
          <p:spPr bwMode="auto">
            <a:xfrm>
              <a:off x="1826" y="1965"/>
              <a:ext cx="53" cy="53"/>
            </a:xfrm>
            <a:custGeom>
              <a:avLst/>
              <a:gdLst>
                <a:gd name="T0" fmla="*/ 21 w 21"/>
                <a:gd name="T1" fmla="*/ 21 h 21"/>
                <a:gd name="T2" fmla="*/ 21 w 21"/>
                <a:gd name="T3" fmla="*/ 21 h 21"/>
                <a:gd name="T4" fmla="*/ 21 w 21"/>
                <a:gd name="T5" fmla="*/ 17 h 21"/>
                <a:gd name="T6" fmla="*/ 19 w 21"/>
                <a:gd name="T7" fmla="*/ 13 h 21"/>
                <a:gd name="T8" fmla="*/ 17 w 21"/>
                <a:gd name="T9" fmla="*/ 9 h 21"/>
                <a:gd name="T10" fmla="*/ 15 w 21"/>
                <a:gd name="T11" fmla="*/ 5 h 21"/>
                <a:gd name="T12" fmla="*/ 11 w 21"/>
                <a:gd name="T13" fmla="*/ 4 h 21"/>
                <a:gd name="T14" fmla="*/ 7 w 21"/>
                <a:gd name="T15" fmla="*/ 2 h 21"/>
                <a:gd name="T16" fmla="*/ 4 w 21"/>
                <a:gd name="T17" fmla="*/ 0 h 21"/>
                <a:gd name="T18" fmla="*/ 0 w 21"/>
                <a:gd name="T19" fmla="*/ 0 h 21"/>
                <a:gd name="T20" fmla="*/ 0 w 21"/>
                <a:gd name="T21" fmla="*/ 4 h 21"/>
                <a:gd name="T22" fmla="*/ 4 w 21"/>
                <a:gd name="T23" fmla="*/ 5 h 21"/>
                <a:gd name="T24" fmla="*/ 5 w 21"/>
                <a:gd name="T25" fmla="*/ 5 h 21"/>
                <a:gd name="T26" fmla="*/ 9 w 21"/>
                <a:gd name="T27" fmla="*/ 7 h 21"/>
                <a:gd name="T28" fmla="*/ 11 w 21"/>
                <a:gd name="T29" fmla="*/ 9 h 21"/>
                <a:gd name="T30" fmla="*/ 13 w 21"/>
                <a:gd name="T31" fmla="*/ 11 h 21"/>
                <a:gd name="T32" fmla="*/ 15 w 21"/>
                <a:gd name="T33" fmla="*/ 15 h 21"/>
                <a:gd name="T34" fmla="*/ 15 w 21"/>
                <a:gd name="T35" fmla="*/ 17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3"/>
                  </a:lnTo>
                  <a:lnTo>
                    <a:pt x="17" y="9"/>
                  </a:lnTo>
                  <a:lnTo>
                    <a:pt x="15" y="5"/>
                  </a:lnTo>
                  <a:lnTo>
                    <a:pt x="11" y="4"/>
                  </a:lnTo>
                  <a:lnTo>
                    <a:pt x="7" y="2"/>
                  </a:lnTo>
                  <a:lnTo>
                    <a:pt x="4" y="0"/>
                  </a:lnTo>
                  <a:lnTo>
                    <a:pt x="0" y="0"/>
                  </a:lnTo>
                  <a:lnTo>
                    <a:pt x="0" y="4"/>
                  </a:lnTo>
                  <a:lnTo>
                    <a:pt x="4" y="5"/>
                  </a:lnTo>
                  <a:lnTo>
                    <a:pt x="5" y="5"/>
                  </a:lnTo>
                  <a:lnTo>
                    <a:pt x="9" y="7"/>
                  </a:lnTo>
                  <a:lnTo>
                    <a:pt x="11" y="9"/>
                  </a:lnTo>
                  <a:lnTo>
                    <a:pt x="13" y="11"/>
                  </a:lnTo>
                  <a:lnTo>
                    <a:pt x="15" y="15"/>
                  </a:lnTo>
                  <a:lnTo>
                    <a:pt x="15" y="17"/>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288" name="Freeform 216"/>
            <p:cNvSpPr>
              <a:spLocks noChangeAspect="1"/>
            </p:cNvSpPr>
            <p:nvPr/>
          </p:nvSpPr>
          <p:spPr bwMode="auto">
            <a:xfrm>
              <a:off x="1826" y="2018"/>
              <a:ext cx="53" cy="53"/>
            </a:xfrm>
            <a:custGeom>
              <a:avLst/>
              <a:gdLst>
                <a:gd name="T0" fmla="*/ 0 w 21"/>
                <a:gd name="T1" fmla="*/ 21 h 21"/>
                <a:gd name="T2" fmla="*/ 0 w 21"/>
                <a:gd name="T3" fmla="*/ 21 h 21"/>
                <a:gd name="T4" fmla="*/ 4 w 21"/>
                <a:gd name="T5" fmla="*/ 21 h 21"/>
                <a:gd name="T6" fmla="*/ 7 w 21"/>
                <a:gd name="T7" fmla="*/ 19 h 21"/>
                <a:gd name="T8" fmla="*/ 11 w 21"/>
                <a:gd name="T9" fmla="*/ 17 h 21"/>
                <a:gd name="T10" fmla="*/ 15 w 21"/>
                <a:gd name="T11" fmla="*/ 15 h 21"/>
                <a:gd name="T12" fmla="*/ 17 w 21"/>
                <a:gd name="T13" fmla="*/ 11 h 21"/>
                <a:gd name="T14" fmla="*/ 19 w 21"/>
                <a:gd name="T15" fmla="*/ 7 h 21"/>
                <a:gd name="T16" fmla="*/ 21 w 21"/>
                <a:gd name="T17" fmla="*/ 4 h 21"/>
                <a:gd name="T18" fmla="*/ 21 w 21"/>
                <a:gd name="T19" fmla="*/ 0 h 21"/>
                <a:gd name="T20" fmla="*/ 15 w 21"/>
                <a:gd name="T21" fmla="*/ 0 h 21"/>
                <a:gd name="T22" fmla="*/ 15 w 21"/>
                <a:gd name="T23" fmla="*/ 4 h 21"/>
                <a:gd name="T24" fmla="*/ 15 w 21"/>
                <a:gd name="T25" fmla="*/ 6 h 21"/>
                <a:gd name="T26" fmla="*/ 13 w 21"/>
                <a:gd name="T27" fmla="*/ 9 h 21"/>
                <a:gd name="T28" fmla="*/ 11 w 21"/>
                <a:gd name="T29" fmla="*/ 11 h 21"/>
                <a:gd name="T30" fmla="*/ 9 w 21"/>
                <a:gd name="T31" fmla="*/ 13 h 21"/>
                <a:gd name="T32" fmla="*/ 5 w 21"/>
                <a:gd name="T33" fmla="*/ 15 h 21"/>
                <a:gd name="T34" fmla="*/ 4 w 21"/>
                <a:gd name="T35" fmla="*/ 15 h 21"/>
                <a:gd name="T36" fmla="*/ 0 w 21"/>
                <a:gd name="T37" fmla="*/ 15 h 21"/>
                <a:gd name="T38" fmla="*/ 0 w 21"/>
                <a:gd name="T39" fmla="*/ 15 h 21"/>
                <a:gd name="T40" fmla="*/ 0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21"/>
                  </a:moveTo>
                  <a:lnTo>
                    <a:pt x="0" y="21"/>
                  </a:lnTo>
                  <a:lnTo>
                    <a:pt x="4" y="21"/>
                  </a:lnTo>
                  <a:lnTo>
                    <a:pt x="7" y="19"/>
                  </a:lnTo>
                  <a:lnTo>
                    <a:pt x="11" y="17"/>
                  </a:lnTo>
                  <a:lnTo>
                    <a:pt x="15" y="15"/>
                  </a:lnTo>
                  <a:lnTo>
                    <a:pt x="17" y="11"/>
                  </a:lnTo>
                  <a:lnTo>
                    <a:pt x="19" y="7"/>
                  </a:lnTo>
                  <a:lnTo>
                    <a:pt x="21" y="4"/>
                  </a:lnTo>
                  <a:lnTo>
                    <a:pt x="21" y="0"/>
                  </a:lnTo>
                  <a:lnTo>
                    <a:pt x="15" y="0"/>
                  </a:lnTo>
                  <a:lnTo>
                    <a:pt x="15" y="4"/>
                  </a:lnTo>
                  <a:lnTo>
                    <a:pt x="15" y="6"/>
                  </a:lnTo>
                  <a:lnTo>
                    <a:pt x="13" y="9"/>
                  </a:lnTo>
                  <a:lnTo>
                    <a:pt x="11" y="11"/>
                  </a:lnTo>
                  <a:lnTo>
                    <a:pt x="9" y="13"/>
                  </a:lnTo>
                  <a:lnTo>
                    <a:pt x="5" y="15"/>
                  </a:lnTo>
                  <a:lnTo>
                    <a:pt x="4" y="15"/>
                  </a:lnTo>
                  <a:lnTo>
                    <a:pt x="0" y="15"/>
                  </a:lnTo>
                  <a:lnTo>
                    <a:pt x="0" y="15"/>
                  </a:lnTo>
                  <a:lnTo>
                    <a:pt x="0" y="21"/>
                  </a:lnTo>
                  <a:close/>
                </a:path>
              </a:pathLst>
            </a:custGeom>
            <a:solidFill>
              <a:srgbClr val="1F1A17"/>
            </a:solidFill>
            <a:ln w="9525">
              <a:solidFill>
                <a:srgbClr val="000000"/>
              </a:solidFill>
              <a:round/>
              <a:headEnd/>
              <a:tailEnd/>
            </a:ln>
          </p:spPr>
          <p:txBody>
            <a:bodyPr/>
            <a:lstStyle/>
            <a:p>
              <a:endParaRPr lang="en-US" dirty="0"/>
            </a:p>
          </p:txBody>
        </p:sp>
        <p:sp>
          <p:nvSpPr>
            <p:cNvPr id="899289" name="Freeform 217"/>
            <p:cNvSpPr>
              <a:spLocks noChangeAspect="1"/>
            </p:cNvSpPr>
            <p:nvPr/>
          </p:nvSpPr>
          <p:spPr bwMode="auto">
            <a:xfrm>
              <a:off x="1357" y="2091"/>
              <a:ext cx="98" cy="90"/>
            </a:xfrm>
            <a:custGeom>
              <a:avLst/>
              <a:gdLst>
                <a:gd name="T0" fmla="*/ 20 w 39"/>
                <a:gd name="T1" fmla="*/ 36 h 36"/>
                <a:gd name="T2" fmla="*/ 16 w 39"/>
                <a:gd name="T3" fmla="*/ 36 h 36"/>
                <a:gd name="T4" fmla="*/ 12 w 39"/>
                <a:gd name="T5" fmla="*/ 34 h 36"/>
                <a:gd name="T6" fmla="*/ 8 w 39"/>
                <a:gd name="T7" fmla="*/ 34 h 36"/>
                <a:gd name="T8" fmla="*/ 6 w 39"/>
                <a:gd name="T9" fmla="*/ 30 h 36"/>
                <a:gd name="T10" fmla="*/ 4 w 39"/>
                <a:gd name="T11" fmla="*/ 28 h 36"/>
                <a:gd name="T12" fmla="*/ 2 w 39"/>
                <a:gd name="T13" fmla="*/ 25 h 36"/>
                <a:gd name="T14" fmla="*/ 0 w 39"/>
                <a:gd name="T15" fmla="*/ 21 h 36"/>
                <a:gd name="T16" fmla="*/ 0 w 39"/>
                <a:gd name="T17" fmla="*/ 17 h 36"/>
                <a:gd name="T18" fmla="*/ 0 w 39"/>
                <a:gd name="T19" fmla="*/ 13 h 36"/>
                <a:gd name="T20" fmla="*/ 2 w 39"/>
                <a:gd name="T21" fmla="*/ 11 h 36"/>
                <a:gd name="T22" fmla="*/ 4 w 39"/>
                <a:gd name="T23" fmla="*/ 7 h 36"/>
                <a:gd name="T24" fmla="*/ 6 w 39"/>
                <a:gd name="T25" fmla="*/ 5 h 36"/>
                <a:gd name="T26" fmla="*/ 8 w 39"/>
                <a:gd name="T27" fmla="*/ 1 h 36"/>
                <a:gd name="T28" fmla="*/ 12 w 39"/>
                <a:gd name="T29" fmla="*/ 0 h 36"/>
                <a:gd name="T30" fmla="*/ 16 w 39"/>
                <a:gd name="T31" fmla="*/ 0 h 36"/>
                <a:gd name="T32" fmla="*/ 20 w 39"/>
                <a:gd name="T33" fmla="*/ 0 h 36"/>
                <a:gd name="T34" fmla="*/ 23 w 39"/>
                <a:gd name="T35" fmla="*/ 0 h 36"/>
                <a:gd name="T36" fmla="*/ 27 w 39"/>
                <a:gd name="T37" fmla="*/ 0 h 36"/>
                <a:gd name="T38" fmla="*/ 29 w 39"/>
                <a:gd name="T39" fmla="*/ 1 h 36"/>
                <a:gd name="T40" fmla="*/ 33 w 39"/>
                <a:gd name="T41" fmla="*/ 5 h 36"/>
                <a:gd name="T42" fmla="*/ 35 w 39"/>
                <a:gd name="T43" fmla="*/ 7 h 36"/>
                <a:gd name="T44" fmla="*/ 37 w 39"/>
                <a:gd name="T45" fmla="*/ 11 h 36"/>
                <a:gd name="T46" fmla="*/ 37 w 39"/>
                <a:gd name="T47" fmla="*/ 13 h 36"/>
                <a:gd name="T48" fmla="*/ 39 w 39"/>
                <a:gd name="T49" fmla="*/ 17 h 36"/>
                <a:gd name="T50" fmla="*/ 37 w 39"/>
                <a:gd name="T51" fmla="*/ 21 h 36"/>
                <a:gd name="T52" fmla="*/ 37 w 39"/>
                <a:gd name="T53" fmla="*/ 25 h 36"/>
                <a:gd name="T54" fmla="*/ 35 w 39"/>
                <a:gd name="T55" fmla="*/ 28 h 36"/>
                <a:gd name="T56" fmla="*/ 33 w 39"/>
                <a:gd name="T57" fmla="*/ 30 h 36"/>
                <a:gd name="T58" fmla="*/ 29 w 39"/>
                <a:gd name="T59" fmla="*/ 34 h 36"/>
                <a:gd name="T60" fmla="*/ 27 w 39"/>
                <a:gd name="T61" fmla="*/ 34 h 36"/>
                <a:gd name="T62" fmla="*/ 23 w 39"/>
                <a:gd name="T63" fmla="*/ 36 h 36"/>
                <a:gd name="T64" fmla="*/ 20 w 39"/>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6">
                  <a:moveTo>
                    <a:pt x="20" y="36"/>
                  </a:moveTo>
                  <a:lnTo>
                    <a:pt x="16" y="36"/>
                  </a:lnTo>
                  <a:lnTo>
                    <a:pt x="12" y="34"/>
                  </a:lnTo>
                  <a:lnTo>
                    <a:pt x="8" y="34"/>
                  </a:lnTo>
                  <a:lnTo>
                    <a:pt x="6" y="30"/>
                  </a:lnTo>
                  <a:lnTo>
                    <a:pt x="4" y="28"/>
                  </a:lnTo>
                  <a:lnTo>
                    <a:pt x="2" y="25"/>
                  </a:lnTo>
                  <a:lnTo>
                    <a:pt x="0" y="21"/>
                  </a:lnTo>
                  <a:lnTo>
                    <a:pt x="0" y="17"/>
                  </a:lnTo>
                  <a:lnTo>
                    <a:pt x="0" y="13"/>
                  </a:lnTo>
                  <a:lnTo>
                    <a:pt x="2" y="11"/>
                  </a:lnTo>
                  <a:lnTo>
                    <a:pt x="4" y="7"/>
                  </a:lnTo>
                  <a:lnTo>
                    <a:pt x="6" y="5"/>
                  </a:lnTo>
                  <a:lnTo>
                    <a:pt x="8" y="1"/>
                  </a:lnTo>
                  <a:lnTo>
                    <a:pt x="12" y="0"/>
                  </a:lnTo>
                  <a:lnTo>
                    <a:pt x="16" y="0"/>
                  </a:lnTo>
                  <a:lnTo>
                    <a:pt x="20" y="0"/>
                  </a:lnTo>
                  <a:lnTo>
                    <a:pt x="23" y="0"/>
                  </a:lnTo>
                  <a:lnTo>
                    <a:pt x="27" y="0"/>
                  </a:lnTo>
                  <a:lnTo>
                    <a:pt x="29" y="1"/>
                  </a:lnTo>
                  <a:lnTo>
                    <a:pt x="33" y="5"/>
                  </a:lnTo>
                  <a:lnTo>
                    <a:pt x="35" y="7"/>
                  </a:lnTo>
                  <a:lnTo>
                    <a:pt x="37" y="11"/>
                  </a:lnTo>
                  <a:lnTo>
                    <a:pt x="37" y="13"/>
                  </a:lnTo>
                  <a:lnTo>
                    <a:pt x="39" y="17"/>
                  </a:lnTo>
                  <a:lnTo>
                    <a:pt x="37" y="21"/>
                  </a:lnTo>
                  <a:lnTo>
                    <a:pt x="37" y="25"/>
                  </a:lnTo>
                  <a:lnTo>
                    <a:pt x="35" y="28"/>
                  </a:lnTo>
                  <a:lnTo>
                    <a:pt x="33" y="30"/>
                  </a:lnTo>
                  <a:lnTo>
                    <a:pt x="29" y="34"/>
                  </a:lnTo>
                  <a:lnTo>
                    <a:pt x="27" y="34"/>
                  </a:lnTo>
                  <a:lnTo>
                    <a:pt x="23" y="36"/>
                  </a:lnTo>
                  <a:lnTo>
                    <a:pt x="20" y="36"/>
                  </a:lnTo>
                  <a:close/>
                </a:path>
              </a:pathLst>
            </a:custGeom>
            <a:solidFill>
              <a:srgbClr val="FFFFFF"/>
            </a:solidFill>
            <a:ln w="9525">
              <a:solidFill>
                <a:srgbClr val="000000"/>
              </a:solidFill>
              <a:round/>
              <a:headEnd/>
              <a:tailEnd/>
            </a:ln>
          </p:spPr>
          <p:txBody>
            <a:bodyPr/>
            <a:lstStyle/>
            <a:p>
              <a:endParaRPr lang="en-US" dirty="0"/>
            </a:p>
          </p:txBody>
        </p:sp>
        <p:sp>
          <p:nvSpPr>
            <p:cNvPr id="899290" name="Freeform 218"/>
            <p:cNvSpPr>
              <a:spLocks noChangeAspect="1"/>
            </p:cNvSpPr>
            <p:nvPr/>
          </p:nvSpPr>
          <p:spPr bwMode="auto">
            <a:xfrm>
              <a:off x="1352" y="2133"/>
              <a:ext cx="55" cy="58"/>
            </a:xfrm>
            <a:custGeom>
              <a:avLst/>
              <a:gdLst>
                <a:gd name="T0" fmla="*/ 0 w 22"/>
                <a:gd name="T1" fmla="*/ 0 h 23"/>
                <a:gd name="T2" fmla="*/ 0 w 22"/>
                <a:gd name="T3" fmla="*/ 0 h 23"/>
                <a:gd name="T4" fmla="*/ 0 w 22"/>
                <a:gd name="T5" fmla="*/ 6 h 23"/>
                <a:gd name="T6" fmla="*/ 2 w 22"/>
                <a:gd name="T7" fmla="*/ 9 h 23"/>
                <a:gd name="T8" fmla="*/ 4 w 22"/>
                <a:gd name="T9" fmla="*/ 13 h 23"/>
                <a:gd name="T10" fmla="*/ 6 w 22"/>
                <a:gd name="T11" fmla="*/ 15 h 23"/>
                <a:gd name="T12" fmla="*/ 10 w 22"/>
                <a:gd name="T13" fmla="*/ 19 h 23"/>
                <a:gd name="T14" fmla="*/ 14 w 22"/>
                <a:gd name="T15" fmla="*/ 21 h 23"/>
                <a:gd name="T16" fmla="*/ 18 w 22"/>
                <a:gd name="T17" fmla="*/ 21 h 23"/>
                <a:gd name="T18" fmla="*/ 22 w 22"/>
                <a:gd name="T19" fmla="*/ 23 h 23"/>
                <a:gd name="T20" fmla="*/ 22 w 22"/>
                <a:gd name="T21" fmla="*/ 17 h 23"/>
                <a:gd name="T22" fmla="*/ 18 w 22"/>
                <a:gd name="T23" fmla="*/ 17 h 23"/>
                <a:gd name="T24" fmla="*/ 16 w 22"/>
                <a:gd name="T25" fmla="*/ 15 h 23"/>
                <a:gd name="T26" fmla="*/ 12 w 22"/>
                <a:gd name="T27" fmla="*/ 13 h 23"/>
                <a:gd name="T28" fmla="*/ 10 w 22"/>
                <a:gd name="T29" fmla="*/ 11 h 23"/>
                <a:gd name="T30" fmla="*/ 8 w 22"/>
                <a:gd name="T31" fmla="*/ 9 h 23"/>
                <a:gd name="T32" fmla="*/ 6 w 22"/>
                <a:gd name="T33" fmla="*/ 8 h 23"/>
                <a:gd name="T34" fmla="*/ 6 w 22"/>
                <a:gd name="T35" fmla="*/ 4 h 23"/>
                <a:gd name="T36" fmla="*/ 4 w 22"/>
                <a:gd name="T37" fmla="*/ 0 h 23"/>
                <a:gd name="T38" fmla="*/ 4 w 22"/>
                <a:gd name="T39" fmla="*/ 0 h 23"/>
                <a:gd name="T40" fmla="*/ 0 w 22"/>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0" y="0"/>
                  </a:moveTo>
                  <a:lnTo>
                    <a:pt x="0" y="0"/>
                  </a:lnTo>
                  <a:lnTo>
                    <a:pt x="0" y="6"/>
                  </a:lnTo>
                  <a:lnTo>
                    <a:pt x="2" y="9"/>
                  </a:lnTo>
                  <a:lnTo>
                    <a:pt x="4" y="13"/>
                  </a:lnTo>
                  <a:lnTo>
                    <a:pt x="6" y="15"/>
                  </a:lnTo>
                  <a:lnTo>
                    <a:pt x="10" y="19"/>
                  </a:lnTo>
                  <a:lnTo>
                    <a:pt x="14" y="21"/>
                  </a:lnTo>
                  <a:lnTo>
                    <a:pt x="18" y="21"/>
                  </a:lnTo>
                  <a:lnTo>
                    <a:pt x="22" y="23"/>
                  </a:lnTo>
                  <a:lnTo>
                    <a:pt x="22" y="17"/>
                  </a:lnTo>
                  <a:lnTo>
                    <a:pt x="18" y="17"/>
                  </a:lnTo>
                  <a:lnTo>
                    <a:pt x="16" y="15"/>
                  </a:lnTo>
                  <a:lnTo>
                    <a:pt x="12" y="13"/>
                  </a:lnTo>
                  <a:lnTo>
                    <a:pt x="10" y="11"/>
                  </a:lnTo>
                  <a:lnTo>
                    <a:pt x="8" y="9"/>
                  </a:lnTo>
                  <a:lnTo>
                    <a:pt x="6" y="8"/>
                  </a:lnTo>
                  <a:lnTo>
                    <a:pt x="6" y="4"/>
                  </a:lnTo>
                  <a:lnTo>
                    <a:pt x="4" y="0"/>
                  </a:lnTo>
                  <a:lnTo>
                    <a:pt x="4"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91" name="Freeform 219"/>
            <p:cNvSpPr>
              <a:spLocks noChangeAspect="1"/>
            </p:cNvSpPr>
            <p:nvPr/>
          </p:nvSpPr>
          <p:spPr bwMode="auto">
            <a:xfrm>
              <a:off x="1352" y="2081"/>
              <a:ext cx="55" cy="52"/>
            </a:xfrm>
            <a:custGeom>
              <a:avLst/>
              <a:gdLst>
                <a:gd name="T0" fmla="*/ 22 w 22"/>
                <a:gd name="T1" fmla="*/ 0 h 21"/>
                <a:gd name="T2" fmla="*/ 22 w 22"/>
                <a:gd name="T3" fmla="*/ 0 h 21"/>
                <a:gd name="T4" fmla="*/ 18 w 22"/>
                <a:gd name="T5" fmla="*/ 2 h 21"/>
                <a:gd name="T6" fmla="*/ 14 w 22"/>
                <a:gd name="T7" fmla="*/ 2 h 21"/>
                <a:gd name="T8" fmla="*/ 10 w 22"/>
                <a:gd name="T9" fmla="*/ 4 h 21"/>
                <a:gd name="T10" fmla="*/ 6 w 22"/>
                <a:gd name="T11" fmla="*/ 7 h 21"/>
                <a:gd name="T12" fmla="*/ 4 w 22"/>
                <a:gd name="T13" fmla="*/ 9 h 21"/>
                <a:gd name="T14" fmla="*/ 2 w 22"/>
                <a:gd name="T15" fmla="*/ 13 h 21"/>
                <a:gd name="T16" fmla="*/ 0 w 22"/>
                <a:gd name="T17" fmla="*/ 17 h 21"/>
                <a:gd name="T18" fmla="*/ 0 w 22"/>
                <a:gd name="T19" fmla="*/ 21 h 21"/>
                <a:gd name="T20" fmla="*/ 4 w 22"/>
                <a:gd name="T21" fmla="*/ 21 h 21"/>
                <a:gd name="T22" fmla="*/ 6 w 22"/>
                <a:gd name="T23" fmla="*/ 19 h 21"/>
                <a:gd name="T24" fmla="*/ 6 w 22"/>
                <a:gd name="T25" fmla="*/ 15 h 21"/>
                <a:gd name="T26" fmla="*/ 8 w 22"/>
                <a:gd name="T27" fmla="*/ 13 h 21"/>
                <a:gd name="T28" fmla="*/ 10 w 22"/>
                <a:gd name="T29" fmla="*/ 9 h 21"/>
                <a:gd name="T30" fmla="*/ 12 w 22"/>
                <a:gd name="T31" fmla="*/ 7 h 21"/>
                <a:gd name="T32" fmla="*/ 16 w 22"/>
                <a:gd name="T33" fmla="*/ 7 h 21"/>
                <a:gd name="T34" fmla="*/ 18 w 22"/>
                <a:gd name="T35" fmla="*/ 5 h 21"/>
                <a:gd name="T36" fmla="*/ 22 w 22"/>
                <a:gd name="T37" fmla="*/ 5 h 21"/>
                <a:gd name="T38" fmla="*/ 22 w 22"/>
                <a:gd name="T39" fmla="*/ 5 h 21"/>
                <a:gd name="T40" fmla="*/ 22 w 22"/>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22" y="0"/>
                  </a:moveTo>
                  <a:lnTo>
                    <a:pt x="22" y="0"/>
                  </a:lnTo>
                  <a:lnTo>
                    <a:pt x="18" y="2"/>
                  </a:lnTo>
                  <a:lnTo>
                    <a:pt x="14" y="2"/>
                  </a:lnTo>
                  <a:lnTo>
                    <a:pt x="10" y="4"/>
                  </a:lnTo>
                  <a:lnTo>
                    <a:pt x="6" y="7"/>
                  </a:lnTo>
                  <a:lnTo>
                    <a:pt x="4" y="9"/>
                  </a:lnTo>
                  <a:lnTo>
                    <a:pt x="2" y="13"/>
                  </a:lnTo>
                  <a:lnTo>
                    <a:pt x="0" y="17"/>
                  </a:lnTo>
                  <a:lnTo>
                    <a:pt x="0" y="21"/>
                  </a:lnTo>
                  <a:lnTo>
                    <a:pt x="4" y="21"/>
                  </a:lnTo>
                  <a:lnTo>
                    <a:pt x="6" y="19"/>
                  </a:lnTo>
                  <a:lnTo>
                    <a:pt x="6" y="15"/>
                  </a:lnTo>
                  <a:lnTo>
                    <a:pt x="8" y="13"/>
                  </a:lnTo>
                  <a:lnTo>
                    <a:pt x="10" y="9"/>
                  </a:lnTo>
                  <a:lnTo>
                    <a:pt x="12" y="7"/>
                  </a:lnTo>
                  <a:lnTo>
                    <a:pt x="16" y="7"/>
                  </a:lnTo>
                  <a:lnTo>
                    <a:pt x="18" y="5"/>
                  </a:lnTo>
                  <a:lnTo>
                    <a:pt x="22" y="5"/>
                  </a:lnTo>
                  <a:lnTo>
                    <a:pt x="22" y="5"/>
                  </a:lnTo>
                  <a:lnTo>
                    <a:pt x="22" y="0"/>
                  </a:lnTo>
                  <a:close/>
                </a:path>
              </a:pathLst>
            </a:custGeom>
            <a:solidFill>
              <a:srgbClr val="1F1A17"/>
            </a:solidFill>
            <a:ln w="9525">
              <a:solidFill>
                <a:srgbClr val="000000"/>
              </a:solidFill>
              <a:round/>
              <a:headEnd/>
              <a:tailEnd/>
            </a:ln>
          </p:spPr>
          <p:txBody>
            <a:bodyPr/>
            <a:lstStyle/>
            <a:p>
              <a:endParaRPr lang="en-US" dirty="0"/>
            </a:p>
          </p:txBody>
        </p:sp>
        <p:sp>
          <p:nvSpPr>
            <p:cNvPr id="899292" name="Freeform 220"/>
            <p:cNvSpPr>
              <a:spLocks noChangeAspect="1"/>
            </p:cNvSpPr>
            <p:nvPr/>
          </p:nvSpPr>
          <p:spPr bwMode="auto">
            <a:xfrm>
              <a:off x="1407" y="2081"/>
              <a:ext cx="53" cy="52"/>
            </a:xfrm>
            <a:custGeom>
              <a:avLst/>
              <a:gdLst>
                <a:gd name="T0" fmla="*/ 21 w 21"/>
                <a:gd name="T1" fmla="*/ 21 h 21"/>
                <a:gd name="T2" fmla="*/ 21 w 21"/>
                <a:gd name="T3" fmla="*/ 21 h 21"/>
                <a:gd name="T4" fmla="*/ 21 w 21"/>
                <a:gd name="T5" fmla="*/ 17 h 21"/>
                <a:gd name="T6" fmla="*/ 19 w 21"/>
                <a:gd name="T7" fmla="*/ 13 h 21"/>
                <a:gd name="T8" fmla="*/ 17 w 21"/>
                <a:gd name="T9" fmla="*/ 9 h 21"/>
                <a:gd name="T10" fmla="*/ 15 w 21"/>
                <a:gd name="T11" fmla="*/ 7 h 21"/>
                <a:gd name="T12" fmla="*/ 11 w 21"/>
                <a:gd name="T13" fmla="*/ 4 h 21"/>
                <a:gd name="T14" fmla="*/ 7 w 21"/>
                <a:gd name="T15" fmla="*/ 2 h 21"/>
                <a:gd name="T16" fmla="*/ 3 w 21"/>
                <a:gd name="T17" fmla="*/ 2 h 21"/>
                <a:gd name="T18" fmla="*/ 0 w 21"/>
                <a:gd name="T19" fmla="*/ 0 h 21"/>
                <a:gd name="T20" fmla="*/ 0 w 21"/>
                <a:gd name="T21" fmla="*/ 5 h 21"/>
                <a:gd name="T22" fmla="*/ 3 w 21"/>
                <a:gd name="T23" fmla="*/ 5 h 21"/>
                <a:gd name="T24" fmla="*/ 5 w 21"/>
                <a:gd name="T25" fmla="*/ 7 h 21"/>
                <a:gd name="T26" fmla="*/ 9 w 21"/>
                <a:gd name="T27" fmla="*/ 7 h 21"/>
                <a:gd name="T28" fmla="*/ 11 w 21"/>
                <a:gd name="T29" fmla="*/ 9 h 21"/>
                <a:gd name="T30" fmla="*/ 13 w 21"/>
                <a:gd name="T31" fmla="*/ 13 h 21"/>
                <a:gd name="T32" fmla="*/ 15 w 21"/>
                <a:gd name="T33" fmla="*/ 15 h 21"/>
                <a:gd name="T34" fmla="*/ 15 w 21"/>
                <a:gd name="T35" fmla="*/ 19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3"/>
                  </a:lnTo>
                  <a:lnTo>
                    <a:pt x="17" y="9"/>
                  </a:lnTo>
                  <a:lnTo>
                    <a:pt x="15" y="7"/>
                  </a:lnTo>
                  <a:lnTo>
                    <a:pt x="11" y="4"/>
                  </a:lnTo>
                  <a:lnTo>
                    <a:pt x="7" y="2"/>
                  </a:lnTo>
                  <a:lnTo>
                    <a:pt x="3" y="2"/>
                  </a:lnTo>
                  <a:lnTo>
                    <a:pt x="0" y="0"/>
                  </a:lnTo>
                  <a:lnTo>
                    <a:pt x="0" y="5"/>
                  </a:lnTo>
                  <a:lnTo>
                    <a:pt x="3" y="5"/>
                  </a:lnTo>
                  <a:lnTo>
                    <a:pt x="5" y="7"/>
                  </a:lnTo>
                  <a:lnTo>
                    <a:pt x="9" y="7"/>
                  </a:lnTo>
                  <a:lnTo>
                    <a:pt x="11" y="9"/>
                  </a:lnTo>
                  <a:lnTo>
                    <a:pt x="13" y="13"/>
                  </a:lnTo>
                  <a:lnTo>
                    <a:pt x="15" y="15"/>
                  </a:lnTo>
                  <a:lnTo>
                    <a:pt x="15" y="19"/>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293" name="Freeform 221"/>
            <p:cNvSpPr>
              <a:spLocks noChangeAspect="1"/>
            </p:cNvSpPr>
            <p:nvPr/>
          </p:nvSpPr>
          <p:spPr bwMode="auto">
            <a:xfrm>
              <a:off x="1407" y="2133"/>
              <a:ext cx="53" cy="58"/>
            </a:xfrm>
            <a:custGeom>
              <a:avLst/>
              <a:gdLst>
                <a:gd name="T0" fmla="*/ 0 w 21"/>
                <a:gd name="T1" fmla="*/ 23 h 23"/>
                <a:gd name="T2" fmla="*/ 0 w 21"/>
                <a:gd name="T3" fmla="*/ 23 h 23"/>
                <a:gd name="T4" fmla="*/ 3 w 21"/>
                <a:gd name="T5" fmla="*/ 21 h 23"/>
                <a:gd name="T6" fmla="*/ 7 w 21"/>
                <a:gd name="T7" fmla="*/ 21 h 23"/>
                <a:gd name="T8" fmla="*/ 11 w 21"/>
                <a:gd name="T9" fmla="*/ 19 h 23"/>
                <a:gd name="T10" fmla="*/ 15 w 21"/>
                <a:gd name="T11" fmla="*/ 15 h 23"/>
                <a:gd name="T12" fmla="*/ 17 w 21"/>
                <a:gd name="T13" fmla="*/ 13 h 23"/>
                <a:gd name="T14" fmla="*/ 19 w 21"/>
                <a:gd name="T15" fmla="*/ 9 h 23"/>
                <a:gd name="T16" fmla="*/ 21 w 21"/>
                <a:gd name="T17" fmla="*/ 6 h 23"/>
                <a:gd name="T18" fmla="*/ 21 w 21"/>
                <a:gd name="T19" fmla="*/ 0 h 23"/>
                <a:gd name="T20" fmla="*/ 15 w 21"/>
                <a:gd name="T21" fmla="*/ 0 h 23"/>
                <a:gd name="T22" fmla="*/ 15 w 21"/>
                <a:gd name="T23" fmla="*/ 4 h 23"/>
                <a:gd name="T24" fmla="*/ 15 w 21"/>
                <a:gd name="T25" fmla="*/ 8 h 23"/>
                <a:gd name="T26" fmla="*/ 13 w 21"/>
                <a:gd name="T27" fmla="*/ 9 h 23"/>
                <a:gd name="T28" fmla="*/ 11 w 21"/>
                <a:gd name="T29" fmla="*/ 11 h 23"/>
                <a:gd name="T30" fmla="*/ 9 w 21"/>
                <a:gd name="T31" fmla="*/ 13 h 23"/>
                <a:gd name="T32" fmla="*/ 5 w 21"/>
                <a:gd name="T33" fmla="*/ 15 h 23"/>
                <a:gd name="T34" fmla="*/ 3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3" y="21"/>
                  </a:lnTo>
                  <a:lnTo>
                    <a:pt x="7" y="21"/>
                  </a:lnTo>
                  <a:lnTo>
                    <a:pt x="11" y="19"/>
                  </a:lnTo>
                  <a:lnTo>
                    <a:pt x="15" y="15"/>
                  </a:lnTo>
                  <a:lnTo>
                    <a:pt x="17" y="13"/>
                  </a:lnTo>
                  <a:lnTo>
                    <a:pt x="19" y="9"/>
                  </a:lnTo>
                  <a:lnTo>
                    <a:pt x="21" y="6"/>
                  </a:lnTo>
                  <a:lnTo>
                    <a:pt x="21" y="0"/>
                  </a:lnTo>
                  <a:lnTo>
                    <a:pt x="15" y="0"/>
                  </a:lnTo>
                  <a:lnTo>
                    <a:pt x="15" y="4"/>
                  </a:lnTo>
                  <a:lnTo>
                    <a:pt x="15" y="8"/>
                  </a:lnTo>
                  <a:lnTo>
                    <a:pt x="13" y="9"/>
                  </a:lnTo>
                  <a:lnTo>
                    <a:pt x="11" y="11"/>
                  </a:lnTo>
                  <a:lnTo>
                    <a:pt x="9" y="13"/>
                  </a:lnTo>
                  <a:lnTo>
                    <a:pt x="5" y="15"/>
                  </a:lnTo>
                  <a:lnTo>
                    <a:pt x="3"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294" name="Freeform 222"/>
            <p:cNvSpPr>
              <a:spLocks noChangeAspect="1"/>
            </p:cNvSpPr>
            <p:nvPr/>
          </p:nvSpPr>
          <p:spPr bwMode="auto">
            <a:xfrm>
              <a:off x="1778" y="2091"/>
              <a:ext cx="96" cy="90"/>
            </a:xfrm>
            <a:custGeom>
              <a:avLst/>
              <a:gdLst>
                <a:gd name="T0" fmla="*/ 19 w 38"/>
                <a:gd name="T1" fmla="*/ 36 h 36"/>
                <a:gd name="T2" fmla="*/ 15 w 38"/>
                <a:gd name="T3" fmla="*/ 36 h 36"/>
                <a:gd name="T4" fmla="*/ 11 w 38"/>
                <a:gd name="T5" fmla="*/ 34 h 36"/>
                <a:gd name="T6" fmla="*/ 7 w 38"/>
                <a:gd name="T7" fmla="*/ 34 h 36"/>
                <a:gd name="T8" fmla="*/ 5 w 38"/>
                <a:gd name="T9" fmla="*/ 30 h 36"/>
                <a:gd name="T10" fmla="*/ 3 w 38"/>
                <a:gd name="T11" fmla="*/ 28 h 36"/>
                <a:gd name="T12" fmla="*/ 1 w 38"/>
                <a:gd name="T13" fmla="*/ 25 h 36"/>
                <a:gd name="T14" fmla="*/ 0 w 38"/>
                <a:gd name="T15" fmla="*/ 21 h 36"/>
                <a:gd name="T16" fmla="*/ 0 w 38"/>
                <a:gd name="T17" fmla="*/ 17 h 36"/>
                <a:gd name="T18" fmla="*/ 0 w 38"/>
                <a:gd name="T19" fmla="*/ 13 h 36"/>
                <a:gd name="T20" fmla="*/ 1 w 38"/>
                <a:gd name="T21" fmla="*/ 11 h 36"/>
                <a:gd name="T22" fmla="*/ 3 w 38"/>
                <a:gd name="T23" fmla="*/ 7 h 36"/>
                <a:gd name="T24" fmla="*/ 5 w 38"/>
                <a:gd name="T25" fmla="*/ 5 h 36"/>
                <a:gd name="T26" fmla="*/ 7 w 38"/>
                <a:gd name="T27" fmla="*/ 1 h 36"/>
                <a:gd name="T28" fmla="*/ 11 w 38"/>
                <a:gd name="T29" fmla="*/ 0 h 36"/>
                <a:gd name="T30" fmla="*/ 15 w 38"/>
                <a:gd name="T31" fmla="*/ 0 h 36"/>
                <a:gd name="T32" fmla="*/ 19 w 38"/>
                <a:gd name="T33" fmla="*/ 0 h 36"/>
                <a:gd name="T34" fmla="*/ 23 w 38"/>
                <a:gd name="T35" fmla="*/ 0 h 36"/>
                <a:gd name="T36" fmla="*/ 26 w 38"/>
                <a:gd name="T37" fmla="*/ 0 h 36"/>
                <a:gd name="T38" fmla="*/ 28 w 38"/>
                <a:gd name="T39" fmla="*/ 1 h 36"/>
                <a:gd name="T40" fmla="*/ 32 w 38"/>
                <a:gd name="T41" fmla="*/ 5 h 36"/>
                <a:gd name="T42" fmla="*/ 34 w 38"/>
                <a:gd name="T43" fmla="*/ 7 h 36"/>
                <a:gd name="T44" fmla="*/ 36 w 38"/>
                <a:gd name="T45" fmla="*/ 11 h 36"/>
                <a:gd name="T46" fmla="*/ 36 w 38"/>
                <a:gd name="T47" fmla="*/ 13 h 36"/>
                <a:gd name="T48" fmla="*/ 38 w 38"/>
                <a:gd name="T49" fmla="*/ 17 h 36"/>
                <a:gd name="T50" fmla="*/ 36 w 38"/>
                <a:gd name="T51" fmla="*/ 21 h 36"/>
                <a:gd name="T52" fmla="*/ 36 w 38"/>
                <a:gd name="T53" fmla="*/ 25 h 36"/>
                <a:gd name="T54" fmla="*/ 34 w 38"/>
                <a:gd name="T55" fmla="*/ 28 h 36"/>
                <a:gd name="T56" fmla="*/ 32 w 38"/>
                <a:gd name="T57" fmla="*/ 30 h 36"/>
                <a:gd name="T58" fmla="*/ 28 w 38"/>
                <a:gd name="T59" fmla="*/ 34 h 36"/>
                <a:gd name="T60" fmla="*/ 26 w 38"/>
                <a:gd name="T61" fmla="*/ 34 h 36"/>
                <a:gd name="T62" fmla="*/ 23 w 38"/>
                <a:gd name="T63" fmla="*/ 36 h 36"/>
                <a:gd name="T64" fmla="*/ 19 w 38"/>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6">
                  <a:moveTo>
                    <a:pt x="19" y="36"/>
                  </a:moveTo>
                  <a:lnTo>
                    <a:pt x="15" y="36"/>
                  </a:lnTo>
                  <a:lnTo>
                    <a:pt x="11" y="34"/>
                  </a:lnTo>
                  <a:lnTo>
                    <a:pt x="7" y="34"/>
                  </a:lnTo>
                  <a:lnTo>
                    <a:pt x="5" y="30"/>
                  </a:lnTo>
                  <a:lnTo>
                    <a:pt x="3" y="28"/>
                  </a:lnTo>
                  <a:lnTo>
                    <a:pt x="1" y="25"/>
                  </a:lnTo>
                  <a:lnTo>
                    <a:pt x="0" y="21"/>
                  </a:lnTo>
                  <a:lnTo>
                    <a:pt x="0" y="17"/>
                  </a:lnTo>
                  <a:lnTo>
                    <a:pt x="0" y="13"/>
                  </a:lnTo>
                  <a:lnTo>
                    <a:pt x="1" y="11"/>
                  </a:lnTo>
                  <a:lnTo>
                    <a:pt x="3" y="7"/>
                  </a:lnTo>
                  <a:lnTo>
                    <a:pt x="5" y="5"/>
                  </a:lnTo>
                  <a:lnTo>
                    <a:pt x="7" y="1"/>
                  </a:lnTo>
                  <a:lnTo>
                    <a:pt x="11" y="0"/>
                  </a:lnTo>
                  <a:lnTo>
                    <a:pt x="15" y="0"/>
                  </a:lnTo>
                  <a:lnTo>
                    <a:pt x="19" y="0"/>
                  </a:lnTo>
                  <a:lnTo>
                    <a:pt x="23" y="0"/>
                  </a:lnTo>
                  <a:lnTo>
                    <a:pt x="26" y="0"/>
                  </a:lnTo>
                  <a:lnTo>
                    <a:pt x="28" y="1"/>
                  </a:lnTo>
                  <a:lnTo>
                    <a:pt x="32" y="5"/>
                  </a:lnTo>
                  <a:lnTo>
                    <a:pt x="34" y="7"/>
                  </a:lnTo>
                  <a:lnTo>
                    <a:pt x="36" y="11"/>
                  </a:lnTo>
                  <a:lnTo>
                    <a:pt x="36" y="13"/>
                  </a:lnTo>
                  <a:lnTo>
                    <a:pt x="38" y="17"/>
                  </a:lnTo>
                  <a:lnTo>
                    <a:pt x="36" y="21"/>
                  </a:lnTo>
                  <a:lnTo>
                    <a:pt x="36" y="25"/>
                  </a:lnTo>
                  <a:lnTo>
                    <a:pt x="34" y="28"/>
                  </a:lnTo>
                  <a:lnTo>
                    <a:pt x="32" y="30"/>
                  </a:lnTo>
                  <a:lnTo>
                    <a:pt x="28" y="34"/>
                  </a:lnTo>
                  <a:lnTo>
                    <a:pt x="26" y="34"/>
                  </a:lnTo>
                  <a:lnTo>
                    <a:pt x="23" y="36"/>
                  </a:lnTo>
                  <a:lnTo>
                    <a:pt x="19" y="36"/>
                  </a:lnTo>
                  <a:close/>
                </a:path>
              </a:pathLst>
            </a:custGeom>
            <a:solidFill>
              <a:srgbClr val="FFFFFF"/>
            </a:solidFill>
            <a:ln w="9525">
              <a:solidFill>
                <a:srgbClr val="000000"/>
              </a:solidFill>
              <a:round/>
              <a:headEnd/>
              <a:tailEnd/>
            </a:ln>
          </p:spPr>
          <p:txBody>
            <a:bodyPr/>
            <a:lstStyle/>
            <a:p>
              <a:endParaRPr lang="en-US" dirty="0"/>
            </a:p>
          </p:txBody>
        </p:sp>
        <p:sp>
          <p:nvSpPr>
            <p:cNvPr id="899295" name="Freeform 223"/>
            <p:cNvSpPr>
              <a:spLocks noChangeAspect="1"/>
            </p:cNvSpPr>
            <p:nvPr/>
          </p:nvSpPr>
          <p:spPr bwMode="auto">
            <a:xfrm>
              <a:off x="1774" y="2133"/>
              <a:ext cx="52" cy="58"/>
            </a:xfrm>
            <a:custGeom>
              <a:avLst/>
              <a:gdLst>
                <a:gd name="T0" fmla="*/ 0 w 21"/>
                <a:gd name="T1" fmla="*/ 0 h 23"/>
                <a:gd name="T2" fmla="*/ 0 w 21"/>
                <a:gd name="T3" fmla="*/ 0 h 23"/>
                <a:gd name="T4" fmla="*/ 0 w 21"/>
                <a:gd name="T5" fmla="*/ 6 h 23"/>
                <a:gd name="T6" fmla="*/ 2 w 21"/>
                <a:gd name="T7" fmla="*/ 9 h 23"/>
                <a:gd name="T8" fmla="*/ 3 w 21"/>
                <a:gd name="T9" fmla="*/ 13 h 23"/>
                <a:gd name="T10" fmla="*/ 5 w 21"/>
                <a:gd name="T11" fmla="*/ 15 h 23"/>
                <a:gd name="T12" fmla="*/ 9 w 21"/>
                <a:gd name="T13" fmla="*/ 19 h 23"/>
                <a:gd name="T14" fmla="*/ 13 w 21"/>
                <a:gd name="T15" fmla="*/ 21 h 23"/>
                <a:gd name="T16" fmla="*/ 17 w 21"/>
                <a:gd name="T17" fmla="*/ 21 h 23"/>
                <a:gd name="T18" fmla="*/ 21 w 21"/>
                <a:gd name="T19" fmla="*/ 23 h 23"/>
                <a:gd name="T20" fmla="*/ 21 w 21"/>
                <a:gd name="T21" fmla="*/ 17 h 23"/>
                <a:gd name="T22" fmla="*/ 17 w 21"/>
                <a:gd name="T23" fmla="*/ 17 h 23"/>
                <a:gd name="T24" fmla="*/ 15 w 21"/>
                <a:gd name="T25" fmla="*/ 15 h 23"/>
                <a:gd name="T26" fmla="*/ 11 w 21"/>
                <a:gd name="T27" fmla="*/ 13 h 23"/>
                <a:gd name="T28" fmla="*/ 9 w 21"/>
                <a:gd name="T29" fmla="*/ 11 h 23"/>
                <a:gd name="T30" fmla="*/ 7 w 21"/>
                <a:gd name="T31" fmla="*/ 9 h 23"/>
                <a:gd name="T32" fmla="*/ 5 w 21"/>
                <a:gd name="T33" fmla="*/ 8 h 23"/>
                <a:gd name="T34" fmla="*/ 5 w 21"/>
                <a:gd name="T35" fmla="*/ 4 h 23"/>
                <a:gd name="T36" fmla="*/ 3 w 21"/>
                <a:gd name="T37" fmla="*/ 0 h 23"/>
                <a:gd name="T38" fmla="*/ 3 w 21"/>
                <a:gd name="T39" fmla="*/ 0 h 23"/>
                <a:gd name="T40" fmla="*/ 0 w 21"/>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0"/>
                  </a:moveTo>
                  <a:lnTo>
                    <a:pt x="0" y="0"/>
                  </a:lnTo>
                  <a:lnTo>
                    <a:pt x="0" y="6"/>
                  </a:lnTo>
                  <a:lnTo>
                    <a:pt x="2" y="9"/>
                  </a:lnTo>
                  <a:lnTo>
                    <a:pt x="3" y="13"/>
                  </a:lnTo>
                  <a:lnTo>
                    <a:pt x="5" y="15"/>
                  </a:lnTo>
                  <a:lnTo>
                    <a:pt x="9" y="19"/>
                  </a:lnTo>
                  <a:lnTo>
                    <a:pt x="13" y="21"/>
                  </a:lnTo>
                  <a:lnTo>
                    <a:pt x="17" y="21"/>
                  </a:lnTo>
                  <a:lnTo>
                    <a:pt x="21" y="23"/>
                  </a:lnTo>
                  <a:lnTo>
                    <a:pt x="21" y="17"/>
                  </a:lnTo>
                  <a:lnTo>
                    <a:pt x="17" y="17"/>
                  </a:lnTo>
                  <a:lnTo>
                    <a:pt x="15" y="15"/>
                  </a:lnTo>
                  <a:lnTo>
                    <a:pt x="11" y="13"/>
                  </a:lnTo>
                  <a:lnTo>
                    <a:pt x="9" y="11"/>
                  </a:lnTo>
                  <a:lnTo>
                    <a:pt x="7" y="9"/>
                  </a:lnTo>
                  <a:lnTo>
                    <a:pt x="5" y="8"/>
                  </a:lnTo>
                  <a:lnTo>
                    <a:pt x="5" y="4"/>
                  </a:lnTo>
                  <a:lnTo>
                    <a:pt x="3" y="0"/>
                  </a:lnTo>
                  <a:lnTo>
                    <a:pt x="3"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296" name="Freeform 224"/>
            <p:cNvSpPr>
              <a:spLocks noChangeAspect="1"/>
            </p:cNvSpPr>
            <p:nvPr/>
          </p:nvSpPr>
          <p:spPr bwMode="auto">
            <a:xfrm>
              <a:off x="1774" y="2081"/>
              <a:ext cx="52" cy="52"/>
            </a:xfrm>
            <a:custGeom>
              <a:avLst/>
              <a:gdLst>
                <a:gd name="T0" fmla="*/ 21 w 21"/>
                <a:gd name="T1" fmla="*/ 0 h 21"/>
                <a:gd name="T2" fmla="*/ 21 w 21"/>
                <a:gd name="T3" fmla="*/ 0 h 21"/>
                <a:gd name="T4" fmla="*/ 17 w 21"/>
                <a:gd name="T5" fmla="*/ 2 h 21"/>
                <a:gd name="T6" fmla="*/ 13 w 21"/>
                <a:gd name="T7" fmla="*/ 2 h 21"/>
                <a:gd name="T8" fmla="*/ 9 w 21"/>
                <a:gd name="T9" fmla="*/ 4 h 21"/>
                <a:gd name="T10" fmla="*/ 5 w 21"/>
                <a:gd name="T11" fmla="*/ 7 h 21"/>
                <a:gd name="T12" fmla="*/ 3 w 21"/>
                <a:gd name="T13" fmla="*/ 9 h 21"/>
                <a:gd name="T14" fmla="*/ 2 w 21"/>
                <a:gd name="T15" fmla="*/ 13 h 21"/>
                <a:gd name="T16" fmla="*/ 0 w 21"/>
                <a:gd name="T17" fmla="*/ 17 h 21"/>
                <a:gd name="T18" fmla="*/ 0 w 21"/>
                <a:gd name="T19" fmla="*/ 21 h 21"/>
                <a:gd name="T20" fmla="*/ 3 w 21"/>
                <a:gd name="T21" fmla="*/ 21 h 21"/>
                <a:gd name="T22" fmla="*/ 5 w 21"/>
                <a:gd name="T23" fmla="*/ 19 h 21"/>
                <a:gd name="T24" fmla="*/ 5 w 21"/>
                <a:gd name="T25" fmla="*/ 15 h 21"/>
                <a:gd name="T26" fmla="*/ 7 w 21"/>
                <a:gd name="T27" fmla="*/ 13 h 21"/>
                <a:gd name="T28" fmla="*/ 9 w 21"/>
                <a:gd name="T29" fmla="*/ 9 h 21"/>
                <a:gd name="T30" fmla="*/ 11 w 21"/>
                <a:gd name="T31" fmla="*/ 7 h 21"/>
                <a:gd name="T32" fmla="*/ 15 w 21"/>
                <a:gd name="T33" fmla="*/ 7 h 21"/>
                <a:gd name="T34" fmla="*/ 17 w 21"/>
                <a:gd name="T35" fmla="*/ 5 h 21"/>
                <a:gd name="T36" fmla="*/ 21 w 21"/>
                <a:gd name="T37" fmla="*/ 5 h 21"/>
                <a:gd name="T38" fmla="*/ 21 w 21"/>
                <a:gd name="T39" fmla="*/ 5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2"/>
                  </a:lnTo>
                  <a:lnTo>
                    <a:pt x="13" y="2"/>
                  </a:lnTo>
                  <a:lnTo>
                    <a:pt x="9" y="4"/>
                  </a:lnTo>
                  <a:lnTo>
                    <a:pt x="5" y="7"/>
                  </a:lnTo>
                  <a:lnTo>
                    <a:pt x="3" y="9"/>
                  </a:lnTo>
                  <a:lnTo>
                    <a:pt x="2" y="13"/>
                  </a:lnTo>
                  <a:lnTo>
                    <a:pt x="0" y="17"/>
                  </a:lnTo>
                  <a:lnTo>
                    <a:pt x="0" y="21"/>
                  </a:lnTo>
                  <a:lnTo>
                    <a:pt x="3" y="21"/>
                  </a:lnTo>
                  <a:lnTo>
                    <a:pt x="5" y="19"/>
                  </a:lnTo>
                  <a:lnTo>
                    <a:pt x="5" y="15"/>
                  </a:lnTo>
                  <a:lnTo>
                    <a:pt x="7" y="13"/>
                  </a:lnTo>
                  <a:lnTo>
                    <a:pt x="9" y="9"/>
                  </a:lnTo>
                  <a:lnTo>
                    <a:pt x="11" y="7"/>
                  </a:lnTo>
                  <a:lnTo>
                    <a:pt x="15" y="7"/>
                  </a:lnTo>
                  <a:lnTo>
                    <a:pt x="17" y="5"/>
                  </a:lnTo>
                  <a:lnTo>
                    <a:pt x="21" y="5"/>
                  </a:lnTo>
                  <a:lnTo>
                    <a:pt x="21" y="5"/>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297" name="Freeform 225"/>
            <p:cNvSpPr>
              <a:spLocks noChangeAspect="1"/>
            </p:cNvSpPr>
            <p:nvPr/>
          </p:nvSpPr>
          <p:spPr bwMode="auto">
            <a:xfrm>
              <a:off x="1826" y="2081"/>
              <a:ext cx="53" cy="52"/>
            </a:xfrm>
            <a:custGeom>
              <a:avLst/>
              <a:gdLst>
                <a:gd name="T0" fmla="*/ 21 w 21"/>
                <a:gd name="T1" fmla="*/ 21 h 21"/>
                <a:gd name="T2" fmla="*/ 21 w 21"/>
                <a:gd name="T3" fmla="*/ 21 h 21"/>
                <a:gd name="T4" fmla="*/ 21 w 21"/>
                <a:gd name="T5" fmla="*/ 17 h 21"/>
                <a:gd name="T6" fmla="*/ 19 w 21"/>
                <a:gd name="T7" fmla="*/ 13 h 21"/>
                <a:gd name="T8" fmla="*/ 17 w 21"/>
                <a:gd name="T9" fmla="*/ 9 h 21"/>
                <a:gd name="T10" fmla="*/ 15 w 21"/>
                <a:gd name="T11" fmla="*/ 7 h 21"/>
                <a:gd name="T12" fmla="*/ 11 w 21"/>
                <a:gd name="T13" fmla="*/ 4 h 21"/>
                <a:gd name="T14" fmla="*/ 7 w 21"/>
                <a:gd name="T15" fmla="*/ 2 h 21"/>
                <a:gd name="T16" fmla="*/ 4 w 21"/>
                <a:gd name="T17" fmla="*/ 2 h 21"/>
                <a:gd name="T18" fmla="*/ 0 w 21"/>
                <a:gd name="T19" fmla="*/ 0 h 21"/>
                <a:gd name="T20" fmla="*/ 0 w 21"/>
                <a:gd name="T21" fmla="*/ 5 h 21"/>
                <a:gd name="T22" fmla="*/ 4 w 21"/>
                <a:gd name="T23" fmla="*/ 5 h 21"/>
                <a:gd name="T24" fmla="*/ 5 w 21"/>
                <a:gd name="T25" fmla="*/ 7 h 21"/>
                <a:gd name="T26" fmla="*/ 9 w 21"/>
                <a:gd name="T27" fmla="*/ 7 h 21"/>
                <a:gd name="T28" fmla="*/ 11 w 21"/>
                <a:gd name="T29" fmla="*/ 9 h 21"/>
                <a:gd name="T30" fmla="*/ 13 w 21"/>
                <a:gd name="T31" fmla="*/ 13 h 21"/>
                <a:gd name="T32" fmla="*/ 15 w 21"/>
                <a:gd name="T33" fmla="*/ 15 h 21"/>
                <a:gd name="T34" fmla="*/ 15 w 21"/>
                <a:gd name="T35" fmla="*/ 19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3"/>
                  </a:lnTo>
                  <a:lnTo>
                    <a:pt x="17" y="9"/>
                  </a:lnTo>
                  <a:lnTo>
                    <a:pt x="15" y="7"/>
                  </a:lnTo>
                  <a:lnTo>
                    <a:pt x="11" y="4"/>
                  </a:lnTo>
                  <a:lnTo>
                    <a:pt x="7" y="2"/>
                  </a:lnTo>
                  <a:lnTo>
                    <a:pt x="4" y="2"/>
                  </a:lnTo>
                  <a:lnTo>
                    <a:pt x="0" y="0"/>
                  </a:lnTo>
                  <a:lnTo>
                    <a:pt x="0" y="5"/>
                  </a:lnTo>
                  <a:lnTo>
                    <a:pt x="4" y="5"/>
                  </a:lnTo>
                  <a:lnTo>
                    <a:pt x="5" y="7"/>
                  </a:lnTo>
                  <a:lnTo>
                    <a:pt x="9" y="7"/>
                  </a:lnTo>
                  <a:lnTo>
                    <a:pt x="11" y="9"/>
                  </a:lnTo>
                  <a:lnTo>
                    <a:pt x="13" y="13"/>
                  </a:lnTo>
                  <a:lnTo>
                    <a:pt x="15" y="15"/>
                  </a:lnTo>
                  <a:lnTo>
                    <a:pt x="15" y="19"/>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298" name="Freeform 226"/>
            <p:cNvSpPr>
              <a:spLocks noChangeAspect="1"/>
            </p:cNvSpPr>
            <p:nvPr/>
          </p:nvSpPr>
          <p:spPr bwMode="auto">
            <a:xfrm>
              <a:off x="1826" y="2133"/>
              <a:ext cx="53" cy="58"/>
            </a:xfrm>
            <a:custGeom>
              <a:avLst/>
              <a:gdLst>
                <a:gd name="T0" fmla="*/ 0 w 21"/>
                <a:gd name="T1" fmla="*/ 23 h 23"/>
                <a:gd name="T2" fmla="*/ 0 w 21"/>
                <a:gd name="T3" fmla="*/ 23 h 23"/>
                <a:gd name="T4" fmla="*/ 4 w 21"/>
                <a:gd name="T5" fmla="*/ 21 h 23"/>
                <a:gd name="T6" fmla="*/ 7 w 21"/>
                <a:gd name="T7" fmla="*/ 21 h 23"/>
                <a:gd name="T8" fmla="*/ 11 w 21"/>
                <a:gd name="T9" fmla="*/ 19 h 23"/>
                <a:gd name="T10" fmla="*/ 15 w 21"/>
                <a:gd name="T11" fmla="*/ 15 h 23"/>
                <a:gd name="T12" fmla="*/ 17 w 21"/>
                <a:gd name="T13" fmla="*/ 13 h 23"/>
                <a:gd name="T14" fmla="*/ 19 w 21"/>
                <a:gd name="T15" fmla="*/ 9 h 23"/>
                <a:gd name="T16" fmla="*/ 21 w 21"/>
                <a:gd name="T17" fmla="*/ 6 h 23"/>
                <a:gd name="T18" fmla="*/ 21 w 21"/>
                <a:gd name="T19" fmla="*/ 0 h 23"/>
                <a:gd name="T20" fmla="*/ 15 w 21"/>
                <a:gd name="T21" fmla="*/ 0 h 23"/>
                <a:gd name="T22" fmla="*/ 15 w 21"/>
                <a:gd name="T23" fmla="*/ 4 h 23"/>
                <a:gd name="T24" fmla="*/ 15 w 21"/>
                <a:gd name="T25" fmla="*/ 8 h 23"/>
                <a:gd name="T26" fmla="*/ 13 w 21"/>
                <a:gd name="T27" fmla="*/ 9 h 23"/>
                <a:gd name="T28" fmla="*/ 11 w 21"/>
                <a:gd name="T29" fmla="*/ 11 h 23"/>
                <a:gd name="T30" fmla="*/ 9 w 21"/>
                <a:gd name="T31" fmla="*/ 13 h 23"/>
                <a:gd name="T32" fmla="*/ 5 w 21"/>
                <a:gd name="T33" fmla="*/ 15 h 23"/>
                <a:gd name="T34" fmla="*/ 4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4" y="21"/>
                  </a:lnTo>
                  <a:lnTo>
                    <a:pt x="7" y="21"/>
                  </a:lnTo>
                  <a:lnTo>
                    <a:pt x="11" y="19"/>
                  </a:lnTo>
                  <a:lnTo>
                    <a:pt x="15" y="15"/>
                  </a:lnTo>
                  <a:lnTo>
                    <a:pt x="17" y="13"/>
                  </a:lnTo>
                  <a:lnTo>
                    <a:pt x="19" y="9"/>
                  </a:lnTo>
                  <a:lnTo>
                    <a:pt x="21" y="6"/>
                  </a:lnTo>
                  <a:lnTo>
                    <a:pt x="21" y="0"/>
                  </a:lnTo>
                  <a:lnTo>
                    <a:pt x="15" y="0"/>
                  </a:lnTo>
                  <a:lnTo>
                    <a:pt x="15" y="4"/>
                  </a:lnTo>
                  <a:lnTo>
                    <a:pt x="15" y="8"/>
                  </a:lnTo>
                  <a:lnTo>
                    <a:pt x="13" y="9"/>
                  </a:lnTo>
                  <a:lnTo>
                    <a:pt x="11" y="11"/>
                  </a:lnTo>
                  <a:lnTo>
                    <a:pt x="9" y="13"/>
                  </a:lnTo>
                  <a:lnTo>
                    <a:pt x="5" y="15"/>
                  </a:lnTo>
                  <a:lnTo>
                    <a:pt x="4"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299" name="Freeform 227"/>
            <p:cNvSpPr>
              <a:spLocks noChangeAspect="1"/>
            </p:cNvSpPr>
            <p:nvPr/>
          </p:nvSpPr>
          <p:spPr bwMode="auto">
            <a:xfrm>
              <a:off x="1666" y="2091"/>
              <a:ext cx="93" cy="90"/>
            </a:xfrm>
            <a:custGeom>
              <a:avLst/>
              <a:gdLst>
                <a:gd name="T0" fmla="*/ 20 w 37"/>
                <a:gd name="T1" fmla="*/ 36 h 36"/>
                <a:gd name="T2" fmla="*/ 16 w 37"/>
                <a:gd name="T3" fmla="*/ 36 h 36"/>
                <a:gd name="T4" fmla="*/ 12 w 37"/>
                <a:gd name="T5" fmla="*/ 34 h 36"/>
                <a:gd name="T6" fmla="*/ 8 w 37"/>
                <a:gd name="T7" fmla="*/ 34 h 36"/>
                <a:gd name="T8" fmla="*/ 6 w 37"/>
                <a:gd name="T9" fmla="*/ 30 h 36"/>
                <a:gd name="T10" fmla="*/ 4 w 37"/>
                <a:gd name="T11" fmla="*/ 28 h 36"/>
                <a:gd name="T12" fmla="*/ 2 w 37"/>
                <a:gd name="T13" fmla="*/ 25 h 36"/>
                <a:gd name="T14" fmla="*/ 0 w 37"/>
                <a:gd name="T15" fmla="*/ 21 h 36"/>
                <a:gd name="T16" fmla="*/ 0 w 37"/>
                <a:gd name="T17" fmla="*/ 17 h 36"/>
                <a:gd name="T18" fmla="*/ 0 w 37"/>
                <a:gd name="T19" fmla="*/ 13 h 36"/>
                <a:gd name="T20" fmla="*/ 2 w 37"/>
                <a:gd name="T21" fmla="*/ 11 h 36"/>
                <a:gd name="T22" fmla="*/ 4 w 37"/>
                <a:gd name="T23" fmla="*/ 7 h 36"/>
                <a:gd name="T24" fmla="*/ 6 w 37"/>
                <a:gd name="T25" fmla="*/ 5 h 36"/>
                <a:gd name="T26" fmla="*/ 8 w 37"/>
                <a:gd name="T27" fmla="*/ 1 h 36"/>
                <a:gd name="T28" fmla="*/ 12 w 37"/>
                <a:gd name="T29" fmla="*/ 0 h 36"/>
                <a:gd name="T30" fmla="*/ 16 w 37"/>
                <a:gd name="T31" fmla="*/ 0 h 36"/>
                <a:gd name="T32" fmla="*/ 20 w 37"/>
                <a:gd name="T33" fmla="*/ 0 h 36"/>
                <a:gd name="T34" fmla="*/ 23 w 37"/>
                <a:gd name="T35" fmla="*/ 0 h 36"/>
                <a:gd name="T36" fmla="*/ 25 w 37"/>
                <a:gd name="T37" fmla="*/ 0 h 36"/>
                <a:gd name="T38" fmla="*/ 29 w 37"/>
                <a:gd name="T39" fmla="*/ 1 h 36"/>
                <a:gd name="T40" fmla="*/ 33 w 37"/>
                <a:gd name="T41" fmla="*/ 5 h 36"/>
                <a:gd name="T42" fmla="*/ 35 w 37"/>
                <a:gd name="T43" fmla="*/ 7 h 36"/>
                <a:gd name="T44" fmla="*/ 37 w 37"/>
                <a:gd name="T45" fmla="*/ 11 h 36"/>
                <a:gd name="T46" fmla="*/ 37 w 37"/>
                <a:gd name="T47" fmla="*/ 13 h 36"/>
                <a:gd name="T48" fmla="*/ 37 w 37"/>
                <a:gd name="T49" fmla="*/ 17 h 36"/>
                <a:gd name="T50" fmla="*/ 37 w 37"/>
                <a:gd name="T51" fmla="*/ 21 h 36"/>
                <a:gd name="T52" fmla="*/ 37 w 37"/>
                <a:gd name="T53" fmla="*/ 25 h 36"/>
                <a:gd name="T54" fmla="*/ 35 w 37"/>
                <a:gd name="T55" fmla="*/ 28 h 36"/>
                <a:gd name="T56" fmla="*/ 33 w 37"/>
                <a:gd name="T57" fmla="*/ 30 h 36"/>
                <a:gd name="T58" fmla="*/ 29 w 37"/>
                <a:gd name="T59" fmla="*/ 34 h 36"/>
                <a:gd name="T60" fmla="*/ 25 w 37"/>
                <a:gd name="T61" fmla="*/ 34 h 36"/>
                <a:gd name="T62" fmla="*/ 23 w 37"/>
                <a:gd name="T63" fmla="*/ 36 h 36"/>
                <a:gd name="T64" fmla="*/ 20 w 37"/>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6">
                  <a:moveTo>
                    <a:pt x="20" y="36"/>
                  </a:moveTo>
                  <a:lnTo>
                    <a:pt x="16" y="36"/>
                  </a:lnTo>
                  <a:lnTo>
                    <a:pt x="12" y="34"/>
                  </a:lnTo>
                  <a:lnTo>
                    <a:pt x="8" y="34"/>
                  </a:lnTo>
                  <a:lnTo>
                    <a:pt x="6" y="30"/>
                  </a:lnTo>
                  <a:lnTo>
                    <a:pt x="4" y="28"/>
                  </a:lnTo>
                  <a:lnTo>
                    <a:pt x="2" y="25"/>
                  </a:lnTo>
                  <a:lnTo>
                    <a:pt x="0" y="21"/>
                  </a:lnTo>
                  <a:lnTo>
                    <a:pt x="0" y="17"/>
                  </a:lnTo>
                  <a:lnTo>
                    <a:pt x="0" y="13"/>
                  </a:lnTo>
                  <a:lnTo>
                    <a:pt x="2" y="11"/>
                  </a:lnTo>
                  <a:lnTo>
                    <a:pt x="4" y="7"/>
                  </a:lnTo>
                  <a:lnTo>
                    <a:pt x="6" y="5"/>
                  </a:lnTo>
                  <a:lnTo>
                    <a:pt x="8" y="1"/>
                  </a:lnTo>
                  <a:lnTo>
                    <a:pt x="12" y="0"/>
                  </a:lnTo>
                  <a:lnTo>
                    <a:pt x="16" y="0"/>
                  </a:lnTo>
                  <a:lnTo>
                    <a:pt x="20" y="0"/>
                  </a:lnTo>
                  <a:lnTo>
                    <a:pt x="23" y="0"/>
                  </a:lnTo>
                  <a:lnTo>
                    <a:pt x="25" y="0"/>
                  </a:lnTo>
                  <a:lnTo>
                    <a:pt x="29" y="1"/>
                  </a:lnTo>
                  <a:lnTo>
                    <a:pt x="33" y="5"/>
                  </a:lnTo>
                  <a:lnTo>
                    <a:pt x="35" y="7"/>
                  </a:lnTo>
                  <a:lnTo>
                    <a:pt x="37" y="11"/>
                  </a:lnTo>
                  <a:lnTo>
                    <a:pt x="37" y="13"/>
                  </a:lnTo>
                  <a:lnTo>
                    <a:pt x="37" y="17"/>
                  </a:lnTo>
                  <a:lnTo>
                    <a:pt x="37" y="21"/>
                  </a:lnTo>
                  <a:lnTo>
                    <a:pt x="37" y="25"/>
                  </a:lnTo>
                  <a:lnTo>
                    <a:pt x="35" y="28"/>
                  </a:lnTo>
                  <a:lnTo>
                    <a:pt x="33" y="30"/>
                  </a:lnTo>
                  <a:lnTo>
                    <a:pt x="29" y="34"/>
                  </a:lnTo>
                  <a:lnTo>
                    <a:pt x="25" y="34"/>
                  </a:lnTo>
                  <a:lnTo>
                    <a:pt x="23" y="36"/>
                  </a:lnTo>
                  <a:lnTo>
                    <a:pt x="20" y="36"/>
                  </a:lnTo>
                  <a:close/>
                </a:path>
              </a:pathLst>
            </a:custGeom>
            <a:solidFill>
              <a:srgbClr val="FFFFFF"/>
            </a:solidFill>
            <a:ln w="9525">
              <a:solidFill>
                <a:srgbClr val="000000"/>
              </a:solidFill>
              <a:round/>
              <a:headEnd/>
              <a:tailEnd/>
            </a:ln>
          </p:spPr>
          <p:txBody>
            <a:bodyPr/>
            <a:lstStyle/>
            <a:p>
              <a:endParaRPr lang="en-US" dirty="0"/>
            </a:p>
          </p:txBody>
        </p:sp>
        <p:sp>
          <p:nvSpPr>
            <p:cNvPr id="899300" name="Freeform 228"/>
            <p:cNvSpPr>
              <a:spLocks noChangeAspect="1"/>
            </p:cNvSpPr>
            <p:nvPr/>
          </p:nvSpPr>
          <p:spPr bwMode="auto">
            <a:xfrm>
              <a:off x="1661" y="2133"/>
              <a:ext cx="55" cy="58"/>
            </a:xfrm>
            <a:custGeom>
              <a:avLst/>
              <a:gdLst>
                <a:gd name="T0" fmla="*/ 0 w 22"/>
                <a:gd name="T1" fmla="*/ 0 h 23"/>
                <a:gd name="T2" fmla="*/ 0 w 22"/>
                <a:gd name="T3" fmla="*/ 0 h 23"/>
                <a:gd name="T4" fmla="*/ 0 w 22"/>
                <a:gd name="T5" fmla="*/ 6 h 23"/>
                <a:gd name="T6" fmla="*/ 0 w 22"/>
                <a:gd name="T7" fmla="*/ 9 h 23"/>
                <a:gd name="T8" fmla="*/ 2 w 22"/>
                <a:gd name="T9" fmla="*/ 13 h 23"/>
                <a:gd name="T10" fmla="*/ 6 w 22"/>
                <a:gd name="T11" fmla="*/ 15 h 23"/>
                <a:gd name="T12" fmla="*/ 8 w 22"/>
                <a:gd name="T13" fmla="*/ 19 h 23"/>
                <a:gd name="T14" fmla="*/ 12 w 22"/>
                <a:gd name="T15" fmla="*/ 21 h 23"/>
                <a:gd name="T16" fmla="*/ 16 w 22"/>
                <a:gd name="T17" fmla="*/ 21 h 23"/>
                <a:gd name="T18" fmla="*/ 22 w 22"/>
                <a:gd name="T19" fmla="*/ 23 h 23"/>
                <a:gd name="T20" fmla="*/ 22 w 22"/>
                <a:gd name="T21" fmla="*/ 17 h 23"/>
                <a:gd name="T22" fmla="*/ 18 w 22"/>
                <a:gd name="T23" fmla="*/ 17 h 23"/>
                <a:gd name="T24" fmla="*/ 14 w 22"/>
                <a:gd name="T25" fmla="*/ 15 h 23"/>
                <a:gd name="T26" fmla="*/ 12 w 22"/>
                <a:gd name="T27" fmla="*/ 13 h 23"/>
                <a:gd name="T28" fmla="*/ 10 w 22"/>
                <a:gd name="T29" fmla="*/ 11 h 23"/>
                <a:gd name="T30" fmla="*/ 8 w 22"/>
                <a:gd name="T31" fmla="*/ 9 h 23"/>
                <a:gd name="T32" fmla="*/ 6 w 22"/>
                <a:gd name="T33" fmla="*/ 8 h 23"/>
                <a:gd name="T34" fmla="*/ 4 w 22"/>
                <a:gd name="T35" fmla="*/ 4 h 23"/>
                <a:gd name="T36" fmla="*/ 4 w 22"/>
                <a:gd name="T37" fmla="*/ 0 h 23"/>
                <a:gd name="T38" fmla="*/ 4 w 22"/>
                <a:gd name="T39" fmla="*/ 0 h 23"/>
                <a:gd name="T40" fmla="*/ 0 w 22"/>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0" y="0"/>
                  </a:moveTo>
                  <a:lnTo>
                    <a:pt x="0" y="0"/>
                  </a:lnTo>
                  <a:lnTo>
                    <a:pt x="0" y="6"/>
                  </a:lnTo>
                  <a:lnTo>
                    <a:pt x="0" y="9"/>
                  </a:lnTo>
                  <a:lnTo>
                    <a:pt x="2" y="13"/>
                  </a:lnTo>
                  <a:lnTo>
                    <a:pt x="6" y="15"/>
                  </a:lnTo>
                  <a:lnTo>
                    <a:pt x="8" y="19"/>
                  </a:lnTo>
                  <a:lnTo>
                    <a:pt x="12" y="21"/>
                  </a:lnTo>
                  <a:lnTo>
                    <a:pt x="16" y="21"/>
                  </a:lnTo>
                  <a:lnTo>
                    <a:pt x="22" y="23"/>
                  </a:lnTo>
                  <a:lnTo>
                    <a:pt x="22" y="17"/>
                  </a:lnTo>
                  <a:lnTo>
                    <a:pt x="18" y="17"/>
                  </a:lnTo>
                  <a:lnTo>
                    <a:pt x="14" y="15"/>
                  </a:lnTo>
                  <a:lnTo>
                    <a:pt x="12" y="13"/>
                  </a:lnTo>
                  <a:lnTo>
                    <a:pt x="10" y="11"/>
                  </a:lnTo>
                  <a:lnTo>
                    <a:pt x="8" y="9"/>
                  </a:lnTo>
                  <a:lnTo>
                    <a:pt x="6" y="8"/>
                  </a:lnTo>
                  <a:lnTo>
                    <a:pt x="4" y="4"/>
                  </a:lnTo>
                  <a:lnTo>
                    <a:pt x="4" y="0"/>
                  </a:lnTo>
                  <a:lnTo>
                    <a:pt x="4"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01" name="Freeform 229"/>
            <p:cNvSpPr>
              <a:spLocks noChangeAspect="1"/>
            </p:cNvSpPr>
            <p:nvPr/>
          </p:nvSpPr>
          <p:spPr bwMode="auto">
            <a:xfrm>
              <a:off x="1661" y="2081"/>
              <a:ext cx="55" cy="52"/>
            </a:xfrm>
            <a:custGeom>
              <a:avLst/>
              <a:gdLst>
                <a:gd name="T0" fmla="*/ 22 w 22"/>
                <a:gd name="T1" fmla="*/ 0 h 21"/>
                <a:gd name="T2" fmla="*/ 22 w 22"/>
                <a:gd name="T3" fmla="*/ 0 h 21"/>
                <a:gd name="T4" fmla="*/ 16 w 22"/>
                <a:gd name="T5" fmla="*/ 2 h 21"/>
                <a:gd name="T6" fmla="*/ 12 w 22"/>
                <a:gd name="T7" fmla="*/ 2 h 21"/>
                <a:gd name="T8" fmla="*/ 8 w 22"/>
                <a:gd name="T9" fmla="*/ 4 h 21"/>
                <a:gd name="T10" fmla="*/ 6 w 22"/>
                <a:gd name="T11" fmla="*/ 7 h 21"/>
                <a:gd name="T12" fmla="*/ 2 w 22"/>
                <a:gd name="T13" fmla="*/ 9 h 21"/>
                <a:gd name="T14" fmla="*/ 0 w 22"/>
                <a:gd name="T15" fmla="*/ 13 h 21"/>
                <a:gd name="T16" fmla="*/ 0 w 22"/>
                <a:gd name="T17" fmla="*/ 17 h 21"/>
                <a:gd name="T18" fmla="*/ 0 w 22"/>
                <a:gd name="T19" fmla="*/ 21 h 21"/>
                <a:gd name="T20" fmla="*/ 4 w 22"/>
                <a:gd name="T21" fmla="*/ 21 h 21"/>
                <a:gd name="T22" fmla="*/ 4 w 22"/>
                <a:gd name="T23" fmla="*/ 19 h 21"/>
                <a:gd name="T24" fmla="*/ 6 w 22"/>
                <a:gd name="T25" fmla="*/ 15 h 21"/>
                <a:gd name="T26" fmla="*/ 8 w 22"/>
                <a:gd name="T27" fmla="*/ 13 h 21"/>
                <a:gd name="T28" fmla="*/ 10 w 22"/>
                <a:gd name="T29" fmla="*/ 9 h 21"/>
                <a:gd name="T30" fmla="*/ 12 w 22"/>
                <a:gd name="T31" fmla="*/ 7 h 21"/>
                <a:gd name="T32" fmla="*/ 14 w 22"/>
                <a:gd name="T33" fmla="*/ 7 h 21"/>
                <a:gd name="T34" fmla="*/ 18 w 22"/>
                <a:gd name="T35" fmla="*/ 5 h 21"/>
                <a:gd name="T36" fmla="*/ 22 w 22"/>
                <a:gd name="T37" fmla="*/ 5 h 21"/>
                <a:gd name="T38" fmla="*/ 22 w 22"/>
                <a:gd name="T39" fmla="*/ 5 h 21"/>
                <a:gd name="T40" fmla="*/ 22 w 22"/>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22" y="0"/>
                  </a:moveTo>
                  <a:lnTo>
                    <a:pt x="22" y="0"/>
                  </a:lnTo>
                  <a:lnTo>
                    <a:pt x="16" y="2"/>
                  </a:lnTo>
                  <a:lnTo>
                    <a:pt x="12" y="2"/>
                  </a:lnTo>
                  <a:lnTo>
                    <a:pt x="8" y="4"/>
                  </a:lnTo>
                  <a:lnTo>
                    <a:pt x="6" y="7"/>
                  </a:lnTo>
                  <a:lnTo>
                    <a:pt x="2" y="9"/>
                  </a:lnTo>
                  <a:lnTo>
                    <a:pt x="0" y="13"/>
                  </a:lnTo>
                  <a:lnTo>
                    <a:pt x="0" y="17"/>
                  </a:lnTo>
                  <a:lnTo>
                    <a:pt x="0" y="21"/>
                  </a:lnTo>
                  <a:lnTo>
                    <a:pt x="4" y="21"/>
                  </a:lnTo>
                  <a:lnTo>
                    <a:pt x="4" y="19"/>
                  </a:lnTo>
                  <a:lnTo>
                    <a:pt x="6" y="15"/>
                  </a:lnTo>
                  <a:lnTo>
                    <a:pt x="8" y="13"/>
                  </a:lnTo>
                  <a:lnTo>
                    <a:pt x="10" y="9"/>
                  </a:lnTo>
                  <a:lnTo>
                    <a:pt x="12" y="7"/>
                  </a:lnTo>
                  <a:lnTo>
                    <a:pt x="14" y="7"/>
                  </a:lnTo>
                  <a:lnTo>
                    <a:pt x="18" y="5"/>
                  </a:lnTo>
                  <a:lnTo>
                    <a:pt x="22" y="5"/>
                  </a:lnTo>
                  <a:lnTo>
                    <a:pt x="22" y="5"/>
                  </a:lnTo>
                  <a:lnTo>
                    <a:pt x="22" y="0"/>
                  </a:lnTo>
                  <a:close/>
                </a:path>
              </a:pathLst>
            </a:custGeom>
            <a:solidFill>
              <a:srgbClr val="1F1A17"/>
            </a:solidFill>
            <a:ln w="9525">
              <a:solidFill>
                <a:srgbClr val="000000"/>
              </a:solidFill>
              <a:round/>
              <a:headEnd/>
              <a:tailEnd/>
            </a:ln>
          </p:spPr>
          <p:txBody>
            <a:bodyPr/>
            <a:lstStyle/>
            <a:p>
              <a:endParaRPr lang="en-US" dirty="0"/>
            </a:p>
          </p:txBody>
        </p:sp>
        <p:sp>
          <p:nvSpPr>
            <p:cNvPr id="899302" name="Freeform 230"/>
            <p:cNvSpPr>
              <a:spLocks noChangeAspect="1"/>
            </p:cNvSpPr>
            <p:nvPr/>
          </p:nvSpPr>
          <p:spPr bwMode="auto">
            <a:xfrm>
              <a:off x="1716" y="2081"/>
              <a:ext cx="53" cy="52"/>
            </a:xfrm>
            <a:custGeom>
              <a:avLst/>
              <a:gdLst>
                <a:gd name="T0" fmla="*/ 21 w 21"/>
                <a:gd name="T1" fmla="*/ 21 h 21"/>
                <a:gd name="T2" fmla="*/ 21 w 21"/>
                <a:gd name="T3" fmla="*/ 21 h 21"/>
                <a:gd name="T4" fmla="*/ 21 w 21"/>
                <a:gd name="T5" fmla="*/ 17 h 21"/>
                <a:gd name="T6" fmla="*/ 19 w 21"/>
                <a:gd name="T7" fmla="*/ 13 h 21"/>
                <a:gd name="T8" fmla="*/ 17 w 21"/>
                <a:gd name="T9" fmla="*/ 9 h 21"/>
                <a:gd name="T10" fmla="*/ 13 w 21"/>
                <a:gd name="T11" fmla="*/ 7 h 21"/>
                <a:gd name="T12" fmla="*/ 11 w 21"/>
                <a:gd name="T13" fmla="*/ 4 h 21"/>
                <a:gd name="T14" fmla="*/ 7 w 21"/>
                <a:gd name="T15" fmla="*/ 2 h 21"/>
                <a:gd name="T16" fmla="*/ 3 w 21"/>
                <a:gd name="T17" fmla="*/ 2 h 21"/>
                <a:gd name="T18" fmla="*/ 0 w 21"/>
                <a:gd name="T19" fmla="*/ 0 h 21"/>
                <a:gd name="T20" fmla="*/ 0 w 21"/>
                <a:gd name="T21" fmla="*/ 5 h 21"/>
                <a:gd name="T22" fmla="*/ 1 w 21"/>
                <a:gd name="T23" fmla="*/ 5 h 21"/>
                <a:gd name="T24" fmla="*/ 5 w 21"/>
                <a:gd name="T25" fmla="*/ 7 h 21"/>
                <a:gd name="T26" fmla="*/ 7 w 21"/>
                <a:gd name="T27" fmla="*/ 7 h 21"/>
                <a:gd name="T28" fmla="*/ 11 w 21"/>
                <a:gd name="T29" fmla="*/ 9 h 21"/>
                <a:gd name="T30" fmla="*/ 13 w 21"/>
                <a:gd name="T31" fmla="*/ 13 h 21"/>
                <a:gd name="T32" fmla="*/ 13 w 21"/>
                <a:gd name="T33" fmla="*/ 15 h 21"/>
                <a:gd name="T34" fmla="*/ 15 w 21"/>
                <a:gd name="T35" fmla="*/ 19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3"/>
                  </a:lnTo>
                  <a:lnTo>
                    <a:pt x="17" y="9"/>
                  </a:lnTo>
                  <a:lnTo>
                    <a:pt x="13" y="7"/>
                  </a:lnTo>
                  <a:lnTo>
                    <a:pt x="11" y="4"/>
                  </a:lnTo>
                  <a:lnTo>
                    <a:pt x="7" y="2"/>
                  </a:lnTo>
                  <a:lnTo>
                    <a:pt x="3" y="2"/>
                  </a:lnTo>
                  <a:lnTo>
                    <a:pt x="0" y="0"/>
                  </a:lnTo>
                  <a:lnTo>
                    <a:pt x="0" y="5"/>
                  </a:lnTo>
                  <a:lnTo>
                    <a:pt x="1" y="5"/>
                  </a:lnTo>
                  <a:lnTo>
                    <a:pt x="5" y="7"/>
                  </a:lnTo>
                  <a:lnTo>
                    <a:pt x="7" y="7"/>
                  </a:lnTo>
                  <a:lnTo>
                    <a:pt x="11" y="9"/>
                  </a:lnTo>
                  <a:lnTo>
                    <a:pt x="13" y="13"/>
                  </a:lnTo>
                  <a:lnTo>
                    <a:pt x="13" y="15"/>
                  </a:lnTo>
                  <a:lnTo>
                    <a:pt x="15" y="19"/>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03" name="Freeform 231"/>
            <p:cNvSpPr>
              <a:spLocks noChangeAspect="1"/>
            </p:cNvSpPr>
            <p:nvPr/>
          </p:nvSpPr>
          <p:spPr bwMode="auto">
            <a:xfrm>
              <a:off x="1716" y="2133"/>
              <a:ext cx="53" cy="58"/>
            </a:xfrm>
            <a:custGeom>
              <a:avLst/>
              <a:gdLst>
                <a:gd name="T0" fmla="*/ 0 w 21"/>
                <a:gd name="T1" fmla="*/ 23 h 23"/>
                <a:gd name="T2" fmla="*/ 0 w 21"/>
                <a:gd name="T3" fmla="*/ 23 h 23"/>
                <a:gd name="T4" fmla="*/ 3 w 21"/>
                <a:gd name="T5" fmla="*/ 21 h 23"/>
                <a:gd name="T6" fmla="*/ 7 w 21"/>
                <a:gd name="T7" fmla="*/ 21 h 23"/>
                <a:gd name="T8" fmla="*/ 11 w 21"/>
                <a:gd name="T9" fmla="*/ 19 h 23"/>
                <a:gd name="T10" fmla="*/ 13 w 21"/>
                <a:gd name="T11" fmla="*/ 15 h 23"/>
                <a:gd name="T12" fmla="*/ 17 w 21"/>
                <a:gd name="T13" fmla="*/ 13 h 23"/>
                <a:gd name="T14" fmla="*/ 19 w 21"/>
                <a:gd name="T15" fmla="*/ 9 h 23"/>
                <a:gd name="T16" fmla="*/ 21 w 21"/>
                <a:gd name="T17" fmla="*/ 6 h 23"/>
                <a:gd name="T18" fmla="*/ 21 w 21"/>
                <a:gd name="T19" fmla="*/ 0 h 23"/>
                <a:gd name="T20" fmla="*/ 15 w 21"/>
                <a:gd name="T21" fmla="*/ 0 h 23"/>
                <a:gd name="T22" fmla="*/ 15 w 21"/>
                <a:gd name="T23" fmla="*/ 4 h 23"/>
                <a:gd name="T24" fmla="*/ 13 w 21"/>
                <a:gd name="T25" fmla="*/ 8 h 23"/>
                <a:gd name="T26" fmla="*/ 13 w 21"/>
                <a:gd name="T27" fmla="*/ 9 h 23"/>
                <a:gd name="T28" fmla="*/ 11 w 21"/>
                <a:gd name="T29" fmla="*/ 11 h 23"/>
                <a:gd name="T30" fmla="*/ 7 w 21"/>
                <a:gd name="T31" fmla="*/ 13 h 23"/>
                <a:gd name="T32" fmla="*/ 5 w 21"/>
                <a:gd name="T33" fmla="*/ 15 h 23"/>
                <a:gd name="T34" fmla="*/ 1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3" y="21"/>
                  </a:lnTo>
                  <a:lnTo>
                    <a:pt x="7" y="21"/>
                  </a:lnTo>
                  <a:lnTo>
                    <a:pt x="11" y="19"/>
                  </a:lnTo>
                  <a:lnTo>
                    <a:pt x="13" y="15"/>
                  </a:lnTo>
                  <a:lnTo>
                    <a:pt x="17" y="13"/>
                  </a:lnTo>
                  <a:lnTo>
                    <a:pt x="19" y="9"/>
                  </a:lnTo>
                  <a:lnTo>
                    <a:pt x="21" y="6"/>
                  </a:lnTo>
                  <a:lnTo>
                    <a:pt x="21" y="0"/>
                  </a:lnTo>
                  <a:lnTo>
                    <a:pt x="15" y="0"/>
                  </a:lnTo>
                  <a:lnTo>
                    <a:pt x="15" y="4"/>
                  </a:lnTo>
                  <a:lnTo>
                    <a:pt x="13" y="8"/>
                  </a:lnTo>
                  <a:lnTo>
                    <a:pt x="13" y="9"/>
                  </a:lnTo>
                  <a:lnTo>
                    <a:pt x="11" y="11"/>
                  </a:lnTo>
                  <a:lnTo>
                    <a:pt x="7" y="13"/>
                  </a:lnTo>
                  <a:lnTo>
                    <a:pt x="5" y="15"/>
                  </a:lnTo>
                  <a:lnTo>
                    <a:pt x="1"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304" name="Freeform 232"/>
            <p:cNvSpPr>
              <a:spLocks noChangeAspect="1"/>
            </p:cNvSpPr>
            <p:nvPr/>
          </p:nvSpPr>
          <p:spPr bwMode="auto">
            <a:xfrm>
              <a:off x="1470" y="2091"/>
              <a:ext cx="96" cy="90"/>
            </a:xfrm>
            <a:custGeom>
              <a:avLst/>
              <a:gdLst>
                <a:gd name="T0" fmla="*/ 19 w 38"/>
                <a:gd name="T1" fmla="*/ 36 h 36"/>
                <a:gd name="T2" fmla="*/ 15 w 38"/>
                <a:gd name="T3" fmla="*/ 36 h 36"/>
                <a:gd name="T4" fmla="*/ 11 w 38"/>
                <a:gd name="T5" fmla="*/ 34 h 36"/>
                <a:gd name="T6" fmla="*/ 9 w 38"/>
                <a:gd name="T7" fmla="*/ 34 h 36"/>
                <a:gd name="T8" fmla="*/ 5 w 38"/>
                <a:gd name="T9" fmla="*/ 30 h 36"/>
                <a:gd name="T10" fmla="*/ 3 w 38"/>
                <a:gd name="T11" fmla="*/ 28 h 36"/>
                <a:gd name="T12" fmla="*/ 1 w 38"/>
                <a:gd name="T13" fmla="*/ 25 h 36"/>
                <a:gd name="T14" fmla="*/ 1 w 38"/>
                <a:gd name="T15" fmla="*/ 21 h 36"/>
                <a:gd name="T16" fmla="*/ 0 w 38"/>
                <a:gd name="T17" fmla="*/ 17 h 36"/>
                <a:gd name="T18" fmla="*/ 1 w 38"/>
                <a:gd name="T19" fmla="*/ 13 h 36"/>
                <a:gd name="T20" fmla="*/ 1 w 38"/>
                <a:gd name="T21" fmla="*/ 11 h 36"/>
                <a:gd name="T22" fmla="*/ 3 w 38"/>
                <a:gd name="T23" fmla="*/ 7 h 36"/>
                <a:gd name="T24" fmla="*/ 5 w 38"/>
                <a:gd name="T25" fmla="*/ 5 h 36"/>
                <a:gd name="T26" fmla="*/ 9 w 38"/>
                <a:gd name="T27" fmla="*/ 1 h 36"/>
                <a:gd name="T28" fmla="*/ 11 w 38"/>
                <a:gd name="T29" fmla="*/ 0 h 36"/>
                <a:gd name="T30" fmla="*/ 15 w 38"/>
                <a:gd name="T31" fmla="*/ 0 h 36"/>
                <a:gd name="T32" fmla="*/ 19 w 38"/>
                <a:gd name="T33" fmla="*/ 0 h 36"/>
                <a:gd name="T34" fmla="*/ 23 w 38"/>
                <a:gd name="T35" fmla="*/ 0 h 36"/>
                <a:gd name="T36" fmla="*/ 26 w 38"/>
                <a:gd name="T37" fmla="*/ 0 h 36"/>
                <a:gd name="T38" fmla="*/ 30 w 38"/>
                <a:gd name="T39" fmla="*/ 1 h 36"/>
                <a:gd name="T40" fmla="*/ 32 w 38"/>
                <a:gd name="T41" fmla="*/ 5 h 36"/>
                <a:gd name="T42" fmla="*/ 34 w 38"/>
                <a:gd name="T43" fmla="*/ 7 h 36"/>
                <a:gd name="T44" fmla="*/ 36 w 38"/>
                <a:gd name="T45" fmla="*/ 11 h 36"/>
                <a:gd name="T46" fmla="*/ 38 w 38"/>
                <a:gd name="T47" fmla="*/ 13 h 36"/>
                <a:gd name="T48" fmla="*/ 38 w 38"/>
                <a:gd name="T49" fmla="*/ 17 h 36"/>
                <a:gd name="T50" fmla="*/ 38 w 38"/>
                <a:gd name="T51" fmla="*/ 21 h 36"/>
                <a:gd name="T52" fmla="*/ 36 w 38"/>
                <a:gd name="T53" fmla="*/ 25 h 36"/>
                <a:gd name="T54" fmla="*/ 34 w 38"/>
                <a:gd name="T55" fmla="*/ 28 h 36"/>
                <a:gd name="T56" fmla="*/ 32 w 38"/>
                <a:gd name="T57" fmla="*/ 30 h 36"/>
                <a:gd name="T58" fmla="*/ 30 w 38"/>
                <a:gd name="T59" fmla="*/ 34 h 36"/>
                <a:gd name="T60" fmla="*/ 26 w 38"/>
                <a:gd name="T61" fmla="*/ 34 h 36"/>
                <a:gd name="T62" fmla="*/ 23 w 38"/>
                <a:gd name="T63" fmla="*/ 36 h 36"/>
                <a:gd name="T64" fmla="*/ 19 w 38"/>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6">
                  <a:moveTo>
                    <a:pt x="19" y="36"/>
                  </a:moveTo>
                  <a:lnTo>
                    <a:pt x="15" y="36"/>
                  </a:lnTo>
                  <a:lnTo>
                    <a:pt x="11" y="34"/>
                  </a:lnTo>
                  <a:lnTo>
                    <a:pt x="9" y="34"/>
                  </a:lnTo>
                  <a:lnTo>
                    <a:pt x="5" y="30"/>
                  </a:lnTo>
                  <a:lnTo>
                    <a:pt x="3" y="28"/>
                  </a:lnTo>
                  <a:lnTo>
                    <a:pt x="1" y="25"/>
                  </a:lnTo>
                  <a:lnTo>
                    <a:pt x="1" y="21"/>
                  </a:lnTo>
                  <a:lnTo>
                    <a:pt x="0" y="17"/>
                  </a:lnTo>
                  <a:lnTo>
                    <a:pt x="1" y="13"/>
                  </a:lnTo>
                  <a:lnTo>
                    <a:pt x="1" y="11"/>
                  </a:lnTo>
                  <a:lnTo>
                    <a:pt x="3" y="7"/>
                  </a:lnTo>
                  <a:lnTo>
                    <a:pt x="5" y="5"/>
                  </a:lnTo>
                  <a:lnTo>
                    <a:pt x="9" y="1"/>
                  </a:lnTo>
                  <a:lnTo>
                    <a:pt x="11" y="0"/>
                  </a:lnTo>
                  <a:lnTo>
                    <a:pt x="15" y="0"/>
                  </a:lnTo>
                  <a:lnTo>
                    <a:pt x="19" y="0"/>
                  </a:lnTo>
                  <a:lnTo>
                    <a:pt x="23" y="0"/>
                  </a:lnTo>
                  <a:lnTo>
                    <a:pt x="26" y="0"/>
                  </a:lnTo>
                  <a:lnTo>
                    <a:pt x="30" y="1"/>
                  </a:lnTo>
                  <a:lnTo>
                    <a:pt x="32" y="5"/>
                  </a:lnTo>
                  <a:lnTo>
                    <a:pt x="34" y="7"/>
                  </a:lnTo>
                  <a:lnTo>
                    <a:pt x="36" y="11"/>
                  </a:lnTo>
                  <a:lnTo>
                    <a:pt x="38" y="13"/>
                  </a:lnTo>
                  <a:lnTo>
                    <a:pt x="38" y="17"/>
                  </a:lnTo>
                  <a:lnTo>
                    <a:pt x="38" y="21"/>
                  </a:lnTo>
                  <a:lnTo>
                    <a:pt x="36" y="25"/>
                  </a:lnTo>
                  <a:lnTo>
                    <a:pt x="34" y="28"/>
                  </a:lnTo>
                  <a:lnTo>
                    <a:pt x="32" y="30"/>
                  </a:lnTo>
                  <a:lnTo>
                    <a:pt x="30" y="34"/>
                  </a:lnTo>
                  <a:lnTo>
                    <a:pt x="26" y="34"/>
                  </a:lnTo>
                  <a:lnTo>
                    <a:pt x="23" y="36"/>
                  </a:lnTo>
                  <a:lnTo>
                    <a:pt x="19" y="36"/>
                  </a:lnTo>
                  <a:close/>
                </a:path>
              </a:pathLst>
            </a:custGeom>
            <a:solidFill>
              <a:srgbClr val="FFFFFF"/>
            </a:solidFill>
            <a:ln w="9525">
              <a:solidFill>
                <a:srgbClr val="000000"/>
              </a:solidFill>
              <a:round/>
              <a:headEnd/>
              <a:tailEnd/>
            </a:ln>
          </p:spPr>
          <p:txBody>
            <a:bodyPr/>
            <a:lstStyle/>
            <a:p>
              <a:endParaRPr lang="en-US" dirty="0"/>
            </a:p>
          </p:txBody>
        </p:sp>
        <p:sp>
          <p:nvSpPr>
            <p:cNvPr id="899305" name="Freeform 233"/>
            <p:cNvSpPr>
              <a:spLocks noChangeAspect="1"/>
            </p:cNvSpPr>
            <p:nvPr/>
          </p:nvSpPr>
          <p:spPr bwMode="auto">
            <a:xfrm>
              <a:off x="1465" y="2133"/>
              <a:ext cx="53" cy="58"/>
            </a:xfrm>
            <a:custGeom>
              <a:avLst/>
              <a:gdLst>
                <a:gd name="T0" fmla="*/ 0 w 21"/>
                <a:gd name="T1" fmla="*/ 0 h 23"/>
                <a:gd name="T2" fmla="*/ 0 w 21"/>
                <a:gd name="T3" fmla="*/ 0 h 23"/>
                <a:gd name="T4" fmla="*/ 0 w 21"/>
                <a:gd name="T5" fmla="*/ 6 h 23"/>
                <a:gd name="T6" fmla="*/ 2 w 21"/>
                <a:gd name="T7" fmla="*/ 9 h 23"/>
                <a:gd name="T8" fmla="*/ 3 w 21"/>
                <a:gd name="T9" fmla="*/ 13 h 23"/>
                <a:gd name="T10" fmla="*/ 5 w 21"/>
                <a:gd name="T11" fmla="*/ 15 h 23"/>
                <a:gd name="T12" fmla="*/ 9 w 21"/>
                <a:gd name="T13" fmla="*/ 19 h 23"/>
                <a:gd name="T14" fmla="*/ 13 w 21"/>
                <a:gd name="T15" fmla="*/ 21 h 23"/>
                <a:gd name="T16" fmla="*/ 17 w 21"/>
                <a:gd name="T17" fmla="*/ 21 h 23"/>
                <a:gd name="T18" fmla="*/ 21 w 21"/>
                <a:gd name="T19" fmla="*/ 23 h 23"/>
                <a:gd name="T20" fmla="*/ 21 w 21"/>
                <a:gd name="T21" fmla="*/ 17 h 23"/>
                <a:gd name="T22" fmla="*/ 17 w 21"/>
                <a:gd name="T23" fmla="*/ 17 h 23"/>
                <a:gd name="T24" fmla="*/ 15 w 21"/>
                <a:gd name="T25" fmla="*/ 15 h 23"/>
                <a:gd name="T26" fmla="*/ 11 w 21"/>
                <a:gd name="T27" fmla="*/ 13 h 23"/>
                <a:gd name="T28" fmla="*/ 9 w 21"/>
                <a:gd name="T29" fmla="*/ 11 h 23"/>
                <a:gd name="T30" fmla="*/ 7 w 21"/>
                <a:gd name="T31" fmla="*/ 9 h 23"/>
                <a:gd name="T32" fmla="*/ 5 w 21"/>
                <a:gd name="T33" fmla="*/ 8 h 23"/>
                <a:gd name="T34" fmla="*/ 5 w 21"/>
                <a:gd name="T35" fmla="*/ 4 h 23"/>
                <a:gd name="T36" fmla="*/ 5 w 21"/>
                <a:gd name="T37" fmla="*/ 0 h 23"/>
                <a:gd name="T38" fmla="*/ 5 w 21"/>
                <a:gd name="T39" fmla="*/ 0 h 23"/>
                <a:gd name="T40" fmla="*/ 0 w 21"/>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0"/>
                  </a:moveTo>
                  <a:lnTo>
                    <a:pt x="0" y="0"/>
                  </a:lnTo>
                  <a:lnTo>
                    <a:pt x="0" y="6"/>
                  </a:lnTo>
                  <a:lnTo>
                    <a:pt x="2" y="9"/>
                  </a:lnTo>
                  <a:lnTo>
                    <a:pt x="3" y="13"/>
                  </a:lnTo>
                  <a:lnTo>
                    <a:pt x="5" y="15"/>
                  </a:lnTo>
                  <a:lnTo>
                    <a:pt x="9" y="19"/>
                  </a:lnTo>
                  <a:lnTo>
                    <a:pt x="13" y="21"/>
                  </a:lnTo>
                  <a:lnTo>
                    <a:pt x="17" y="21"/>
                  </a:lnTo>
                  <a:lnTo>
                    <a:pt x="21" y="23"/>
                  </a:lnTo>
                  <a:lnTo>
                    <a:pt x="21" y="17"/>
                  </a:lnTo>
                  <a:lnTo>
                    <a:pt x="17" y="17"/>
                  </a:lnTo>
                  <a:lnTo>
                    <a:pt x="15" y="15"/>
                  </a:lnTo>
                  <a:lnTo>
                    <a:pt x="11" y="13"/>
                  </a:lnTo>
                  <a:lnTo>
                    <a:pt x="9" y="11"/>
                  </a:lnTo>
                  <a:lnTo>
                    <a:pt x="7" y="9"/>
                  </a:lnTo>
                  <a:lnTo>
                    <a:pt x="5" y="8"/>
                  </a:lnTo>
                  <a:lnTo>
                    <a:pt x="5" y="4"/>
                  </a:lnTo>
                  <a:lnTo>
                    <a:pt x="5" y="0"/>
                  </a:lnTo>
                  <a:lnTo>
                    <a:pt x="5"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06" name="Freeform 234"/>
            <p:cNvSpPr>
              <a:spLocks noChangeAspect="1"/>
            </p:cNvSpPr>
            <p:nvPr/>
          </p:nvSpPr>
          <p:spPr bwMode="auto">
            <a:xfrm>
              <a:off x="1465" y="2081"/>
              <a:ext cx="53" cy="52"/>
            </a:xfrm>
            <a:custGeom>
              <a:avLst/>
              <a:gdLst>
                <a:gd name="T0" fmla="*/ 21 w 21"/>
                <a:gd name="T1" fmla="*/ 0 h 21"/>
                <a:gd name="T2" fmla="*/ 21 w 21"/>
                <a:gd name="T3" fmla="*/ 0 h 21"/>
                <a:gd name="T4" fmla="*/ 17 w 21"/>
                <a:gd name="T5" fmla="*/ 2 h 21"/>
                <a:gd name="T6" fmla="*/ 13 w 21"/>
                <a:gd name="T7" fmla="*/ 2 h 21"/>
                <a:gd name="T8" fmla="*/ 9 w 21"/>
                <a:gd name="T9" fmla="*/ 4 h 21"/>
                <a:gd name="T10" fmla="*/ 5 w 21"/>
                <a:gd name="T11" fmla="*/ 7 h 21"/>
                <a:gd name="T12" fmla="*/ 3 w 21"/>
                <a:gd name="T13" fmla="*/ 9 h 21"/>
                <a:gd name="T14" fmla="*/ 2 w 21"/>
                <a:gd name="T15" fmla="*/ 13 h 21"/>
                <a:gd name="T16" fmla="*/ 0 w 21"/>
                <a:gd name="T17" fmla="*/ 17 h 21"/>
                <a:gd name="T18" fmla="*/ 0 w 21"/>
                <a:gd name="T19" fmla="*/ 21 h 21"/>
                <a:gd name="T20" fmla="*/ 5 w 21"/>
                <a:gd name="T21" fmla="*/ 21 h 21"/>
                <a:gd name="T22" fmla="*/ 5 w 21"/>
                <a:gd name="T23" fmla="*/ 19 h 21"/>
                <a:gd name="T24" fmla="*/ 5 w 21"/>
                <a:gd name="T25" fmla="*/ 15 h 21"/>
                <a:gd name="T26" fmla="*/ 7 w 21"/>
                <a:gd name="T27" fmla="*/ 13 h 21"/>
                <a:gd name="T28" fmla="*/ 9 w 21"/>
                <a:gd name="T29" fmla="*/ 9 h 21"/>
                <a:gd name="T30" fmla="*/ 11 w 21"/>
                <a:gd name="T31" fmla="*/ 7 h 21"/>
                <a:gd name="T32" fmla="*/ 15 w 21"/>
                <a:gd name="T33" fmla="*/ 7 h 21"/>
                <a:gd name="T34" fmla="*/ 17 w 21"/>
                <a:gd name="T35" fmla="*/ 5 h 21"/>
                <a:gd name="T36" fmla="*/ 21 w 21"/>
                <a:gd name="T37" fmla="*/ 5 h 21"/>
                <a:gd name="T38" fmla="*/ 21 w 21"/>
                <a:gd name="T39" fmla="*/ 5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2"/>
                  </a:lnTo>
                  <a:lnTo>
                    <a:pt x="13" y="2"/>
                  </a:lnTo>
                  <a:lnTo>
                    <a:pt x="9" y="4"/>
                  </a:lnTo>
                  <a:lnTo>
                    <a:pt x="5" y="7"/>
                  </a:lnTo>
                  <a:lnTo>
                    <a:pt x="3" y="9"/>
                  </a:lnTo>
                  <a:lnTo>
                    <a:pt x="2" y="13"/>
                  </a:lnTo>
                  <a:lnTo>
                    <a:pt x="0" y="17"/>
                  </a:lnTo>
                  <a:lnTo>
                    <a:pt x="0" y="21"/>
                  </a:lnTo>
                  <a:lnTo>
                    <a:pt x="5" y="21"/>
                  </a:lnTo>
                  <a:lnTo>
                    <a:pt x="5" y="19"/>
                  </a:lnTo>
                  <a:lnTo>
                    <a:pt x="5" y="15"/>
                  </a:lnTo>
                  <a:lnTo>
                    <a:pt x="7" y="13"/>
                  </a:lnTo>
                  <a:lnTo>
                    <a:pt x="9" y="9"/>
                  </a:lnTo>
                  <a:lnTo>
                    <a:pt x="11" y="7"/>
                  </a:lnTo>
                  <a:lnTo>
                    <a:pt x="15" y="7"/>
                  </a:lnTo>
                  <a:lnTo>
                    <a:pt x="17" y="5"/>
                  </a:lnTo>
                  <a:lnTo>
                    <a:pt x="21" y="5"/>
                  </a:lnTo>
                  <a:lnTo>
                    <a:pt x="21" y="5"/>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307" name="Freeform 235"/>
            <p:cNvSpPr>
              <a:spLocks noChangeAspect="1"/>
            </p:cNvSpPr>
            <p:nvPr/>
          </p:nvSpPr>
          <p:spPr bwMode="auto">
            <a:xfrm>
              <a:off x="1518" y="2081"/>
              <a:ext cx="52" cy="52"/>
            </a:xfrm>
            <a:custGeom>
              <a:avLst/>
              <a:gdLst>
                <a:gd name="T0" fmla="*/ 21 w 21"/>
                <a:gd name="T1" fmla="*/ 21 h 21"/>
                <a:gd name="T2" fmla="*/ 21 w 21"/>
                <a:gd name="T3" fmla="*/ 21 h 21"/>
                <a:gd name="T4" fmla="*/ 21 w 21"/>
                <a:gd name="T5" fmla="*/ 17 h 21"/>
                <a:gd name="T6" fmla="*/ 19 w 21"/>
                <a:gd name="T7" fmla="*/ 13 h 21"/>
                <a:gd name="T8" fmla="*/ 17 w 21"/>
                <a:gd name="T9" fmla="*/ 9 h 21"/>
                <a:gd name="T10" fmla="*/ 15 w 21"/>
                <a:gd name="T11" fmla="*/ 7 h 21"/>
                <a:gd name="T12" fmla="*/ 11 w 21"/>
                <a:gd name="T13" fmla="*/ 4 h 21"/>
                <a:gd name="T14" fmla="*/ 7 w 21"/>
                <a:gd name="T15" fmla="*/ 2 h 21"/>
                <a:gd name="T16" fmla="*/ 4 w 21"/>
                <a:gd name="T17" fmla="*/ 2 h 21"/>
                <a:gd name="T18" fmla="*/ 0 w 21"/>
                <a:gd name="T19" fmla="*/ 0 h 21"/>
                <a:gd name="T20" fmla="*/ 0 w 21"/>
                <a:gd name="T21" fmla="*/ 5 h 21"/>
                <a:gd name="T22" fmla="*/ 4 w 21"/>
                <a:gd name="T23" fmla="*/ 5 h 21"/>
                <a:gd name="T24" fmla="*/ 6 w 21"/>
                <a:gd name="T25" fmla="*/ 7 h 21"/>
                <a:gd name="T26" fmla="*/ 9 w 21"/>
                <a:gd name="T27" fmla="*/ 7 h 21"/>
                <a:gd name="T28" fmla="*/ 11 w 21"/>
                <a:gd name="T29" fmla="*/ 9 h 21"/>
                <a:gd name="T30" fmla="*/ 13 w 21"/>
                <a:gd name="T31" fmla="*/ 13 h 21"/>
                <a:gd name="T32" fmla="*/ 15 w 21"/>
                <a:gd name="T33" fmla="*/ 15 h 21"/>
                <a:gd name="T34" fmla="*/ 15 w 21"/>
                <a:gd name="T35" fmla="*/ 19 h 21"/>
                <a:gd name="T36" fmla="*/ 17 w 21"/>
                <a:gd name="T37" fmla="*/ 21 h 21"/>
                <a:gd name="T38" fmla="*/ 17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3"/>
                  </a:lnTo>
                  <a:lnTo>
                    <a:pt x="17" y="9"/>
                  </a:lnTo>
                  <a:lnTo>
                    <a:pt x="15" y="7"/>
                  </a:lnTo>
                  <a:lnTo>
                    <a:pt x="11" y="4"/>
                  </a:lnTo>
                  <a:lnTo>
                    <a:pt x="7" y="2"/>
                  </a:lnTo>
                  <a:lnTo>
                    <a:pt x="4" y="2"/>
                  </a:lnTo>
                  <a:lnTo>
                    <a:pt x="0" y="0"/>
                  </a:lnTo>
                  <a:lnTo>
                    <a:pt x="0" y="5"/>
                  </a:lnTo>
                  <a:lnTo>
                    <a:pt x="4" y="5"/>
                  </a:lnTo>
                  <a:lnTo>
                    <a:pt x="6" y="7"/>
                  </a:lnTo>
                  <a:lnTo>
                    <a:pt x="9" y="7"/>
                  </a:lnTo>
                  <a:lnTo>
                    <a:pt x="11" y="9"/>
                  </a:lnTo>
                  <a:lnTo>
                    <a:pt x="13" y="13"/>
                  </a:lnTo>
                  <a:lnTo>
                    <a:pt x="15" y="15"/>
                  </a:lnTo>
                  <a:lnTo>
                    <a:pt x="15" y="19"/>
                  </a:lnTo>
                  <a:lnTo>
                    <a:pt x="17" y="21"/>
                  </a:lnTo>
                  <a:lnTo>
                    <a:pt x="17"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08" name="Freeform 236"/>
            <p:cNvSpPr>
              <a:spLocks noChangeAspect="1"/>
            </p:cNvSpPr>
            <p:nvPr/>
          </p:nvSpPr>
          <p:spPr bwMode="auto">
            <a:xfrm>
              <a:off x="1518" y="2133"/>
              <a:ext cx="52" cy="58"/>
            </a:xfrm>
            <a:custGeom>
              <a:avLst/>
              <a:gdLst>
                <a:gd name="T0" fmla="*/ 0 w 21"/>
                <a:gd name="T1" fmla="*/ 23 h 23"/>
                <a:gd name="T2" fmla="*/ 0 w 21"/>
                <a:gd name="T3" fmla="*/ 23 h 23"/>
                <a:gd name="T4" fmla="*/ 4 w 21"/>
                <a:gd name="T5" fmla="*/ 21 h 23"/>
                <a:gd name="T6" fmla="*/ 7 w 21"/>
                <a:gd name="T7" fmla="*/ 21 h 23"/>
                <a:gd name="T8" fmla="*/ 11 w 21"/>
                <a:gd name="T9" fmla="*/ 19 h 23"/>
                <a:gd name="T10" fmla="*/ 15 w 21"/>
                <a:gd name="T11" fmla="*/ 15 h 23"/>
                <a:gd name="T12" fmla="*/ 17 w 21"/>
                <a:gd name="T13" fmla="*/ 13 h 23"/>
                <a:gd name="T14" fmla="*/ 19 w 21"/>
                <a:gd name="T15" fmla="*/ 9 h 23"/>
                <a:gd name="T16" fmla="*/ 21 w 21"/>
                <a:gd name="T17" fmla="*/ 6 h 23"/>
                <a:gd name="T18" fmla="*/ 21 w 21"/>
                <a:gd name="T19" fmla="*/ 0 h 23"/>
                <a:gd name="T20" fmla="*/ 17 w 21"/>
                <a:gd name="T21" fmla="*/ 0 h 23"/>
                <a:gd name="T22" fmla="*/ 15 w 21"/>
                <a:gd name="T23" fmla="*/ 4 h 23"/>
                <a:gd name="T24" fmla="*/ 15 w 21"/>
                <a:gd name="T25" fmla="*/ 8 h 23"/>
                <a:gd name="T26" fmla="*/ 13 w 21"/>
                <a:gd name="T27" fmla="*/ 9 h 23"/>
                <a:gd name="T28" fmla="*/ 11 w 21"/>
                <a:gd name="T29" fmla="*/ 11 h 23"/>
                <a:gd name="T30" fmla="*/ 9 w 21"/>
                <a:gd name="T31" fmla="*/ 13 h 23"/>
                <a:gd name="T32" fmla="*/ 6 w 21"/>
                <a:gd name="T33" fmla="*/ 15 h 23"/>
                <a:gd name="T34" fmla="*/ 4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4" y="21"/>
                  </a:lnTo>
                  <a:lnTo>
                    <a:pt x="7" y="21"/>
                  </a:lnTo>
                  <a:lnTo>
                    <a:pt x="11" y="19"/>
                  </a:lnTo>
                  <a:lnTo>
                    <a:pt x="15" y="15"/>
                  </a:lnTo>
                  <a:lnTo>
                    <a:pt x="17" y="13"/>
                  </a:lnTo>
                  <a:lnTo>
                    <a:pt x="19" y="9"/>
                  </a:lnTo>
                  <a:lnTo>
                    <a:pt x="21" y="6"/>
                  </a:lnTo>
                  <a:lnTo>
                    <a:pt x="21" y="0"/>
                  </a:lnTo>
                  <a:lnTo>
                    <a:pt x="17" y="0"/>
                  </a:lnTo>
                  <a:lnTo>
                    <a:pt x="15" y="4"/>
                  </a:lnTo>
                  <a:lnTo>
                    <a:pt x="15" y="8"/>
                  </a:lnTo>
                  <a:lnTo>
                    <a:pt x="13" y="9"/>
                  </a:lnTo>
                  <a:lnTo>
                    <a:pt x="11" y="11"/>
                  </a:lnTo>
                  <a:lnTo>
                    <a:pt x="9" y="13"/>
                  </a:lnTo>
                  <a:lnTo>
                    <a:pt x="6" y="15"/>
                  </a:lnTo>
                  <a:lnTo>
                    <a:pt x="4"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309" name="Freeform 237"/>
            <p:cNvSpPr>
              <a:spLocks noChangeAspect="1"/>
            </p:cNvSpPr>
            <p:nvPr/>
          </p:nvSpPr>
          <p:spPr bwMode="auto">
            <a:xfrm>
              <a:off x="1362" y="1684"/>
              <a:ext cx="93" cy="93"/>
            </a:xfrm>
            <a:custGeom>
              <a:avLst/>
              <a:gdLst>
                <a:gd name="T0" fmla="*/ 18 w 37"/>
                <a:gd name="T1" fmla="*/ 37 h 37"/>
                <a:gd name="T2" fmla="*/ 14 w 37"/>
                <a:gd name="T3" fmla="*/ 37 h 37"/>
                <a:gd name="T4" fmla="*/ 12 w 37"/>
                <a:gd name="T5" fmla="*/ 35 h 37"/>
                <a:gd name="T6" fmla="*/ 8 w 37"/>
                <a:gd name="T7" fmla="*/ 35 h 37"/>
                <a:gd name="T8" fmla="*/ 4 w 37"/>
                <a:gd name="T9" fmla="*/ 31 h 37"/>
                <a:gd name="T10" fmla="*/ 2 w 37"/>
                <a:gd name="T11" fmla="*/ 29 h 37"/>
                <a:gd name="T12" fmla="*/ 0 w 37"/>
                <a:gd name="T13" fmla="*/ 25 h 37"/>
                <a:gd name="T14" fmla="*/ 0 w 37"/>
                <a:gd name="T15" fmla="*/ 22 h 37"/>
                <a:gd name="T16" fmla="*/ 0 w 37"/>
                <a:gd name="T17" fmla="*/ 18 h 37"/>
                <a:gd name="T18" fmla="*/ 0 w 37"/>
                <a:gd name="T19" fmla="*/ 14 h 37"/>
                <a:gd name="T20" fmla="*/ 0 w 37"/>
                <a:gd name="T21" fmla="*/ 12 h 37"/>
                <a:gd name="T22" fmla="*/ 2 w 37"/>
                <a:gd name="T23" fmla="*/ 8 h 37"/>
                <a:gd name="T24" fmla="*/ 4 w 37"/>
                <a:gd name="T25" fmla="*/ 6 h 37"/>
                <a:gd name="T26" fmla="*/ 8 w 37"/>
                <a:gd name="T27" fmla="*/ 2 h 37"/>
                <a:gd name="T28" fmla="*/ 12 w 37"/>
                <a:gd name="T29" fmla="*/ 0 h 37"/>
                <a:gd name="T30" fmla="*/ 14 w 37"/>
                <a:gd name="T31" fmla="*/ 0 h 37"/>
                <a:gd name="T32" fmla="*/ 18 w 37"/>
                <a:gd name="T33" fmla="*/ 0 h 37"/>
                <a:gd name="T34" fmla="*/ 21 w 37"/>
                <a:gd name="T35" fmla="*/ 0 h 37"/>
                <a:gd name="T36" fmla="*/ 25 w 37"/>
                <a:gd name="T37" fmla="*/ 0 h 37"/>
                <a:gd name="T38" fmla="*/ 29 w 37"/>
                <a:gd name="T39" fmla="*/ 2 h 37"/>
                <a:gd name="T40" fmla="*/ 31 w 37"/>
                <a:gd name="T41" fmla="*/ 6 h 37"/>
                <a:gd name="T42" fmla="*/ 33 w 37"/>
                <a:gd name="T43" fmla="*/ 8 h 37"/>
                <a:gd name="T44" fmla="*/ 35 w 37"/>
                <a:gd name="T45" fmla="*/ 12 h 37"/>
                <a:gd name="T46" fmla="*/ 37 w 37"/>
                <a:gd name="T47" fmla="*/ 14 h 37"/>
                <a:gd name="T48" fmla="*/ 37 w 37"/>
                <a:gd name="T49" fmla="*/ 18 h 37"/>
                <a:gd name="T50" fmla="*/ 37 w 37"/>
                <a:gd name="T51" fmla="*/ 22 h 37"/>
                <a:gd name="T52" fmla="*/ 35 w 37"/>
                <a:gd name="T53" fmla="*/ 25 h 37"/>
                <a:gd name="T54" fmla="*/ 33 w 37"/>
                <a:gd name="T55" fmla="*/ 29 h 37"/>
                <a:gd name="T56" fmla="*/ 31 w 37"/>
                <a:gd name="T57" fmla="*/ 31 h 37"/>
                <a:gd name="T58" fmla="*/ 29 w 37"/>
                <a:gd name="T59" fmla="*/ 35 h 37"/>
                <a:gd name="T60" fmla="*/ 25 w 37"/>
                <a:gd name="T61" fmla="*/ 35 h 37"/>
                <a:gd name="T62" fmla="*/ 21 w 37"/>
                <a:gd name="T63" fmla="*/ 37 h 37"/>
                <a:gd name="T64" fmla="*/ 18 w 37"/>
                <a:gd name="T6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7">
                  <a:moveTo>
                    <a:pt x="18" y="37"/>
                  </a:moveTo>
                  <a:lnTo>
                    <a:pt x="14" y="37"/>
                  </a:lnTo>
                  <a:lnTo>
                    <a:pt x="12" y="35"/>
                  </a:lnTo>
                  <a:lnTo>
                    <a:pt x="8" y="35"/>
                  </a:lnTo>
                  <a:lnTo>
                    <a:pt x="4" y="31"/>
                  </a:lnTo>
                  <a:lnTo>
                    <a:pt x="2" y="29"/>
                  </a:lnTo>
                  <a:lnTo>
                    <a:pt x="0" y="25"/>
                  </a:lnTo>
                  <a:lnTo>
                    <a:pt x="0" y="22"/>
                  </a:lnTo>
                  <a:lnTo>
                    <a:pt x="0" y="18"/>
                  </a:lnTo>
                  <a:lnTo>
                    <a:pt x="0" y="14"/>
                  </a:lnTo>
                  <a:lnTo>
                    <a:pt x="0" y="12"/>
                  </a:lnTo>
                  <a:lnTo>
                    <a:pt x="2" y="8"/>
                  </a:lnTo>
                  <a:lnTo>
                    <a:pt x="4" y="6"/>
                  </a:lnTo>
                  <a:lnTo>
                    <a:pt x="8" y="2"/>
                  </a:lnTo>
                  <a:lnTo>
                    <a:pt x="12" y="0"/>
                  </a:lnTo>
                  <a:lnTo>
                    <a:pt x="14" y="0"/>
                  </a:lnTo>
                  <a:lnTo>
                    <a:pt x="18" y="0"/>
                  </a:lnTo>
                  <a:lnTo>
                    <a:pt x="21" y="0"/>
                  </a:lnTo>
                  <a:lnTo>
                    <a:pt x="25" y="0"/>
                  </a:lnTo>
                  <a:lnTo>
                    <a:pt x="29" y="2"/>
                  </a:lnTo>
                  <a:lnTo>
                    <a:pt x="31" y="6"/>
                  </a:lnTo>
                  <a:lnTo>
                    <a:pt x="33" y="8"/>
                  </a:lnTo>
                  <a:lnTo>
                    <a:pt x="35" y="12"/>
                  </a:lnTo>
                  <a:lnTo>
                    <a:pt x="37" y="14"/>
                  </a:lnTo>
                  <a:lnTo>
                    <a:pt x="37" y="18"/>
                  </a:lnTo>
                  <a:lnTo>
                    <a:pt x="37" y="22"/>
                  </a:lnTo>
                  <a:lnTo>
                    <a:pt x="35" y="25"/>
                  </a:lnTo>
                  <a:lnTo>
                    <a:pt x="33" y="29"/>
                  </a:lnTo>
                  <a:lnTo>
                    <a:pt x="31" y="31"/>
                  </a:lnTo>
                  <a:lnTo>
                    <a:pt x="29" y="35"/>
                  </a:lnTo>
                  <a:lnTo>
                    <a:pt x="25" y="35"/>
                  </a:lnTo>
                  <a:lnTo>
                    <a:pt x="21" y="37"/>
                  </a:lnTo>
                  <a:lnTo>
                    <a:pt x="18" y="37"/>
                  </a:lnTo>
                  <a:close/>
                </a:path>
              </a:pathLst>
            </a:custGeom>
            <a:solidFill>
              <a:srgbClr val="FFFFFF"/>
            </a:solidFill>
            <a:ln w="9525">
              <a:solidFill>
                <a:srgbClr val="000000"/>
              </a:solidFill>
              <a:round/>
              <a:headEnd/>
              <a:tailEnd/>
            </a:ln>
          </p:spPr>
          <p:txBody>
            <a:bodyPr/>
            <a:lstStyle/>
            <a:p>
              <a:endParaRPr lang="en-US" dirty="0"/>
            </a:p>
          </p:txBody>
        </p:sp>
        <p:sp>
          <p:nvSpPr>
            <p:cNvPr id="899310" name="Freeform 238"/>
            <p:cNvSpPr>
              <a:spLocks noChangeAspect="1"/>
            </p:cNvSpPr>
            <p:nvPr/>
          </p:nvSpPr>
          <p:spPr bwMode="auto">
            <a:xfrm>
              <a:off x="1352" y="1730"/>
              <a:ext cx="55" cy="58"/>
            </a:xfrm>
            <a:custGeom>
              <a:avLst/>
              <a:gdLst>
                <a:gd name="T0" fmla="*/ 0 w 22"/>
                <a:gd name="T1" fmla="*/ 0 h 23"/>
                <a:gd name="T2" fmla="*/ 0 w 22"/>
                <a:gd name="T3" fmla="*/ 0 h 23"/>
                <a:gd name="T4" fmla="*/ 2 w 22"/>
                <a:gd name="T5" fmla="*/ 5 h 23"/>
                <a:gd name="T6" fmla="*/ 2 w 22"/>
                <a:gd name="T7" fmla="*/ 9 h 23"/>
                <a:gd name="T8" fmla="*/ 4 w 22"/>
                <a:gd name="T9" fmla="*/ 13 h 23"/>
                <a:gd name="T10" fmla="*/ 8 w 22"/>
                <a:gd name="T11" fmla="*/ 15 h 23"/>
                <a:gd name="T12" fmla="*/ 10 w 22"/>
                <a:gd name="T13" fmla="*/ 19 h 23"/>
                <a:gd name="T14" fmla="*/ 14 w 22"/>
                <a:gd name="T15" fmla="*/ 21 h 23"/>
                <a:gd name="T16" fmla="*/ 18 w 22"/>
                <a:gd name="T17" fmla="*/ 21 h 23"/>
                <a:gd name="T18" fmla="*/ 22 w 22"/>
                <a:gd name="T19" fmla="*/ 23 h 23"/>
                <a:gd name="T20" fmla="*/ 22 w 22"/>
                <a:gd name="T21" fmla="*/ 17 h 23"/>
                <a:gd name="T22" fmla="*/ 20 w 22"/>
                <a:gd name="T23" fmla="*/ 17 h 23"/>
                <a:gd name="T24" fmla="*/ 16 w 22"/>
                <a:gd name="T25" fmla="*/ 15 h 23"/>
                <a:gd name="T26" fmla="*/ 14 w 22"/>
                <a:gd name="T27" fmla="*/ 13 h 23"/>
                <a:gd name="T28" fmla="*/ 10 w 22"/>
                <a:gd name="T29" fmla="*/ 11 h 23"/>
                <a:gd name="T30" fmla="*/ 8 w 22"/>
                <a:gd name="T31" fmla="*/ 9 h 23"/>
                <a:gd name="T32" fmla="*/ 8 w 22"/>
                <a:gd name="T33" fmla="*/ 7 h 23"/>
                <a:gd name="T34" fmla="*/ 6 w 22"/>
                <a:gd name="T35" fmla="*/ 4 h 23"/>
                <a:gd name="T36" fmla="*/ 6 w 22"/>
                <a:gd name="T37" fmla="*/ 0 h 23"/>
                <a:gd name="T38" fmla="*/ 6 w 22"/>
                <a:gd name="T39" fmla="*/ 0 h 23"/>
                <a:gd name="T40" fmla="*/ 0 w 22"/>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0" y="0"/>
                  </a:moveTo>
                  <a:lnTo>
                    <a:pt x="0" y="0"/>
                  </a:lnTo>
                  <a:lnTo>
                    <a:pt x="2" y="5"/>
                  </a:lnTo>
                  <a:lnTo>
                    <a:pt x="2" y="9"/>
                  </a:lnTo>
                  <a:lnTo>
                    <a:pt x="4" y="13"/>
                  </a:lnTo>
                  <a:lnTo>
                    <a:pt x="8" y="15"/>
                  </a:lnTo>
                  <a:lnTo>
                    <a:pt x="10" y="19"/>
                  </a:lnTo>
                  <a:lnTo>
                    <a:pt x="14" y="21"/>
                  </a:lnTo>
                  <a:lnTo>
                    <a:pt x="18" y="21"/>
                  </a:lnTo>
                  <a:lnTo>
                    <a:pt x="22" y="23"/>
                  </a:lnTo>
                  <a:lnTo>
                    <a:pt x="22" y="17"/>
                  </a:lnTo>
                  <a:lnTo>
                    <a:pt x="20" y="17"/>
                  </a:lnTo>
                  <a:lnTo>
                    <a:pt x="16" y="15"/>
                  </a:lnTo>
                  <a:lnTo>
                    <a:pt x="14" y="13"/>
                  </a:lnTo>
                  <a:lnTo>
                    <a:pt x="10" y="11"/>
                  </a:lnTo>
                  <a:lnTo>
                    <a:pt x="8" y="9"/>
                  </a:lnTo>
                  <a:lnTo>
                    <a:pt x="8" y="7"/>
                  </a:lnTo>
                  <a:lnTo>
                    <a:pt x="6" y="4"/>
                  </a:lnTo>
                  <a:lnTo>
                    <a:pt x="6" y="0"/>
                  </a:lnTo>
                  <a:lnTo>
                    <a:pt x="6"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11" name="Freeform 239"/>
            <p:cNvSpPr>
              <a:spLocks noChangeAspect="1"/>
            </p:cNvSpPr>
            <p:nvPr/>
          </p:nvSpPr>
          <p:spPr bwMode="auto">
            <a:xfrm>
              <a:off x="1352" y="1677"/>
              <a:ext cx="55" cy="53"/>
            </a:xfrm>
            <a:custGeom>
              <a:avLst/>
              <a:gdLst>
                <a:gd name="T0" fmla="*/ 22 w 22"/>
                <a:gd name="T1" fmla="*/ 0 h 21"/>
                <a:gd name="T2" fmla="*/ 22 w 22"/>
                <a:gd name="T3" fmla="*/ 0 h 21"/>
                <a:gd name="T4" fmla="*/ 18 w 22"/>
                <a:gd name="T5" fmla="*/ 2 h 21"/>
                <a:gd name="T6" fmla="*/ 14 w 22"/>
                <a:gd name="T7" fmla="*/ 2 h 21"/>
                <a:gd name="T8" fmla="*/ 10 w 22"/>
                <a:gd name="T9" fmla="*/ 3 h 21"/>
                <a:gd name="T10" fmla="*/ 8 w 22"/>
                <a:gd name="T11" fmla="*/ 7 h 21"/>
                <a:gd name="T12" fmla="*/ 4 w 22"/>
                <a:gd name="T13" fmla="*/ 9 h 21"/>
                <a:gd name="T14" fmla="*/ 2 w 22"/>
                <a:gd name="T15" fmla="*/ 13 h 21"/>
                <a:gd name="T16" fmla="*/ 2 w 22"/>
                <a:gd name="T17" fmla="*/ 17 h 21"/>
                <a:gd name="T18" fmla="*/ 0 w 22"/>
                <a:gd name="T19" fmla="*/ 21 h 21"/>
                <a:gd name="T20" fmla="*/ 6 w 22"/>
                <a:gd name="T21" fmla="*/ 21 h 21"/>
                <a:gd name="T22" fmla="*/ 6 w 22"/>
                <a:gd name="T23" fmla="*/ 19 h 21"/>
                <a:gd name="T24" fmla="*/ 8 w 22"/>
                <a:gd name="T25" fmla="*/ 15 h 21"/>
                <a:gd name="T26" fmla="*/ 8 w 22"/>
                <a:gd name="T27" fmla="*/ 13 h 21"/>
                <a:gd name="T28" fmla="*/ 10 w 22"/>
                <a:gd name="T29" fmla="*/ 9 h 21"/>
                <a:gd name="T30" fmla="*/ 14 w 22"/>
                <a:gd name="T31" fmla="*/ 7 h 21"/>
                <a:gd name="T32" fmla="*/ 16 w 22"/>
                <a:gd name="T33" fmla="*/ 7 h 21"/>
                <a:gd name="T34" fmla="*/ 20 w 22"/>
                <a:gd name="T35" fmla="*/ 5 h 21"/>
                <a:gd name="T36" fmla="*/ 22 w 22"/>
                <a:gd name="T37" fmla="*/ 5 h 21"/>
                <a:gd name="T38" fmla="*/ 22 w 22"/>
                <a:gd name="T39" fmla="*/ 5 h 21"/>
                <a:gd name="T40" fmla="*/ 22 w 22"/>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22" y="0"/>
                  </a:moveTo>
                  <a:lnTo>
                    <a:pt x="22" y="0"/>
                  </a:lnTo>
                  <a:lnTo>
                    <a:pt x="18" y="2"/>
                  </a:lnTo>
                  <a:lnTo>
                    <a:pt x="14" y="2"/>
                  </a:lnTo>
                  <a:lnTo>
                    <a:pt x="10" y="3"/>
                  </a:lnTo>
                  <a:lnTo>
                    <a:pt x="8" y="7"/>
                  </a:lnTo>
                  <a:lnTo>
                    <a:pt x="4" y="9"/>
                  </a:lnTo>
                  <a:lnTo>
                    <a:pt x="2" y="13"/>
                  </a:lnTo>
                  <a:lnTo>
                    <a:pt x="2" y="17"/>
                  </a:lnTo>
                  <a:lnTo>
                    <a:pt x="0" y="21"/>
                  </a:lnTo>
                  <a:lnTo>
                    <a:pt x="6" y="21"/>
                  </a:lnTo>
                  <a:lnTo>
                    <a:pt x="6" y="19"/>
                  </a:lnTo>
                  <a:lnTo>
                    <a:pt x="8" y="15"/>
                  </a:lnTo>
                  <a:lnTo>
                    <a:pt x="8" y="13"/>
                  </a:lnTo>
                  <a:lnTo>
                    <a:pt x="10" y="9"/>
                  </a:lnTo>
                  <a:lnTo>
                    <a:pt x="14" y="7"/>
                  </a:lnTo>
                  <a:lnTo>
                    <a:pt x="16" y="7"/>
                  </a:lnTo>
                  <a:lnTo>
                    <a:pt x="20" y="5"/>
                  </a:lnTo>
                  <a:lnTo>
                    <a:pt x="22" y="5"/>
                  </a:lnTo>
                  <a:lnTo>
                    <a:pt x="22" y="5"/>
                  </a:lnTo>
                  <a:lnTo>
                    <a:pt x="22" y="0"/>
                  </a:lnTo>
                  <a:close/>
                </a:path>
              </a:pathLst>
            </a:custGeom>
            <a:solidFill>
              <a:srgbClr val="1F1A17"/>
            </a:solidFill>
            <a:ln w="9525">
              <a:solidFill>
                <a:srgbClr val="000000"/>
              </a:solidFill>
              <a:round/>
              <a:headEnd/>
              <a:tailEnd/>
            </a:ln>
          </p:spPr>
          <p:txBody>
            <a:bodyPr/>
            <a:lstStyle/>
            <a:p>
              <a:endParaRPr lang="en-US" dirty="0"/>
            </a:p>
          </p:txBody>
        </p:sp>
        <p:sp>
          <p:nvSpPr>
            <p:cNvPr id="899312" name="Freeform 240"/>
            <p:cNvSpPr>
              <a:spLocks noChangeAspect="1"/>
            </p:cNvSpPr>
            <p:nvPr/>
          </p:nvSpPr>
          <p:spPr bwMode="auto">
            <a:xfrm>
              <a:off x="1407" y="1677"/>
              <a:ext cx="53" cy="53"/>
            </a:xfrm>
            <a:custGeom>
              <a:avLst/>
              <a:gdLst>
                <a:gd name="T0" fmla="*/ 21 w 21"/>
                <a:gd name="T1" fmla="*/ 21 h 21"/>
                <a:gd name="T2" fmla="*/ 21 w 21"/>
                <a:gd name="T3" fmla="*/ 21 h 21"/>
                <a:gd name="T4" fmla="*/ 21 w 21"/>
                <a:gd name="T5" fmla="*/ 17 h 21"/>
                <a:gd name="T6" fmla="*/ 21 w 21"/>
                <a:gd name="T7" fmla="*/ 13 h 21"/>
                <a:gd name="T8" fmla="*/ 19 w 21"/>
                <a:gd name="T9" fmla="*/ 9 h 21"/>
                <a:gd name="T10" fmla="*/ 15 w 21"/>
                <a:gd name="T11" fmla="*/ 7 h 21"/>
                <a:gd name="T12" fmla="*/ 13 w 21"/>
                <a:gd name="T13" fmla="*/ 3 h 21"/>
                <a:gd name="T14" fmla="*/ 9 w 21"/>
                <a:gd name="T15" fmla="*/ 2 h 21"/>
                <a:gd name="T16" fmla="*/ 5 w 21"/>
                <a:gd name="T17" fmla="*/ 2 h 21"/>
                <a:gd name="T18" fmla="*/ 0 w 21"/>
                <a:gd name="T19" fmla="*/ 0 h 21"/>
                <a:gd name="T20" fmla="*/ 0 w 21"/>
                <a:gd name="T21" fmla="*/ 5 h 21"/>
                <a:gd name="T22" fmla="*/ 3 w 21"/>
                <a:gd name="T23" fmla="*/ 5 h 21"/>
                <a:gd name="T24" fmla="*/ 7 w 21"/>
                <a:gd name="T25" fmla="*/ 7 h 21"/>
                <a:gd name="T26" fmla="*/ 9 w 21"/>
                <a:gd name="T27" fmla="*/ 7 h 21"/>
                <a:gd name="T28" fmla="*/ 11 w 21"/>
                <a:gd name="T29" fmla="*/ 9 h 21"/>
                <a:gd name="T30" fmla="*/ 13 w 21"/>
                <a:gd name="T31" fmla="*/ 13 h 21"/>
                <a:gd name="T32" fmla="*/ 15 w 21"/>
                <a:gd name="T33" fmla="*/ 15 h 21"/>
                <a:gd name="T34" fmla="*/ 17 w 21"/>
                <a:gd name="T35" fmla="*/ 19 h 21"/>
                <a:gd name="T36" fmla="*/ 17 w 21"/>
                <a:gd name="T37" fmla="*/ 21 h 21"/>
                <a:gd name="T38" fmla="*/ 17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21" y="13"/>
                  </a:lnTo>
                  <a:lnTo>
                    <a:pt x="19" y="9"/>
                  </a:lnTo>
                  <a:lnTo>
                    <a:pt x="15" y="7"/>
                  </a:lnTo>
                  <a:lnTo>
                    <a:pt x="13" y="3"/>
                  </a:lnTo>
                  <a:lnTo>
                    <a:pt x="9" y="2"/>
                  </a:lnTo>
                  <a:lnTo>
                    <a:pt x="5" y="2"/>
                  </a:lnTo>
                  <a:lnTo>
                    <a:pt x="0" y="0"/>
                  </a:lnTo>
                  <a:lnTo>
                    <a:pt x="0" y="5"/>
                  </a:lnTo>
                  <a:lnTo>
                    <a:pt x="3" y="5"/>
                  </a:lnTo>
                  <a:lnTo>
                    <a:pt x="7" y="7"/>
                  </a:lnTo>
                  <a:lnTo>
                    <a:pt x="9" y="7"/>
                  </a:lnTo>
                  <a:lnTo>
                    <a:pt x="11" y="9"/>
                  </a:lnTo>
                  <a:lnTo>
                    <a:pt x="13" y="13"/>
                  </a:lnTo>
                  <a:lnTo>
                    <a:pt x="15" y="15"/>
                  </a:lnTo>
                  <a:lnTo>
                    <a:pt x="17" y="19"/>
                  </a:lnTo>
                  <a:lnTo>
                    <a:pt x="17" y="21"/>
                  </a:lnTo>
                  <a:lnTo>
                    <a:pt x="17"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13" name="Freeform 241"/>
            <p:cNvSpPr>
              <a:spLocks noChangeAspect="1"/>
            </p:cNvSpPr>
            <p:nvPr/>
          </p:nvSpPr>
          <p:spPr bwMode="auto">
            <a:xfrm>
              <a:off x="1407" y="1730"/>
              <a:ext cx="53" cy="58"/>
            </a:xfrm>
            <a:custGeom>
              <a:avLst/>
              <a:gdLst>
                <a:gd name="T0" fmla="*/ 0 w 21"/>
                <a:gd name="T1" fmla="*/ 23 h 23"/>
                <a:gd name="T2" fmla="*/ 0 w 21"/>
                <a:gd name="T3" fmla="*/ 23 h 23"/>
                <a:gd name="T4" fmla="*/ 5 w 21"/>
                <a:gd name="T5" fmla="*/ 21 h 23"/>
                <a:gd name="T6" fmla="*/ 9 w 21"/>
                <a:gd name="T7" fmla="*/ 21 h 23"/>
                <a:gd name="T8" fmla="*/ 13 w 21"/>
                <a:gd name="T9" fmla="*/ 19 h 23"/>
                <a:gd name="T10" fmla="*/ 15 w 21"/>
                <a:gd name="T11" fmla="*/ 15 h 23"/>
                <a:gd name="T12" fmla="*/ 19 w 21"/>
                <a:gd name="T13" fmla="*/ 13 h 23"/>
                <a:gd name="T14" fmla="*/ 21 w 21"/>
                <a:gd name="T15" fmla="*/ 9 h 23"/>
                <a:gd name="T16" fmla="*/ 21 w 21"/>
                <a:gd name="T17" fmla="*/ 5 h 23"/>
                <a:gd name="T18" fmla="*/ 21 w 21"/>
                <a:gd name="T19" fmla="*/ 0 h 23"/>
                <a:gd name="T20" fmla="*/ 17 w 21"/>
                <a:gd name="T21" fmla="*/ 0 h 23"/>
                <a:gd name="T22" fmla="*/ 17 w 21"/>
                <a:gd name="T23" fmla="*/ 4 h 23"/>
                <a:gd name="T24" fmla="*/ 15 w 21"/>
                <a:gd name="T25" fmla="*/ 7 h 23"/>
                <a:gd name="T26" fmla="*/ 13 w 21"/>
                <a:gd name="T27" fmla="*/ 9 h 23"/>
                <a:gd name="T28" fmla="*/ 11 w 21"/>
                <a:gd name="T29" fmla="*/ 11 h 23"/>
                <a:gd name="T30" fmla="*/ 9 w 21"/>
                <a:gd name="T31" fmla="*/ 13 h 23"/>
                <a:gd name="T32" fmla="*/ 7 w 21"/>
                <a:gd name="T33" fmla="*/ 15 h 23"/>
                <a:gd name="T34" fmla="*/ 3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5" y="21"/>
                  </a:lnTo>
                  <a:lnTo>
                    <a:pt x="9" y="21"/>
                  </a:lnTo>
                  <a:lnTo>
                    <a:pt x="13" y="19"/>
                  </a:lnTo>
                  <a:lnTo>
                    <a:pt x="15" y="15"/>
                  </a:lnTo>
                  <a:lnTo>
                    <a:pt x="19" y="13"/>
                  </a:lnTo>
                  <a:lnTo>
                    <a:pt x="21" y="9"/>
                  </a:lnTo>
                  <a:lnTo>
                    <a:pt x="21" y="5"/>
                  </a:lnTo>
                  <a:lnTo>
                    <a:pt x="21" y="0"/>
                  </a:lnTo>
                  <a:lnTo>
                    <a:pt x="17" y="0"/>
                  </a:lnTo>
                  <a:lnTo>
                    <a:pt x="17" y="4"/>
                  </a:lnTo>
                  <a:lnTo>
                    <a:pt x="15" y="7"/>
                  </a:lnTo>
                  <a:lnTo>
                    <a:pt x="13" y="9"/>
                  </a:lnTo>
                  <a:lnTo>
                    <a:pt x="11" y="11"/>
                  </a:lnTo>
                  <a:lnTo>
                    <a:pt x="9" y="13"/>
                  </a:lnTo>
                  <a:lnTo>
                    <a:pt x="7" y="15"/>
                  </a:lnTo>
                  <a:lnTo>
                    <a:pt x="3"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314" name="Freeform 242"/>
            <p:cNvSpPr>
              <a:spLocks noChangeAspect="1"/>
            </p:cNvSpPr>
            <p:nvPr/>
          </p:nvSpPr>
          <p:spPr bwMode="auto">
            <a:xfrm>
              <a:off x="1781" y="1684"/>
              <a:ext cx="98" cy="93"/>
            </a:xfrm>
            <a:custGeom>
              <a:avLst/>
              <a:gdLst>
                <a:gd name="T0" fmla="*/ 20 w 39"/>
                <a:gd name="T1" fmla="*/ 37 h 37"/>
                <a:gd name="T2" fmla="*/ 16 w 39"/>
                <a:gd name="T3" fmla="*/ 37 h 37"/>
                <a:gd name="T4" fmla="*/ 12 w 39"/>
                <a:gd name="T5" fmla="*/ 35 h 37"/>
                <a:gd name="T6" fmla="*/ 8 w 39"/>
                <a:gd name="T7" fmla="*/ 35 h 37"/>
                <a:gd name="T8" fmla="*/ 6 w 39"/>
                <a:gd name="T9" fmla="*/ 31 h 37"/>
                <a:gd name="T10" fmla="*/ 4 w 39"/>
                <a:gd name="T11" fmla="*/ 29 h 37"/>
                <a:gd name="T12" fmla="*/ 2 w 39"/>
                <a:gd name="T13" fmla="*/ 25 h 37"/>
                <a:gd name="T14" fmla="*/ 0 w 39"/>
                <a:gd name="T15" fmla="*/ 22 h 37"/>
                <a:gd name="T16" fmla="*/ 0 w 39"/>
                <a:gd name="T17" fmla="*/ 18 h 37"/>
                <a:gd name="T18" fmla="*/ 0 w 39"/>
                <a:gd name="T19" fmla="*/ 14 h 37"/>
                <a:gd name="T20" fmla="*/ 2 w 39"/>
                <a:gd name="T21" fmla="*/ 12 h 37"/>
                <a:gd name="T22" fmla="*/ 4 w 39"/>
                <a:gd name="T23" fmla="*/ 8 h 37"/>
                <a:gd name="T24" fmla="*/ 6 w 39"/>
                <a:gd name="T25" fmla="*/ 6 h 37"/>
                <a:gd name="T26" fmla="*/ 8 w 39"/>
                <a:gd name="T27" fmla="*/ 2 h 37"/>
                <a:gd name="T28" fmla="*/ 12 w 39"/>
                <a:gd name="T29" fmla="*/ 0 h 37"/>
                <a:gd name="T30" fmla="*/ 16 w 39"/>
                <a:gd name="T31" fmla="*/ 0 h 37"/>
                <a:gd name="T32" fmla="*/ 20 w 39"/>
                <a:gd name="T33" fmla="*/ 0 h 37"/>
                <a:gd name="T34" fmla="*/ 23 w 39"/>
                <a:gd name="T35" fmla="*/ 0 h 37"/>
                <a:gd name="T36" fmla="*/ 27 w 39"/>
                <a:gd name="T37" fmla="*/ 0 h 37"/>
                <a:gd name="T38" fmla="*/ 29 w 39"/>
                <a:gd name="T39" fmla="*/ 2 h 37"/>
                <a:gd name="T40" fmla="*/ 33 w 39"/>
                <a:gd name="T41" fmla="*/ 6 h 37"/>
                <a:gd name="T42" fmla="*/ 35 w 39"/>
                <a:gd name="T43" fmla="*/ 8 h 37"/>
                <a:gd name="T44" fmla="*/ 37 w 39"/>
                <a:gd name="T45" fmla="*/ 12 h 37"/>
                <a:gd name="T46" fmla="*/ 37 w 39"/>
                <a:gd name="T47" fmla="*/ 14 h 37"/>
                <a:gd name="T48" fmla="*/ 39 w 39"/>
                <a:gd name="T49" fmla="*/ 18 h 37"/>
                <a:gd name="T50" fmla="*/ 37 w 39"/>
                <a:gd name="T51" fmla="*/ 22 h 37"/>
                <a:gd name="T52" fmla="*/ 37 w 39"/>
                <a:gd name="T53" fmla="*/ 25 h 37"/>
                <a:gd name="T54" fmla="*/ 35 w 39"/>
                <a:gd name="T55" fmla="*/ 29 h 37"/>
                <a:gd name="T56" fmla="*/ 33 w 39"/>
                <a:gd name="T57" fmla="*/ 31 h 37"/>
                <a:gd name="T58" fmla="*/ 29 w 39"/>
                <a:gd name="T59" fmla="*/ 35 h 37"/>
                <a:gd name="T60" fmla="*/ 27 w 39"/>
                <a:gd name="T61" fmla="*/ 35 h 37"/>
                <a:gd name="T62" fmla="*/ 23 w 39"/>
                <a:gd name="T63" fmla="*/ 37 h 37"/>
                <a:gd name="T64" fmla="*/ 20 w 39"/>
                <a:gd name="T6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7">
                  <a:moveTo>
                    <a:pt x="20" y="37"/>
                  </a:moveTo>
                  <a:lnTo>
                    <a:pt x="16" y="37"/>
                  </a:lnTo>
                  <a:lnTo>
                    <a:pt x="12" y="35"/>
                  </a:lnTo>
                  <a:lnTo>
                    <a:pt x="8" y="35"/>
                  </a:lnTo>
                  <a:lnTo>
                    <a:pt x="6" y="31"/>
                  </a:lnTo>
                  <a:lnTo>
                    <a:pt x="4" y="29"/>
                  </a:lnTo>
                  <a:lnTo>
                    <a:pt x="2" y="25"/>
                  </a:lnTo>
                  <a:lnTo>
                    <a:pt x="0" y="22"/>
                  </a:lnTo>
                  <a:lnTo>
                    <a:pt x="0" y="18"/>
                  </a:lnTo>
                  <a:lnTo>
                    <a:pt x="0" y="14"/>
                  </a:lnTo>
                  <a:lnTo>
                    <a:pt x="2" y="12"/>
                  </a:lnTo>
                  <a:lnTo>
                    <a:pt x="4" y="8"/>
                  </a:lnTo>
                  <a:lnTo>
                    <a:pt x="6" y="6"/>
                  </a:lnTo>
                  <a:lnTo>
                    <a:pt x="8" y="2"/>
                  </a:lnTo>
                  <a:lnTo>
                    <a:pt x="12" y="0"/>
                  </a:lnTo>
                  <a:lnTo>
                    <a:pt x="16" y="0"/>
                  </a:lnTo>
                  <a:lnTo>
                    <a:pt x="20" y="0"/>
                  </a:lnTo>
                  <a:lnTo>
                    <a:pt x="23" y="0"/>
                  </a:lnTo>
                  <a:lnTo>
                    <a:pt x="27" y="0"/>
                  </a:lnTo>
                  <a:lnTo>
                    <a:pt x="29" y="2"/>
                  </a:lnTo>
                  <a:lnTo>
                    <a:pt x="33" y="6"/>
                  </a:lnTo>
                  <a:lnTo>
                    <a:pt x="35" y="8"/>
                  </a:lnTo>
                  <a:lnTo>
                    <a:pt x="37" y="12"/>
                  </a:lnTo>
                  <a:lnTo>
                    <a:pt x="37" y="14"/>
                  </a:lnTo>
                  <a:lnTo>
                    <a:pt x="39" y="18"/>
                  </a:lnTo>
                  <a:lnTo>
                    <a:pt x="37" y="22"/>
                  </a:lnTo>
                  <a:lnTo>
                    <a:pt x="37" y="25"/>
                  </a:lnTo>
                  <a:lnTo>
                    <a:pt x="35" y="29"/>
                  </a:lnTo>
                  <a:lnTo>
                    <a:pt x="33" y="31"/>
                  </a:lnTo>
                  <a:lnTo>
                    <a:pt x="29" y="35"/>
                  </a:lnTo>
                  <a:lnTo>
                    <a:pt x="27" y="35"/>
                  </a:lnTo>
                  <a:lnTo>
                    <a:pt x="23" y="37"/>
                  </a:lnTo>
                  <a:lnTo>
                    <a:pt x="20" y="37"/>
                  </a:lnTo>
                  <a:close/>
                </a:path>
              </a:pathLst>
            </a:custGeom>
            <a:solidFill>
              <a:srgbClr val="FFFFFF"/>
            </a:solidFill>
            <a:ln w="9525">
              <a:solidFill>
                <a:srgbClr val="000000"/>
              </a:solidFill>
              <a:round/>
              <a:headEnd/>
              <a:tailEnd/>
            </a:ln>
          </p:spPr>
          <p:txBody>
            <a:bodyPr/>
            <a:lstStyle/>
            <a:p>
              <a:endParaRPr lang="en-US" dirty="0"/>
            </a:p>
          </p:txBody>
        </p:sp>
        <p:sp>
          <p:nvSpPr>
            <p:cNvPr id="899315" name="Freeform 243"/>
            <p:cNvSpPr>
              <a:spLocks noChangeAspect="1"/>
            </p:cNvSpPr>
            <p:nvPr/>
          </p:nvSpPr>
          <p:spPr bwMode="auto">
            <a:xfrm>
              <a:off x="1778" y="1730"/>
              <a:ext cx="54" cy="58"/>
            </a:xfrm>
            <a:custGeom>
              <a:avLst/>
              <a:gdLst>
                <a:gd name="T0" fmla="*/ 0 w 21"/>
                <a:gd name="T1" fmla="*/ 0 h 23"/>
                <a:gd name="T2" fmla="*/ 0 w 21"/>
                <a:gd name="T3" fmla="*/ 0 h 23"/>
                <a:gd name="T4" fmla="*/ 0 w 21"/>
                <a:gd name="T5" fmla="*/ 5 h 23"/>
                <a:gd name="T6" fmla="*/ 1 w 21"/>
                <a:gd name="T7" fmla="*/ 9 h 23"/>
                <a:gd name="T8" fmla="*/ 3 w 21"/>
                <a:gd name="T9" fmla="*/ 13 h 23"/>
                <a:gd name="T10" fmla="*/ 5 w 21"/>
                <a:gd name="T11" fmla="*/ 15 h 23"/>
                <a:gd name="T12" fmla="*/ 9 w 21"/>
                <a:gd name="T13" fmla="*/ 19 h 23"/>
                <a:gd name="T14" fmla="*/ 13 w 21"/>
                <a:gd name="T15" fmla="*/ 21 h 23"/>
                <a:gd name="T16" fmla="*/ 17 w 21"/>
                <a:gd name="T17" fmla="*/ 21 h 23"/>
                <a:gd name="T18" fmla="*/ 21 w 21"/>
                <a:gd name="T19" fmla="*/ 23 h 23"/>
                <a:gd name="T20" fmla="*/ 21 w 21"/>
                <a:gd name="T21" fmla="*/ 17 h 23"/>
                <a:gd name="T22" fmla="*/ 17 w 21"/>
                <a:gd name="T23" fmla="*/ 17 h 23"/>
                <a:gd name="T24" fmla="*/ 15 w 21"/>
                <a:gd name="T25" fmla="*/ 15 h 23"/>
                <a:gd name="T26" fmla="*/ 11 w 21"/>
                <a:gd name="T27" fmla="*/ 13 h 23"/>
                <a:gd name="T28" fmla="*/ 9 w 21"/>
                <a:gd name="T29" fmla="*/ 11 h 23"/>
                <a:gd name="T30" fmla="*/ 7 w 21"/>
                <a:gd name="T31" fmla="*/ 9 h 23"/>
                <a:gd name="T32" fmla="*/ 5 w 21"/>
                <a:gd name="T33" fmla="*/ 7 h 23"/>
                <a:gd name="T34" fmla="*/ 5 w 21"/>
                <a:gd name="T35" fmla="*/ 4 h 23"/>
                <a:gd name="T36" fmla="*/ 3 w 21"/>
                <a:gd name="T37" fmla="*/ 0 h 23"/>
                <a:gd name="T38" fmla="*/ 3 w 21"/>
                <a:gd name="T39" fmla="*/ 0 h 23"/>
                <a:gd name="T40" fmla="*/ 0 w 21"/>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0"/>
                  </a:moveTo>
                  <a:lnTo>
                    <a:pt x="0" y="0"/>
                  </a:lnTo>
                  <a:lnTo>
                    <a:pt x="0" y="5"/>
                  </a:lnTo>
                  <a:lnTo>
                    <a:pt x="1" y="9"/>
                  </a:lnTo>
                  <a:lnTo>
                    <a:pt x="3" y="13"/>
                  </a:lnTo>
                  <a:lnTo>
                    <a:pt x="5" y="15"/>
                  </a:lnTo>
                  <a:lnTo>
                    <a:pt x="9" y="19"/>
                  </a:lnTo>
                  <a:lnTo>
                    <a:pt x="13" y="21"/>
                  </a:lnTo>
                  <a:lnTo>
                    <a:pt x="17" y="21"/>
                  </a:lnTo>
                  <a:lnTo>
                    <a:pt x="21" y="23"/>
                  </a:lnTo>
                  <a:lnTo>
                    <a:pt x="21" y="17"/>
                  </a:lnTo>
                  <a:lnTo>
                    <a:pt x="17" y="17"/>
                  </a:lnTo>
                  <a:lnTo>
                    <a:pt x="15" y="15"/>
                  </a:lnTo>
                  <a:lnTo>
                    <a:pt x="11" y="13"/>
                  </a:lnTo>
                  <a:lnTo>
                    <a:pt x="9" y="11"/>
                  </a:lnTo>
                  <a:lnTo>
                    <a:pt x="7" y="9"/>
                  </a:lnTo>
                  <a:lnTo>
                    <a:pt x="5" y="7"/>
                  </a:lnTo>
                  <a:lnTo>
                    <a:pt x="5" y="4"/>
                  </a:lnTo>
                  <a:lnTo>
                    <a:pt x="3" y="0"/>
                  </a:lnTo>
                  <a:lnTo>
                    <a:pt x="3"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16" name="Freeform 244"/>
            <p:cNvSpPr>
              <a:spLocks noChangeAspect="1"/>
            </p:cNvSpPr>
            <p:nvPr/>
          </p:nvSpPr>
          <p:spPr bwMode="auto">
            <a:xfrm>
              <a:off x="1778" y="1677"/>
              <a:ext cx="54" cy="53"/>
            </a:xfrm>
            <a:custGeom>
              <a:avLst/>
              <a:gdLst>
                <a:gd name="T0" fmla="*/ 21 w 21"/>
                <a:gd name="T1" fmla="*/ 0 h 21"/>
                <a:gd name="T2" fmla="*/ 21 w 21"/>
                <a:gd name="T3" fmla="*/ 0 h 21"/>
                <a:gd name="T4" fmla="*/ 17 w 21"/>
                <a:gd name="T5" fmla="*/ 2 h 21"/>
                <a:gd name="T6" fmla="*/ 13 w 21"/>
                <a:gd name="T7" fmla="*/ 2 h 21"/>
                <a:gd name="T8" fmla="*/ 9 w 21"/>
                <a:gd name="T9" fmla="*/ 3 h 21"/>
                <a:gd name="T10" fmla="*/ 5 w 21"/>
                <a:gd name="T11" fmla="*/ 7 h 21"/>
                <a:gd name="T12" fmla="*/ 3 w 21"/>
                <a:gd name="T13" fmla="*/ 9 h 21"/>
                <a:gd name="T14" fmla="*/ 1 w 21"/>
                <a:gd name="T15" fmla="*/ 13 h 21"/>
                <a:gd name="T16" fmla="*/ 0 w 21"/>
                <a:gd name="T17" fmla="*/ 17 h 21"/>
                <a:gd name="T18" fmla="*/ 0 w 21"/>
                <a:gd name="T19" fmla="*/ 21 h 21"/>
                <a:gd name="T20" fmla="*/ 3 w 21"/>
                <a:gd name="T21" fmla="*/ 21 h 21"/>
                <a:gd name="T22" fmla="*/ 5 w 21"/>
                <a:gd name="T23" fmla="*/ 19 h 21"/>
                <a:gd name="T24" fmla="*/ 5 w 21"/>
                <a:gd name="T25" fmla="*/ 15 h 21"/>
                <a:gd name="T26" fmla="*/ 7 w 21"/>
                <a:gd name="T27" fmla="*/ 13 h 21"/>
                <a:gd name="T28" fmla="*/ 9 w 21"/>
                <a:gd name="T29" fmla="*/ 9 h 21"/>
                <a:gd name="T30" fmla="*/ 11 w 21"/>
                <a:gd name="T31" fmla="*/ 7 h 21"/>
                <a:gd name="T32" fmla="*/ 15 w 21"/>
                <a:gd name="T33" fmla="*/ 7 h 21"/>
                <a:gd name="T34" fmla="*/ 17 w 21"/>
                <a:gd name="T35" fmla="*/ 5 h 21"/>
                <a:gd name="T36" fmla="*/ 21 w 21"/>
                <a:gd name="T37" fmla="*/ 5 h 21"/>
                <a:gd name="T38" fmla="*/ 21 w 21"/>
                <a:gd name="T39" fmla="*/ 5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2"/>
                  </a:lnTo>
                  <a:lnTo>
                    <a:pt x="13" y="2"/>
                  </a:lnTo>
                  <a:lnTo>
                    <a:pt x="9" y="3"/>
                  </a:lnTo>
                  <a:lnTo>
                    <a:pt x="5" y="7"/>
                  </a:lnTo>
                  <a:lnTo>
                    <a:pt x="3" y="9"/>
                  </a:lnTo>
                  <a:lnTo>
                    <a:pt x="1" y="13"/>
                  </a:lnTo>
                  <a:lnTo>
                    <a:pt x="0" y="17"/>
                  </a:lnTo>
                  <a:lnTo>
                    <a:pt x="0" y="21"/>
                  </a:lnTo>
                  <a:lnTo>
                    <a:pt x="3" y="21"/>
                  </a:lnTo>
                  <a:lnTo>
                    <a:pt x="5" y="19"/>
                  </a:lnTo>
                  <a:lnTo>
                    <a:pt x="5" y="15"/>
                  </a:lnTo>
                  <a:lnTo>
                    <a:pt x="7" y="13"/>
                  </a:lnTo>
                  <a:lnTo>
                    <a:pt x="9" y="9"/>
                  </a:lnTo>
                  <a:lnTo>
                    <a:pt x="11" y="7"/>
                  </a:lnTo>
                  <a:lnTo>
                    <a:pt x="15" y="7"/>
                  </a:lnTo>
                  <a:lnTo>
                    <a:pt x="17" y="5"/>
                  </a:lnTo>
                  <a:lnTo>
                    <a:pt x="21" y="5"/>
                  </a:lnTo>
                  <a:lnTo>
                    <a:pt x="21" y="5"/>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317" name="Freeform 245"/>
            <p:cNvSpPr>
              <a:spLocks noChangeAspect="1"/>
            </p:cNvSpPr>
            <p:nvPr/>
          </p:nvSpPr>
          <p:spPr bwMode="auto">
            <a:xfrm>
              <a:off x="1832" y="1677"/>
              <a:ext cx="52" cy="53"/>
            </a:xfrm>
            <a:custGeom>
              <a:avLst/>
              <a:gdLst>
                <a:gd name="T0" fmla="*/ 21 w 21"/>
                <a:gd name="T1" fmla="*/ 21 h 21"/>
                <a:gd name="T2" fmla="*/ 21 w 21"/>
                <a:gd name="T3" fmla="*/ 21 h 21"/>
                <a:gd name="T4" fmla="*/ 21 w 21"/>
                <a:gd name="T5" fmla="*/ 17 h 21"/>
                <a:gd name="T6" fmla="*/ 19 w 21"/>
                <a:gd name="T7" fmla="*/ 13 h 21"/>
                <a:gd name="T8" fmla="*/ 17 w 21"/>
                <a:gd name="T9" fmla="*/ 9 h 21"/>
                <a:gd name="T10" fmla="*/ 15 w 21"/>
                <a:gd name="T11" fmla="*/ 7 h 21"/>
                <a:gd name="T12" fmla="*/ 11 w 21"/>
                <a:gd name="T13" fmla="*/ 3 h 21"/>
                <a:gd name="T14" fmla="*/ 7 w 21"/>
                <a:gd name="T15" fmla="*/ 2 h 21"/>
                <a:gd name="T16" fmla="*/ 3 w 21"/>
                <a:gd name="T17" fmla="*/ 2 h 21"/>
                <a:gd name="T18" fmla="*/ 0 w 21"/>
                <a:gd name="T19" fmla="*/ 0 h 21"/>
                <a:gd name="T20" fmla="*/ 0 w 21"/>
                <a:gd name="T21" fmla="*/ 5 h 21"/>
                <a:gd name="T22" fmla="*/ 3 w 21"/>
                <a:gd name="T23" fmla="*/ 5 h 21"/>
                <a:gd name="T24" fmla="*/ 5 w 21"/>
                <a:gd name="T25" fmla="*/ 7 h 21"/>
                <a:gd name="T26" fmla="*/ 9 w 21"/>
                <a:gd name="T27" fmla="*/ 7 h 21"/>
                <a:gd name="T28" fmla="*/ 11 w 21"/>
                <a:gd name="T29" fmla="*/ 9 h 21"/>
                <a:gd name="T30" fmla="*/ 13 w 21"/>
                <a:gd name="T31" fmla="*/ 13 h 21"/>
                <a:gd name="T32" fmla="*/ 15 w 21"/>
                <a:gd name="T33" fmla="*/ 15 h 21"/>
                <a:gd name="T34" fmla="*/ 15 w 21"/>
                <a:gd name="T35" fmla="*/ 19 h 21"/>
                <a:gd name="T36" fmla="*/ 15 w 21"/>
                <a:gd name="T37" fmla="*/ 21 h 21"/>
                <a:gd name="T38" fmla="*/ 15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3"/>
                  </a:lnTo>
                  <a:lnTo>
                    <a:pt x="17" y="9"/>
                  </a:lnTo>
                  <a:lnTo>
                    <a:pt x="15" y="7"/>
                  </a:lnTo>
                  <a:lnTo>
                    <a:pt x="11" y="3"/>
                  </a:lnTo>
                  <a:lnTo>
                    <a:pt x="7" y="2"/>
                  </a:lnTo>
                  <a:lnTo>
                    <a:pt x="3" y="2"/>
                  </a:lnTo>
                  <a:lnTo>
                    <a:pt x="0" y="0"/>
                  </a:lnTo>
                  <a:lnTo>
                    <a:pt x="0" y="5"/>
                  </a:lnTo>
                  <a:lnTo>
                    <a:pt x="3" y="5"/>
                  </a:lnTo>
                  <a:lnTo>
                    <a:pt x="5" y="7"/>
                  </a:lnTo>
                  <a:lnTo>
                    <a:pt x="9" y="7"/>
                  </a:lnTo>
                  <a:lnTo>
                    <a:pt x="11" y="9"/>
                  </a:lnTo>
                  <a:lnTo>
                    <a:pt x="13" y="13"/>
                  </a:lnTo>
                  <a:lnTo>
                    <a:pt x="15" y="15"/>
                  </a:lnTo>
                  <a:lnTo>
                    <a:pt x="15" y="19"/>
                  </a:lnTo>
                  <a:lnTo>
                    <a:pt x="15" y="21"/>
                  </a:lnTo>
                  <a:lnTo>
                    <a:pt x="15"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18" name="Freeform 246"/>
            <p:cNvSpPr>
              <a:spLocks noChangeAspect="1"/>
            </p:cNvSpPr>
            <p:nvPr/>
          </p:nvSpPr>
          <p:spPr bwMode="auto">
            <a:xfrm>
              <a:off x="1832" y="1730"/>
              <a:ext cx="52" cy="58"/>
            </a:xfrm>
            <a:custGeom>
              <a:avLst/>
              <a:gdLst>
                <a:gd name="T0" fmla="*/ 0 w 21"/>
                <a:gd name="T1" fmla="*/ 23 h 23"/>
                <a:gd name="T2" fmla="*/ 0 w 21"/>
                <a:gd name="T3" fmla="*/ 23 h 23"/>
                <a:gd name="T4" fmla="*/ 3 w 21"/>
                <a:gd name="T5" fmla="*/ 21 h 23"/>
                <a:gd name="T6" fmla="*/ 7 w 21"/>
                <a:gd name="T7" fmla="*/ 21 h 23"/>
                <a:gd name="T8" fmla="*/ 11 w 21"/>
                <a:gd name="T9" fmla="*/ 19 h 23"/>
                <a:gd name="T10" fmla="*/ 15 w 21"/>
                <a:gd name="T11" fmla="*/ 15 h 23"/>
                <a:gd name="T12" fmla="*/ 17 w 21"/>
                <a:gd name="T13" fmla="*/ 13 h 23"/>
                <a:gd name="T14" fmla="*/ 19 w 21"/>
                <a:gd name="T15" fmla="*/ 9 h 23"/>
                <a:gd name="T16" fmla="*/ 21 w 21"/>
                <a:gd name="T17" fmla="*/ 5 h 23"/>
                <a:gd name="T18" fmla="*/ 21 w 21"/>
                <a:gd name="T19" fmla="*/ 0 h 23"/>
                <a:gd name="T20" fmla="*/ 15 w 21"/>
                <a:gd name="T21" fmla="*/ 0 h 23"/>
                <a:gd name="T22" fmla="*/ 15 w 21"/>
                <a:gd name="T23" fmla="*/ 4 h 23"/>
                <a:gd name="T24" fmla="*/ 15 w 21"/>
                <a:gd name="T25" fmla="*/ 7 h 23"/>
                <a:gd name="T26" fmla="*/ 13 w 21"/>
                <a:gd name="T27" fmla="*/ 9 h 23"/>
                <a:gd name="T28" fmla="*/ 11 w 21"/>
                <a:gd name="T29" fmla="*/ 11 h 23"/>
                <a:gd name="T30" fmla="*/ 9 w 21"/>
                <a:gd name="T31" fmla="*/ 13 h 23"/>
                <a:gd name="T32" fmla="*/ 5 w 21"/>
                <a:gd name="T33" fmla="*/ 15 h 23"/>
                <a:gd name="T34" fmla="*/ 3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3" y="21"/>
                  </a:lnTo>
                  <a:lnTo>
                    <a:pt x="7" y="21"/>
                  </a:lnTo>
                  <a:lnTo>
                    <a:pt x="11" y="19"/>
                  </a:lnTo>
                  <a:lnTo>
                    <a:pt x="15" y="15"/>
                  </a:lnTo>
                  <a:lnTo>
                    <a:pt x="17" y="13"/>
                  </a:lnTo>
                  <a:lnTo>
                    <a:pt x="19" y="9"/>
                  </a:lnTo>
                  <a:lnTo>
                    <a:pt x="21" y="5"/>
                  </a:lnTo>
                  <a:lnTo>
                    <a:pt x="21" y="0"/>
                  </a:lnTo>
                  <a:lnTo>
                    <a:pt x="15" y="0"/>
                  </a:lnTo>
                  <a:lnTo>
                    <a:pt x="15" y="4"/>
                  </a:lnTo>
                  <a:lnTo>
                    <a:pt x="15" y="7"/>
                  </a:lnTo>
                  <a:lnTo>
                    <a:pt x="13" y="9"/>
                  </a:lnTo>
                  <a:lnTo>
                    <a:pt x="11" y="11"/>
                  </a:lnTo>
                  <a:lnTo>
                    <a:pt x="9" y="13"/>
                  </a:lnTo>
                  <a:lnTo>
                    <a:pt x="5" y="15"/>
                  </a:lnTo>
                  <a:lnTo>
                    <a:pt x="3"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319" name="Freeform 247"/>
            <p:cNvSpPr>
              <a:spLocks noChangeAspect="1"/>
            </p:cNvSpPr>
            <p:nvPr/>
          </p:nvSpPr>
          <p:spPr bwMode="auto">
            <a:xfrm>
              <a:off x="1671" y="1684"/>
              <a:ext cx="98" cy="93"/>
            </a:xfrm>
            <a:custGeom>
              <a:avLst/>
              <a:gdLst>
                <a:gd name="T0" fmla="*/ 19 w 39"/>
                <a:gd name="T1" fmla="*/ 37 h 37"/>
                <a:gd name="T2" fmla="*/ 16 w 39"/>
                <a:gd name="T3" fmla="*/ 37 h 37"/>
                <a:gd name="T4" fmla="*/ 12 w 39"/>
                <a:gd name="T5" fmla="*/ 35 h 37"/>
                <a:gd name="T6" fmla="*/ 8 w 39"/>
                <a:gd name="T7" fmla="*/ 35 h 37"/>
                <a:gd name="T8" fmla="*/ 6 w 39"/>
                <a:gd name="T9" fmla="*/ 31 h 37"/>
                <a:gd name="T10" fmla="*/ 4 w 39"/>
                <a:gd name="T11" fmla="*/ 29 h 37"/>
                <a:gd name="T12" fmla="*/ 2 w 39"/>
                <a:gd name="T13" fmla="*/ 25 h 37"/>
                <a:gd name="T14" fmla="*/ 0 w 39"/>
                <a:gd name="T15" fmla="*/ 22 h 37"/>
                <a:gd name="T16" fmla="*/ 0 w 39"/>
                <a:gd name="T17" fmla="*/ 18 h 37"/>
                <a:gd name="T18" fmla="*/ 0 w 39"/>
                <a:gd name="T19" fmla="*/ 14 h 37"/>
                <a:gd name="T20" fmla="*/ 2 w 39"/>
                <a:gd name="T21" fmla="*/ 12 h 37"/>
                <a:gd name="T22" fmla="*/ 4 w 39"/>
                <a:gd name="T23" fmla="*/ 8 h 37"/>
                <a:gd name="T24" fmla="*/ 6 w 39"/>
                <a:gd name="T25" fmla="*/ 6 h 37"/>
                <a:gd name="T26" fmla="*/ 8 w 39"/>
                <a:gd name="T27" fmla="*/ 2 h 37"/>
                <a:gd name="T28" fmla="*/ 12 w 39"/>
                <a:gd name="T29" fmla="*/ 0 h 37"/>
                <a:gd name="T30" fmla="*/ 16 w 39"/>
                <a:gd name="T31" fmla="*/ 0 h 37"/>
                <a:gd name="T32" fmla="*/ 19 w 39"/>
                <a:gd name="T33" fmla="*/ 0 h 37"/>
                <a:gd name="T34" fmla="*/ 23 w 39"/>
                <a:gd name="T35" fmla="*/ 0 h 37"/>
                <a:gd name="T36" fmla="*/ 27 w 39"/>
                <a:gd name="T37" fmla="*/ 0 h 37"/>
                <a:gd name="T38" fmla="*/ 29 w 39"/>
                <a:gd name="T39" fmla="*/ 2 h 37"/>
                <a:gd name="T40" fmla="*/ 33 w 39"/>
                <a:gd name="T41" fmla="*/ 6 h 37"/>
                <a:gd name="T42" fmla="*/ 35 w 39"/>
                <a:gd name="T43" fmla="*/ 8 h 37"/>
                <a:gd name="T44" fmla="*/ 37 w 39"/>
                <a:gd name="T45" fmla="*/ 12 h 37"/>
                <a:gd name="T46" fmla="*/ 37 w 39"/>
                <a:gd name="T47" fmla="*/ 14 h 37"/>
                <a:gd name="T48" fmla="*/ 39 w 39"/>
                <a:gd name="T49" fmla="*/ 18 h 37"/>
                <a:gd name="T50" fmla="*/ 37 w 39"/>
                <a:gd name="T51" fmla="*/ 22 h 37"/>
                <a:gd name="T52" fmla="*/ 37 w 39"/>
                <a:gd name="T53" fmla="*/ 25 h 37"/>
                <a:gd name="T54" fmla="*/ 35 w 39"/>
                <a:gd name="T55" fmla="*/ 29 h 37"/>
                <a:gd name="T56" fmla="*/ 33 w 39"/>
                <a:gd name="T57" fmla="*/ 31 h 37"/>
                <a:gd name="T58" fmla="*/ 29 w 39"/>
                <a:gd name="T59" fmla="*/ 35 h 37"/>
                <a:gd name="T60" fmla="*/ 27 w 39"/>
                <a:gd name="T61" fmla="*/ 35 h 37"/>
                <a:gd name="T62" fmla="*/ 23 w 39"/>
                <a:gd name="T63" fmla="*/ 37 h 37"/>
                <a:gd name="T64" fmla="*/ 19 w 39"/>
                <a:gd name="T6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7">
                  <a:moveTo>
                    <a:pt x="19" y="37"/>
                  </a:moveTo>
                  <a:lnTo>
                    <a:pt x="16" y="37"/>
                  </a:lnTo>
                  <a:lnTo>
                    <a:pt x="12" y="35"/>
                  </a:lnTo>
                  <a:lnTo>
                    <a:pt x="8" y="35"/>
                  </a:lnTo>
                  <a:lnTo>
                    <a:pt x="6" y="31"/>
                  </a:lnTo>
                  <a:lnTo>
                    <a:pt x="4" y="29"/>
                  </a:lnTo>
                  <a:lnTo>
                    <a:pt x="2" y="25"/>
                  </a:lnTo>
                  <a:lnTo>
                    <a:pt x="0" y="22"/>
                  </a:lnTo>
                  <a:lnTo>
                    <a:pt x="0" y="18"/>
                  </a:lnTo>
                  <a:lnTo>
                    <a:pt x="0" y="14"/>
                  </a:lnTo>
                  <a:lnTo>
                    <a:pt x="2" y="12"/>
                  </a:lnTo>
                  <a:lnTo>
                    <a:pt x="4" y="8"/>
                  </a:lnTo>
                  <a:lnTo>
                    <a:pt x="6" y="6"/>
                  </a:lnTo>
                  <a:lnTo>
                    <a:pt x="8" y="2"/>
                  </a:lnTo>
                  <a:lnTo>
                    <a:pt x="12" y="0"/>
                  </a:lnTo>
                  <a:lnTo>
                    <a:pt x="16" y="0"/>
                  </a:lnTo>
                  <a:lnTo>
                    <a:pt x="19" y="0"/>
                  </a:lnTo>
                  <a:lnTo>
                    <a:pt x="23" y="0"/>
                  </a:lnTo>
                  <a:lnTo>
                    <a:pt x="27" y="0"/>
                  </a:lnTo>
                  <a:lnTo>
                    <a:pt x="29" y="2"/>
                  </a:lnTo>
                  <a:lnTo>
                    <a:pt x="33" y="6"/>
                  </a:lnTo>
                  <a:lnTo>
                    <a:pt x="35" y="8"/>
                  </a:lnTo>
                  <a:lnTo>
                    <a:pt x="37" y="12"/>
                  </a:lnTo>
                  <a:lnTo>
                    <a:pt x="37" y="14"/>
                  </a:lnTo>
                  <a:lnTo>
                    <a:pt x="39" y="18"/>
                  </a:lnTo>
                  <a:lnTo>
                    <a:pt x="37" y="22"/>
                  </a:lnTo>
                  <a:lnTo>
                    <a:pt x="37" y="25"/>
                  </a:lnTo>
                  <a:lnTo>
                    <a:pt x="35" y="29"/>
                  </a:lnTo>
                  <a:lnTo>
                    <a:pt x="33" y="31"/>
                  </a:lnTo>
                  <a:lnTo>
                    <a:pt x="29" y="35"/>
                  </a:lnTo>
                  <a:lnTo>
                    <a:pt x="27" y="35"/>
                  </a:lnTo>
                  <a:lnTo>
                    <a:pt x="23" y="37"/>
                  </a:lnTo>
                  <a:lnTo>
                    <a:pt x="19" y="37"/>
                  </a:lnTo>
                  <a:close/>
                </a:path>
              </a:pathLst>
            </a:custGeom>
            <a:solidFill>
              <a:srgbClr val="FFFFFF"/>
            </a:solidFill>
            <a:ln w="9525">
              <a:solidFill>
                <a:srgbClr val="000000"/>
              </a:solidFill>
              <a:round/>
              <a:headEnd/>
              <a:tailEnd/>
            </a:ln>
          </p:spPr>
          <p:txBody>
            <a:bodyPr/>
            <a:lstStyle/>
            <a:p>
              <a:endParaRPr lang="en-US" dirty="0"/>
            </a:p>
          </p:txBody>
        </p:sp>
        <p:sp>
          <p:nvSpPr>
            <p:cNvPr id="899320" name="Freeform 248"/>
            <p:cNvSpPr>
              <a:spLocks noChangeAspect="1"/>
            </p:cNvSpPr>
            <p:nvPr/>
          </p:nvSpPr>
          <p:spPr bwMode="auto">
            <a:xfrm>
              <a:off x="1666" y="1730"/>
              <a:ext cx="52" cy="58"/>
            </a:xfrm>
            <a:custGeom>
              <a:avLst/>
              <a:gdLst>
                <a:gd name="T0" fmla="*/ 0 w 21"/>
                <a:gd name="T1" fmla="*/ 0 h 23"/>
                <a:gd name="T2" fmla="*/ 0 w 21"/>
                <a:gd name="T3" fmla="*/ 0 h 23"/>
                <a:gd name="T4" fmla="*/ 0 w 21"/>
                <a:gd name="T5" fmla="*/ 5 h 23"/>
                <a:gd name="T6" fmla="*/ 2 w 21"/>
                <a:gd name="T7" fmla="*/ 9 h 23"/>
                <a:gd name="T8" fmla="*/ 4 w 21"/>
                <a:gd name="T9" fmla="*/ 13 h 23"/>
                <a:gd name="T10" fmla="*/ 6 w 21"/>
                <a:gd name="T11" fmla="*/ 15 h 23"/>
                <a:gd name="T12" fmla="*/ 10 w 21"/>
                <a:gd name="T13" fmla="*/ 19 h 23"/>
                <a:gd name="T14" fmla="*/ 14 w 21"/>
                <a:gd name="T15" fmla="*/ 21 h 23"/>
                <a:gd name="T16" fmla="*/ 18 w 21"/>
                <a:gd name="T17" fmla="*/ 21 h 23"/>
                <a:gd name="T18" fmla="*/ 21 w 21"/>
                <a:gd name="T19" fmla="*/ 23 h 23"/>
                <a:gd name="T20" fmla="*/ 21 w 21"/>
                <a:gd name="T21" fmla="*/ 17 h 23"/>
                <a:gd name="T22" fmla="*/ 18 w 21"/>
                <a:gd name="T23" fmla="*/ 17 h 23"/>
                <a:gd name="T24" fmla="*/ 16 w 21"/>
                <a:gd name="T25" fmla="*/ 15 h 23"/>
                <a:gd name="T26" fmla="*/ 12 w 21"/>
                <a:gd name="T27" fmla="*/ 13 h 23"/>
                <a:gd name="T28" fmla="*/ 10 w 21"/>
                <a:gd name="T29" fmla="*/ 11 h 23"/>
                <a:gd name="T30" fmla="*/ 8 w 21"/>
                <a:gd name="T31" fmla="*/ 9 h 23"/>
                <a:gd name="T32" fmla="*/ 6 w 21"/>
                <a:gd name="T33" fmla="*/ 7 h 23"/>
                <a:gd name="T34" fmla="*/ 6 w 21"/>
                <a:gd name="T35" fmla="*/ 4 h 23"/>
                <a:gd name="T36" fmla="*/ 4 w 21"/>
                <a:gd name="T37" fmla="*/ 0 h 23"/>
                <a:gd name="T38" fmla="*/ 4 w 21"/>
                <a:gd name="T39" fmla="*/ 0 h 23"/>
                <a:gd name="T40" fmla="*/ 0 w 21"/>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0"/>
                  </a:moveTo>
                  <a:lnTo>
                    <a:pt x="0" y="0"/>
                  </a:lnTo>
                  <a:lnTo>
                    <a:pt x="0" y="5"/>
                  </a:lnTo>
                  <a:lnTo>
                    <a:pt x="2" y="9"/>
                  </a:lnTo>
                  <a:lnTo>
                    <a:pt x="4" y="13"/>
                  </a:lnTo>
                  <a:lnTo>
                    <a:pt x="6" y="15"/>
                  </a:lnTo>
                  <a:lnTo>
                    <a:pt x="10" y="19"/>
                  </a:lnTo>
                  <a:lnTo>
                    <a:pt x="14" y="21"/>
                  </a:lnTo>
                  <a:lnTo>
                    <a:pt x="18" y="21"/>
                  </a:lnTo>
                  <a:lnTo>
                    <a:pt x="21" y="23"/>
                  </a:lnTo>
                  <a:lnTo>
                    <a:pt x="21" y="17"/>
                  </a:lnTo>
                  <a:lnTo>
                    <a:pt x="18" y="17"/>
                  </a:lnTo>
                  <a:lnTo>
                    <a:pt x="16" y="15"/>
                  </a:lnTo>
                  <a:lnTo>
                    <a:pt x="12" y="13"/>
                  </a:lnTo>
                  <a:lnTo>
                    <a:pt x="10" y="11"/>
                  </a:lnTo>
                  <a:lnTo>
                    <a:pt x="8" y="9"/>
                  </a:lnTo>
                  <a:lnTo>
                    <a:pt x="6" y="7"/>
                  </a:lnTo>
                  <a:lnTo>
                    <a:pt x="6" y="4"/>
                  </a:lnTo>
                  <a:lnTo>
                    <a:pt x="4" y="0"/>
                  </a:lnTo>
                  <a:lnTo>
                    <a:pt x="4"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21" name="Freeform 249"/>
            <p:cNvSpPr>
              <a:spLocks noChangeAspect="1"/>
            </p:cNvSpPr>
            <p:nvPr/>
          </p:nvSpPr>
          <p:spPr bwMode="auto">
            <a:xfrm>
              <a:off x="1666" y="1677"/>
              <a:ext cx="52" cy="53"/>
            </a:xfrm>
            <a:custGeom>
              <a:avLst/>
              <a:gdLst>
                <a:gd name="T0" fmla="*/ 21 w 21"/>
                <a:gd name="T1" fmla="*/ 0 h 21"/>
                <a:gd name="T2" fmla="*/ 21 w 21"/>
                <a:gd name="T3" fmla="*/ 0 h 21"/>
                <a:gd name="T4" fmla="*/ 18 w 21"/>
                <a:gd name="T5" fmla="*/ 2 h 21"/>
                <a:gd name="T6" fmla="*/ 14 w 21"/>
                <a:gd name="T7" fmla="*/ 2 h 21"/>
                <a:gd name="T8" fmla="*/ 10 w 21"/>
                <a:gd name="T9" fmla="*/ 3 h 21"/>
                <a:gd name="T10" fmla="*/ 6 w 21"/>
                <a:gd name="T11" fmla="*/ 7 h 21"/>
                <a:gd name="T12" fmla="*/ 4 w 21"/>
                <a:gd name="T13" fmla="*/ 9 h 21"/>
                <a:gd name="T14" fmla="*/ 2 w 21"/>
                <a:gd name="T15" fmla="*/ 13 h 21"/>
                <a:gd name="T16" fmla="*/ 0 w 21"/>
                <a:gd name="T17" fmla="*/ 17 h 21"/>
                <a:gd name="T18" fmla="*/ 0 w 21"/>
                <a:gd name="T19" fmla="*/ 21 h 21"/>
                <a:gd name="T20" fmla="*/ 4 w 21"/>
                <a:gd name="T21" fmla="*/ 21 h 21"/>
                <a:gd name="T22" fmla="*/ 6 w 21"/>
                <a:gd name="T23" fmla="*/ 19 h 21"/>
                <a:gd name="T24" fmla="*/ 6 w 21"/>
                <a:gd name="T25" fmla="*/ 15 h 21"/>
                <a:gd name="T26" fmla="*/ 8 w 21"/>
                <a:gd name="T27" fmla="*/ 13 h 21"/>
                <a:gd name="T28" fmla="*/ 10 w 21"/>
                <a:gd name="T29" fmla="*/ 9 h 21"/>
                <a:gd name="T30" fmla="*/ 12 w 21"/>
                <a:gd name="T31" fmla="*/ 7 h 21"/>
                <a:gd name="T32" fmla="*/ 16 w 21"/>
                <a:gd name="T33" fmla="*/ 7 h 21"/>
                <a:gd name="T34" fmla="*/ 18 w 21"/>
                <a:gd name="T35" fmla="*/ 5 h 21"/>
                <a:gd name="T36" fmla="*/ 21 w 21"/>
                <a:gd name="T37" fmla="*/ 5 h 21"/>
                <a:gd name="T38" fmla="*/ 21 w 21"/>
                <a:gd name="T39" fmla="*/ 5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8" y="2"/>
                  </a:lnTo>
                  <a:lnTo>
                    <a:pt x="14" y="2"/>
                  </a:lnTo>
                  <a:lnTo>
                    <a:pt x="10" y="3"/>
                  </a:lnTo>
                  <a:lnTo>
                    <a:pt x="6" y="7"/>
                  </a:lnTo>
                  <a:lnTo>
                    <a:pt x="4" y="9"/>
                  </a:lnTo>
                  <a:lnTo>
                    <a:pt x="2" y="13"/>
                  </a:lnTo>
                  <a:lnTo>
                    <a:pt x="0" y="17"/>
                  </a:lnTo>
                  <a:lnTo>
                    <a:pt x="0" y="21"/>
                  </a:lnTo>
                  <a:lnTo>
                    <a:pt x="4" y="21"/>
                  </a:lnTo>
                  <a:lnTo>
                    <a:pt x="6" y="19"/>
                  </a:lnTo>
                  <a:lnTo>
                    <a:pt x="6" y="15"/>
                  </a:lnTo>
                  <a:lnTo>
                    <a:pt x="8" y="13"/>
                  </a:lnTo>
                  <a:lnTo>
                    <a:pt x="10" y="9"/>
                  </a:lnTo>
                  <a:lnTo>
                    <a:pt x="12" y="7"/>
                  </a:lnTo>
                  <a:lnTo>
                    <a:pt x="16" y="7"/>
                  </a:lnTo>
                  <a:lnTo>
                    <a:pt x="18" y="5"/>
                  </a:lnTo>
                  <a:lnTo>
                    <a:pt x="21" y="5"/>
                  </a:lnTo>
                  <a:lnTo>
                    <a:pt x="21" y="5"/>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322" name="Freeform 250"/>
            <p:cNvSpPr>
              <a:spLocks noChangeAspect="1"/>
            </p:cNvSpPr>
            <p:nvPr/>
          </p:nvSpPr>
          <p:spPr bwMode="auto">
            <a:xfrm>
              <a:off x="1718" y="1677"/>
              <a:ext cx="56" cy="53"/>
            </a:xfrm>
            <a:custGeom>
              <a:avLst/>
              <a:gdLst>
                <a:gd name="T0" fmla="*/ 22 w 22"/>
                <a:gd name="T1" fmla="*/ 21 h 21"/>
                <a:gd name="T2" fmla="*/ 22 w 22"/>
                <a:gd name="T3" fmla="*/ 21 h 21"/>
                <a:gd name="T4" fmla="*/ 22 w 22"/>
                <a:gd name="T5" fmla="*/ 17 h 21"/>
                <a:gd name="T6" fmla="*/ 20 w 22"/>
                <a:gd name="T7" fmla="*/ 13 h 21"/>
                <a:gd name="T8" fmla="*/ 18 w 22"/>
                <a:gd name="T9" fmla="*/ 9 h 21"/>
                <a:gd name="T10" fmla="*/ 16 w 22"/>
                <a:gd name="T11" fmla="*/ 7 h 21"/>
                <a:gd name="T12" fmla="*/ 12 w 22"/>
                <a:gd name="T13" fmla="*/ 3 h 21"/>
                <a:gd name="T14" fmla="*/ 8 w 22"/>
                <a:gd name="T15" fmla="*/ 2 h 21"/>
                <a:gd name="T16" fmla="*/ 4 w 22"/>
                <a:gd name="T17" fmla="*/ 2 h 21"/>
                <a:gd name="T18" fmla="*/ 0 w 22"/>
                <a:gd name="T19" fmla="*/ 0 h 21"/>
                <a:gd name="T20" fmla="*/ 0 w 22"/>
                <a:gd name="T21" fmla="*/ 5 h 21"/>
                <a:gd name="T22" fmla="*/ 4 w 22"/>
                <a:gd name="T23" fmla="*/ 5 h 21"/>
                <a:gd name="T24" fmla="*/ 6 w 22"/>
                <a:gd name="T25" fmla="*/ 7 h 21"/>
                <a:gd name="T26" fmla="*/ 10 w 22"/>
                <a:gd name="T27" fmla="*/ 7 h 21"/>
                <a:gd name="T28" fmla="*/ 12 w 22"/>
                <a:gd name="T29" fmla="*/ 9 h 21"/>
                <a:gd name="T30" fmla="*/ 14 w 22"/>
                <a:gd name="T31" fmla="*/ 13 h 21"/>
                <a:gd name="T32" fmla="*/ 16 w 22"/>
                <a:gd name="T33" fmla="*/ 15 h 21"/>
                <a:gd name="T34" fmla="*/ 16 w 22"/>
                <a:gd name="T35" fmla="*/ 19 h 21"/>
                <a:gd name="T36" fmla="*/ 16 w 22"/>
                <a:gd name="T37" fmla="*/ 21 h 21"/>
                <a:gd name="T38" fmla="*/ 16 w 22"/>
                <a:gd name="T39" fmla="*/ 21 h 21"/>
                <a:gd name="T40" fmla="*/ 22 w 22"/>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1">
                  <a:moveTo>
                    <a:pt x="22" y="21"/>
                  </a:moveTo>
                  <a:lnTo>
                    <a:pt x="22" y="21"/>
                  </a:lnTo>
                  <a:lnTo>
                    <a:pt x="22" y="17"/>
                  </a:lnTo>
                  <a:lnTo>
                    <a:pt x="20" y="13"/>
                  </a:lnTo>
                  <a:lnTo>
                    <a:pt x="18" y="9"/>
                  </a:lnTo>
                  <a:lnTo>
                    <a:pt x="16" y="7"/>
                  </a:lnTo>
                  <a:lnTo>
                    <a:pt x="12" y="3"/>
                  </a:lnTo>
                  <a:lnTo>
                    <a:pt x="8" y="2"/>
                  </a:lnTo>
                  <a:lnTo>
                    <a:pt x="4" y="2"/>
                  </a:lnTo>
                  <a:lnTo>
                    <a:pt x="0" y="0"/>
                  </a:lnTo>
                  <a:lnTo>
                    <a:pt x="0" y="5"/>
                  </a:lnTo>
                  <a:lnTo>
                    <a:pt x="4" y="5"/>
                  </a:lnTo>
                  <a:lnTo>
                    <a:pt x="6" y="7"/>
                  </a:lnTo>
                  <a:lnTo>
                    <a:pt x="10" y="7"/>
                  </a:lnTo>
                  <a:lnTo>
                    <a:pt x="12" y="9"/>
                  </a:lnTo>
                  <a:lnTo>
                    <a:pt x="14" y="13"/>
                  </a:lnTo>
                  <a:lnTo>
                    <a:pt x="16" y="15"/>
                  </a:lnTo>
                  <a:lnTo>
                    <a:pt x="16" y="19"/>
                  </a:lnTo>
                  <a:lnTo>
                    <a:pt x="16" y="21"/>
                  </a:lnTo>
                  <a:lnTo>
                    <a:pt x="16" y="21"/>
                  </a:lnTo>
                  <a:lnTo>
                    <a:pt x="22" y="21"/>
                  </a:lnTo>
                  <a:close/>
                </a:path>
              </a:pathLst>
            </a:custGeom>
            <a:solidFill>
              <a:srgbClr val="1F1A17"/>
            </a:solidFill>
            <a:ln w="9525">
              <a:solidFill>
                <a:srgbClr val="000000"/>
              </a:solidFill>
              <a:round/>
              <a:headEnd/>
              <a:tailEnd/>
            </a:ln>
          </p:spPr>
          <p:txBody>
            <a:bodyPr/>
            <a:lstStyle/>
            <a:p>
              <a:endParaRPr lang="en-US" dirty="0"/>
            </a:p>
          </p:txBody>
        </p:sp>
        <p:sp>
          <p:nvSpPr>
            <p:cNvPr id="899323" name="Freeform 251"/>
            <p:cNvSpPr>
              <a:spLocks noChangeAspect="1"/>
            </p:cNvSpPr>
            <p:nvPr/>
          </p:nvSpPr>
          <p:spPr bwMode="auto">
            <a:xfrm>
              <a:off x="1718" y="1730"/>
              <a:ext cx="56" cy="58"/>
            </a:xfrm>
            <a:custGeom>
              <a:avLst/>
              <a:gdLst>
                <a:gd name="T0" fmla="*/ 0 w 22"/>
                <a:gd name="T1" fmla="*/ 23 h 23"/>
                <a:gd name="T2" fmla="*/ 0 w 22"/>
                <a:gd name="T3" fmla="*/ 23 h 23"/>
                <a:gd name="T4" fmla="*/ 4 w 22"/>
                <a:gd name="T5" fmla="*/ 21 h 23"/>
                <a:gd name="T6" fmla="*/ 8 w 22"/>
                <a:gd name="T7" fmla="*/ 21 h 23"/>
                <a:gd name="T8" fmla="*/ 12 w 22"/>
                <a:gd name="T9" fmla="*/ 19 h 23"/>
                <a:gd name="T10" fmla="*/ 16 w 22"/>
                <a:gd name="T11" fmla="*/ 15 h 23"/>
                <a:gd name="T12" fmla="*/ 18 w 22"/>
                <a:gd name="T13" fmla="*/ 13 h 23"/>
                <a:gd name="T14" fmla="*/ 20 w 22"/>
                <a:gd name="T15" fmla="*/ 9 h 23"/>
                <a:gd name="T16" fmla="*/ 22 w 22"/>
                <a:gd name="T17" fmla="*/ 5 h 23"/>
                <a:gd name="T18" fmla="*/ 22 w 22"/>
                <a:gd name="T19" fmla="*/ 0 h 23"/>
                <a:gd name="T20" fmla="*/ 16 w 22"/>
                <a:gd name="T21" fmla="*/ 0 h 23"/>
                <a:gd name="T22" fmla="*/ 16 w 22"/>
                <a:gd name="T23" fmla="*/ 4 h 23"/>
                <a:gd name="T24" fmla="*/ 16 w 22"/>
                <a:gd name="T25" fmla="*/ 7 h 23"/>
                <a:gd name="T26" fmla="*/ 14 w 22"/>
                <a:gd name="T27" fmla="*/ 9 h 23"/>
                <a:gd name="T28" fmla="*/ 12 w 22"/>
                <a:gd name="T29" fmla="*/ 11 h 23"/>
                <a:gd name="T30" fmla="*/ 10 w 22"/>
                <a:gd name="T31" fmla="*/ 13 h 23"/>
                <a:gd name="T32" fmla="*/ 6 w 22"/>
                <a:gd name="T33" fmla="*/ 15 h 23"/>
                <a:gd name="T34" fmla="*/ 4 w 22"/>
                <a:gd name="T35" fmla="*/ 17 h 23"/>
                <a:gd name="T36" fmla="*/ 0 w 22"/>
                <a:gd name="T37" fmla="*/ 17 h 23"/>
                <a:gd name="T38" fmla="*/ 0 w 22"/>
                <a:gd name="T39" fmla="*/ 17 h 23"/>
                <a:gd name="T40" fmla="*/ 0 w 22"/>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0" y="23"/>
                  </a:moveTo>
                  <a:lnTo>
                    <a:pt x="0" y="23"/>
                  </a:lnTo>
                  <a:lnTo>
                    <a:pt x="4" y="21"/>
                  </a:lnTo>
                  <a:lnTo>
                    <a:pt x="8" y="21"/>
                  </a:lnTo>
                  <a:lnTo>
                    <a:pt x="12" y="19"/>
                  </a:lnTo>
                  <a:lnTo>
                    <a:pt x="16" y="15"/>
                  </a:lnTo>
                  <a:lnTo>
                    <a:pt x="18" y="13"/>
                  </a:lnTo>
                  <a:lnTo>
                    <a:pt x="20" y="9"/>
                  </a:lnTo>
                  <a:lnTo>
                    <a:pt x="22" y="5"/>
                  </a:lnTo>
                  <a:lnTo>
                    <a:pt x="22" y="0"/>
                  </a:lnTo>
                  <a:lnTo>
                    <a:pt x="16" y="0"/>
                  </a:lnTo>
                  <a:lnTo>
                    <a:pt x="16" y="4"/>
                  </a:lnTo>
                  <a:lnTo>
                    <a:pt x="16" y="7"/>
                  </a:lnTo>
                  <a:lnTo>
                    <a:pt x="14" y="9"/>
                  </a:lnTo>
                  <a:lnTo>
                    <a:pt x="12" y="11"/>
                  </a:lnTo>
                  <a:lnTo>
                    <a:pt x="10" y="13"/>
                  </a:lnTo>
                  <a:lnTo>
                    <a:pt x="6" y="15"/>
                  </a:lnTo>
                  <a:lnTo>
                    <a:pt x="4"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324" name="Freeform 252"/>
            <p:cNvSpPr>
              <a:spLocks noChangeAspect="1"/>
            </p:cNvSpPr>
            <p:nvPr/>
          </p:nvSpPr>
          <p:spPr bwMode="auto">
            <a:xfrm>
              <a:off x="1493" y="1684"/>
              <a:ext cx="92" cy="93"/>
            </a:xfrm>
            <a:custGeom>
              <a:avLst/>
              <a:gdLst>
                <a:gd name="T0" fmla="*/ 19 w 37"/>
                <a:gd name="T1" fmla="*/ 37 h 37"/>
                <a:gd name="T2" fmla="*/ 16 w 37"/>
                <a:gd name="T3" fmla="*/ 37 h 37"/>
                <a:gd name="T4" fmla="*/ 12 w 37"/>
                <a:gd name="T5" fmla="*/ 35 h 37"/>
                <a:gd name="T6" fmla="*/ 8 w 37"/>
                <a:gd name="T7" fmla="*/ 35 h 37"/>
                <a:gd name="T8" fmla="*/ 6 w 37"/>
                <a:gd name="T9" fmla="*/ 31 h 37"/>
                <a:gd name="T10" fmla="*/ 2 w 37"/>
                <a:gd name="T11" fmla="*/ 29 h 37"/>
                <a:gd name="T12" fmla="*/ 2 w 37"/>
                <a:gd name="T13" fmla="*/ 25 h 37"/>
                <a:gd name="T14" fmla="*/ 0 w 37"/>
                <a:gd name="T15" fmla="*/ 22 h 37"/>
                <a:gd name="T16" fmla="*/ 0 w 37"/>
                <a:gd name="T17" fmla="*/ 18 h 37"/>
                <a:gd name="T18" fmla="*/ 0 w 37"/>
                <a:gd name="T19" fmla="*/ 14 h 37"/>
                <a:gd name="T20" fmla="*/ 2 w 37"/>
                <a:gd name="T21" fmla="*/ 12 h 37"/>
                <a:gd name="T22" fmla="*/ 2 w 37"/>
                <a:gd name="T23" fmla="*/ 8 h 37"/>
                <a:gd name="T24" fmla="*/ 6 w 37"/>
                <a:gd name="T25" fmla="*/ 6 h 37"/>
                <a:gd name="T26" fmla="*/ 8 w 37"/>
                <a:gd name="T27" fmla="*/ 2 h 37"/>
                <a:gd name="T28" fmla="*/ 12 w 37"/>
                <a:gd name="T29" fmla="*/ 0 h 37"/>
                <a:gd name="T30" fmla="*/ 16 w 37"/>
                <a:gd name="T31" fmla="*/ 0 h 37"/>
                <a:gd name="T32" fmla="*/ 19 w 37"/>
                <a:gd name="T33" fmla="*/ 0 h 37"/>
                <a:gd name="T34" fmla="*/ 23 w 37"/>
                <a:gd name="T35" fmla="*/ 0 h 37"/>
                <a:gd name="T36" fmla="*/ 25 w 37"/>
                <a:gd name="T37" fmla="*/ 0 h 37"/>
                <a:gd name="T38" fmla="*/ 29 w 37"/>
                <a:gd name="T39" fmla="*/ 2 h 37"/>
                <a:gd name="T40" fmla="*/ 31 w 37"/>
                <a:gd name="T41" fmla="*/ 6 h 37"/>
                <a:gd name="T42" fmla="*/ 35 w 37"/>
                <a:gd name="T43" fmla="*/ 8 h 37"/>
                <a:gd name="T44" fmla="*/ 37 w 37"/>
                <a:gd name="T45" fmla="*/ 12 h 37"/>
                <a:gd name="T46" fmla="*/ 37 w 37"/>
                <a:gd name="T47" fmla="*/ 14 h 37"/>
                <a:gd name="T48" fmla="*/ 37 w 37"/>
                <a:gd name="T49" fmla="*/ 18 h 37"/>
                <a:gd name="T50" fmla="*/ 37 w 37"/>
                <a:gd name="T51" fmla="*/ 22 h 37"/>
                <a:gd name="T52" fmla="*/ 37 w 37"/>
                <a:gd name="T53" fmla="*/ 25 h 37"/>
                <a:gd name="T54" fmla="*/ 35 w 37"/>
                <a:gd name="T55" fmla="*/ 29 h 37"/>
                <a:gd name="T56" fmla="*/ 31 w 37"/>
                <a:gd name="T57" fmla="*/ 31 h 37"/>
                <a:gd name="T58" fmla="*/ 29 w 37"/>
                <a:gd name="T59" fmla="*/ 35 h 37"/>
                <a:gd name="T60" fmla="*/ 25 w 37"/>
                <a:gd name="T61" fmla="*/ 35 h 37"/>
                <a:gd name="T62" fmla="*/ 23 w 37"/>
                <a:gd name="T63" fmla="*/ 37 h 37"/>
                <a:gd name="T64" fmla="*/ 19 w 37"/>
                <a:gd name="T6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7">
                  <a:moveTo>
                    <a:pt x="19" y="37"/>
                  </a:moveTo>
                  <a:lnTo>
                    <a:pt x="16" y="37"/>
                  </a:lnTo>
                  <a:lnTo>
                    <a:pt x="12" y="35"/>
                  </a:lnTo>
                  <a:lnTo>
                    <a:pt x="8" y="35"/>
                  </a:lnTo>
                  <a:lnTo>
                    <a:pt x="6" y="31"/>
                  </a:lnTo>
                  <a:lnTo>
                    <a:pt x="2" y="29"/>
                  </a:lnTo>
                  <a:lnTo>
                    <a:pt x="2" y="25"/>
                  </a:lnTo>
                  <a:lnTo>
                    <a:pt x="0" y="22"/>
                  </a:lnTo>
                  <a:lnTo>
                    <a:pt x="0" y="18"/>
                  </a:lnTo>
                  <a:lnTo>
                    <a:pt x="0" y="14"/>
                  </a:lnTo>
                  <a:lnTo>
                    <a:pt x="2" y="12"/>
                  </a:lnTo>
                  <a:lnTo>
                    <a:pt x="2" y="8"/>
                  </a:lnTo>
                  <a:lnTo>
                    <a:pt x="6" y="6"/>
                  </a:lnTo>
                  <a:lnTo>
                    <a:pt x="8" y="2"/>
                  </a:lnTo>
                  <a:lnTo>
                    <a:pt x="12" y="0"/>
                  </a:lnTo>
                  <a:lnTo>
                    <a:pt x="16" y="0"/>
                  </a:lnTo>
                  <a:lnTo>
                    <a:pt x="19" y="0"/>
                  </a:lnTo>
                  <a:lnTo>
                    <a:pt x="23" y="0"/>
                  </a:lnTo>
                  <a:lnTo>
                    <a:pt x="25" y="0"/>
                  </a:lnTo>
                  <a:lnTo>
                    <a:pt x="29" y="2"/>
                  </a:lnTo>
                  <a:lnTo>
                    <a:pt x="31" y="6"/>
                  </a:lnTo>
                  <a:lnTo>
                    <a:pt x="35" y="8"/>
                  </a:lnTo>
                  <a:lnTo>
                    <a:pt x="37" y="12"/>
                  </a:lnTo>
                  <a:lnTo>
                    <a:pt x="37" y="14"/>
                  </a:lnTo>
                  <a:lnTo>
                    <a:pt x="37" y="18"/>
                  </a:lnTo>
                  <a:lnTo>
                    <a:pt x="37" y="22"/>
                  </a:lnTo>
                  <a:lnTo>
                    <a:pt x="37" y="25"/>
                  </a:lnTo>
                  <a:lnTo>
                    <a:pt x="35" y="29"/>
                  </a:lnTo>
                  <a:lnTo>
                    <a:pt x="31" y="31"/>
                  </a:lnTo>
                  <a:lnTo>
                    <a:pt x="29" y="35"/>
                  </a:lnTo>
                  <a:lnTo>
                    <a:pt x="25" y="35"/>
                  </a:lnTo>
                  <a:lnTo>
                    <a:pt x="23" y="37"/>
                  </a:lnTo>
                  <a:lnTo>
                    <a:pt x="19" y="37"/>
                  </a:lnTo>
                  <a:close/>
                </a:path>
              </a:pathLst>
            </a:custGeom>
            <a:solidFill>
              <a:srgbClr val="FFFFFF"/>
            </a:solidFill>
            <a:ln w="9525">
              <a:solidFill>
                <a:srgbClr val="000000"/>
              </a:solidFill>
              <a:round/>
              <a:headEnd/>
              <a:tailEnd/>
            </a:ln>
          </p:spPr>
          <p:txBody>
            <a:bodyPr/>
            <a:lstStyle/>
            <a:p>
              <a:endParaRPr lang="en-US" dirty="0"/>
            </a:p>
          </p:txBody>
        </p:sp>
        <p:sp>
          <p:nvSpPr>
            <p:cNvPr id="899325" name="Freeform 253"/>
            <p:cNvSpPr>
              <a:spLocks noChangeAspect="1"/>
            </p:cNvSpPr>
            <p:nvPr/>
          </p:nvSpPr>
          <p:spPr bwMode="auto">
            <a:xfrm>
              <a:off x="1483" y="1730"/>
              <a:ext cx="57" cy="58"/>
            </a:xfrm>
            <a:custGeom>
              <a:avLst/>
              <a:gdLst>
                <a:gd name="T0" fmla="*/ 0 w 23"/>
                <a:gd name="T1" fmla="*/ 0 h 23"/>
                <a:gd name="T2" fmla="*/ 0 w 23"/>
                <a:gd name="T3" fmla="*/ 0 h 23"/>
                <a:gd name="T4" fmla="*/ 2 w 23"/>
                <a:gd name="T5" fmla="*/ 5 h 23"/>
                <a:gd name="T6" fmla="*/ 2 w 23"/>
                <a:gd name="T7" fmla="*/ 9 h 23"/>
                <a:gd name="T8" fmla="*/ 4 w 23"/>
                <a:gd name="T9" fmla="*/ 13 h 23"/>
                <a:gd name="T10" fmla="*/ 8 w 23"/>
                <a:gd name="T11" fmla="*/ 15 h 23"/>
                <a:gd name="T12" fmla="*/ 10 w 23"/>
                <a:gd name="T13" fmla="*/ 19 h 23"/>
                <a:gd name="T14" fmla="*/ 14 w 23"/>
                <a:gd name="T15" fmla="*/ 21 h 23"/>
                <a:gd name="T16" fmla="*/ 18 w 23"/>
                <a:gd name="T17" fmla="*/ 21 h 23"/>
                <a:gd name="T18" fmla="*/ 23 w 23"/>
                <a:gd name="T19" fmla="*/ 23 h 23"/>
                <a:gd name="T20" fmla="*/ 23 w 23"/>
                <a:gd name="T21" fmla="*/ 17 h 23"/>
                <a:gd name="T22" fmla="*/ 20 w 23"/>
                <a:gd name="T23" fmla="*/ 17 h 23"/>
                <a:gd name="T24" fmla="*/ 16 w 23"/>
                <a:gd name="T25" fmla="*/ 15 h 23"/>
                <a:gd name="T26" fmla="*/ 14 w 23"/>
                <a:gd name="T27" fmla="*/ 13 h 23"/>
                <a:gd name="T28" fmla="*/ 12 w 23"/>
                <a:gd name="T29" fmla="*/ 11 h 23"/>
                <a:gd name="T30" fmla="*/ 10 w 23"/>
                <a:gd name="T31" fmla="*/ 9 h 23"/>
                <a:gd name="T32" fmla="*/ 8 w 23"/>
                <a:gd name="T33" fmla="*/ 7 h 23"/>
                <a:gd name="T34" fmla="*/ 6 w 23"/>
                <a:gd name="T35" fmla="*/ 4 h 23"/>
                <a:gd name="T36" fmla="*/ 6 w 23"/>
                <a:gd name="T37" fmla="*/ 0 h 23"/>
                <a:gd name="T38" fmla="*/ 6 w 23"/>
                <a:gd name="T39" fmla="*/ 0 h 23"/>
                <a:gd name="T40" fmla="*/ 0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0" y="0"/>
                  </a:moveTo>
                  <a:lnTo>
                    <a:pt x="0" y="0"/>
                  </a:lnTo>
                  <a:lnTo>
                    <a:pt x="2" y="5"/>
                  </a:lnTo>
                  <a:lnTo>
                    <a:pt x="2" y="9"/>
                  </a:lnTo>
                  <a:lnTo>
                    <a:pt x="4" y="13"/>
                  </a:lnTo>
                  <a:lnTo>
                    <a:pt x="8" y="15"/>
                  </a:lnTo>
                  <a:lnTo>
                    <a:pt x="10" y="19"/>
                  </a:lnTo>
                  <a:lnTo>
                    <a:pt x="14" y="21"/>
                  </a:lnTo>
                  <a:lnTo>
                    <a:pt x="18" y="21"/>
                  </a:lnTo>
                  <a:lnTo>
                    <a:pt x="23" y="23"/>
                  </a:lnTo>
                  <a:lnTo>
                    <a:pt x="23" y="17"/>
                  </a:lnTo>
                  <a:lnTo>
                    <a:pt x="20" y="17"/>
                  </a:lnTo>
                  <a:lnTo>
                    <a:pt x="16" y="15"/>
                  </a:lnTo>
                  <a:lnTo>
                    <a:pt x="14" y="13"/>
                  </a:lnTo>
                  <a:lnTo>
                    <a:pt x="12" y="11"/>
                  </a:lnTo>
                  <a:lnTo>
                    <a:pt x="10" y="9"/>
                  </a:lnTo>
                  <a:lnTo>
                    <a:pt x="8" y="7"/>
                  </a:lnTo>
                  <a:lnTo>
                    <a:pt x="6" y="4"/>
                  </a:lnTo>
                  <a:lnTo>
                    <a:pt x="6" y="0"/>
                  </a:lnTo>
                  <a:lnTo>
                    <a:pt x="6"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26" name="Freeform 254"/>
            <p:cNvSpPr>
              <a:spLocks noChangeAspect="1"/>
            </p:cNvSpPr>
            <p:nvPr/>
          </p:nvSpPr>
          <p:spPr bwMode="auto">
            <a:xfrm>
              <a:off x="1483" y="1677"/>
              <a:ext cx="57" cy="53"/>
            </a:xfrm>
            <a:custGeom>
              <a:avLst/>
              <a:gdLst>
                <a:gd name="T0" fmla="*/ 23 w 23"/>
                <a:gd name="T1" fmla="*/ 0 h 21"/>
                <a:gd name="T2" fmla="*/ 23 w 23"/>
                <a:gd name="T3" fmla="*/ 0 h 21"/>
                <a:gd name="T4" fmla="*/ 18 w 23"/>
                <a:gd name="T5" fmla="*/ 2 h 21"/>
                <a:gd name="T6" fmla="*/ 14 w 23"/>
                <a:gd name="T7" fmla="*/ 2 h 21"/>
                <a:gd name="T8" fmla="*/ 10 w 23"/>
                <a:gd name="T9" fmla="*/ 3 h 21"/>
                <a:gd name="T10" fmla="*/ 8 w 23"/>
                <a:gd name="T11" fmla="*/ 7 h 21"/>
                <a:gd name="T12" fmla="*/ 4 w 23"/>
                <a:gd name="T13" fmla="*/ 9 h 21"/>
                <a:gd name="T14" fmla="*/ 2 w 23"/>
                <a:gd name="T15" fmla="*/ 13 h 21"/>
                <a:gd name="T16" fmla="*/ 2 w 23"/>
                <a:gd name="T17" fmla="*/ 17 h 21"/>
                <a:gd name="T18" fmla="*/ 0 w 23"/>
                <a:gd name="T19" fmla="*/ 21 h 21"/>
                <a:gd name="T20" fmla="*/ 6 w 23"/>
                <a:gd name="T21" fmla="*/ 21 h 21"/>
                <a:gd name="T22" fmla="*/ 6 w 23"/>
                <a:gd name="T23" fmla="*/ 19 h 21"/>
                <a:gd name="T24" fmla="*/ 8 w 23"/>
                <a:gd name="T25" fmla="*/ 15 h 21"/>
                <a:gd name="T26" fmla="*/ 10 w 23"/>
                <a:gd name="T27" fmla="*/ 13 h 21"/>
                <a:gd name="T28" fmla="*/ 12 w 23"/>
                <a:gd name="T29" fmla="*/ 9 h 21"/>
                <a:gd name="T30" fmla="*/ 14 w 23"/>
                <a:gd name="T31" fmla="*/ 7 h 21"/>
                <a:gd name="T32" fmla="*/ 16 w 23"/>
                <a:gd name="T33" fmla="*/ 7 h 21"/>
                <a:gd name="T34" fmla="*/ 20 w 23"/>
                <a:gd name="T35" fmla="*/ 5 h 21"/>
                <a:gd name="T36" fmla="*/ 23 w 23"/>
                <a:gd name="T37" fmla="*/ 5 h 21"/>
                <a:gd name="T38" fmla="*/ 23 w 23"/>
                <a:gd name="T39" fmla="*/ 5 h 21"/>
                <a:gd name="T40" fmla="*/ 23 w 23"/>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23" y="0"/>
                  </a:moveTo>
                  <a:lnTo>
                    <a:pt x="23" y="0"/>
                  </a:lnTo>
                  <a:lnTo>
                    <a:pt x="18" y="2"/>
                  </a:lnTo>
                  <a:lnTo>
                    <a:pt x="14" y="2"/>
                  </a:lnTo>
                  <a:lnTo>
                    <a:pt x="10" y="3"/>
                  </a:lnTo>
                  <a:lnTo>
                    <a:pt x="8" y="7"/>
                  </a:lnTo>
                  <a:lnTo>
                    <a:pt x="4" y="9"/>
                  </a:lnTo>
                  <a:lnTo>
                    <a:pt x="2" y="13"/>
                  </a:lnTo>
                  <a:lnTo>
                    <a:pt x="2" y="17"/>
                  </a:lnTo>
                  <a:lnTo>
                    <a:pt x="0" y="21"/>
                  </a:lnTo>
                  <a:lnTo>
                    <a:pt x="6" y="21"/>
                  </a:lnTo>
                  <a:lnTo>
                    <a:pt x="6" y="19"/>
                  </a:lnTo>
                  <a:lnTo>
                    <a:pt x="8" y="15"/>
                  </a:lnTo>
                  <a:lnTo>
                    <a:pt x="10" y="13"/>
                  </a:lnTo>
                  <a:lnTo>
                    <a:pt x="12" y="9"/>
                  </a:lnTo>
                  <a:lnTo>
                    <a:pt x="14" y="7"/>
                  </a:lnTo>
                  <a:lnTo>
                    <a:pt x="16" y="7"/>
                  </a:lnTo>
                  <a:lnTo>
                    <a:pt x="20" y="5"/>
                  </a:lnTo>
                  <a:lnTo>
                    <a:pt x="23" y="5"/>
                  </a:lnTo>
                  <a:lnTo>
                    <a:pt x="23" y="5"/>
                  </a:lnTo>
                  <a:lnTo>
                    <a:pt x="23" y="0"/>
                  </a:lnTo>
                  <a:close/>
                </a:path>
              </a:pathLst>
            </a:custGeom>
            <a:solidFill>
              <a:srgbClr val="1F1A17"/>
            </a:solidFill>
            <a:ln w="9525">
              <a:solidFill>
                <a:srgbClr val="000000"/>
              </a:solidFill>
              <a:round/>
              <a:headEnd/>
              <a:tailEnd/>
            </a:ln>
          </p:spPr>
          <p:txBody>
            <a:bodyPr/>
            <a:lstStyle/>
            <a:p>
              <a:endParaRPr lang="en-US" dirty="0"/>
            </a:p>
          </p:txBody>
        </p:sp>
        <p:sp>
          <p:nvSpPr>
            <p:cNvPr id="899327" name="Freeform 255"/>
            <p:cNvSpPr>
              <a:spLocks noChangeAspect="1"/>
            </p:cNvSpPr>
            <p:nvPr/>
          </p:nvSpPr>
          <p:spPr bwMode="auto">
            <a:xfrm>
              <a:off x="1540" y="1677"/>
              <a:ext cx="53" cy="53"/>
            </a:xfrm>
            <a:custGeom>
              <a:avLst/>
              <a:gdLst>
                <a:gd name="T0" fmla="*/ 21 w 21"/>
                <a:gd name="T1" fmla="*/ 21 h 21"/>
                <a:gd name="T2" fmla="*/ 21 w 21"/>
                <a:gd name="T3" fmla="*/ 21 h 21"/>
                <a:gd name="T4" fmla="*/ 20 w 21"/>
                <a:gd name="T5" fmla="*/ 17 h 21"/>
                <a:gd name="T6" fmla="*/ 20 w 21"/>
                <a:gd name="T7" fmla="*/ 13 h 21"/>
                <a:gd name="T8" fmla="*/ 18 w 21"/>
                <a:gd name="T9" fmla="*/ 9 h 21"/>
                <a:gd name="T10" fmla="*/ 14 w 21"/>
                <a:gd name="T11" fmla="*/ 7 h 21"/>
                <a:gd name="T12" fmla="*/ 12 w 21"/>
                <a:gd name="T13" fmla="*/ 3 h 21"/>
                <a:gd name="T14" fmla="*/ 8 w 21"/>
                <a:gd name="T15" fmla="*/ 2 h 21"/>
                <a:gd name="T16" fmla="*/ 4 w 21"/>
                <a:gd name="T17" fmla="*/ 2 h 21"/>
                <a:gd name="T18" fmla="*/ 0 w 21"/>
                <a:gd name="T19" fmla="*/ 0 h 21"/>
                <a:gd name="T20" fmla="*/ 0 w 21"/>
                <a:gd name="T21" fmla="*/ 5 h 21"/>
                <a:gd name="T22" fmla="*/ 2 w 21"/>
                <a:gd name="T23" fmla="*/ 5 h 21"/>
                <a:gd name="T24" fmla="*/ 6 w 21"/>
                <a:gd name="T25" fmla="*/ 7 h 21"/>
                <a:gd name="T26" fmla="*/ 8 w 21"/>
                <a:gd name="T27" fmla="*/ 7 h 21"/>
                <a:gd name="T28" fmla="*/ 12 w 21"/>
                <a:gd name="T29" fmla="*/ 9 h 21"/>
                <a:gd name="T30" fmla="*/ 14 w 21"/>
                <a:gd name="T31" fmla="*/ 13 h 21"/>
                <a:gd name="T32" fmla="*/ 14 w 21"/>
                <a:gd name="T33" fmla="*/ 15 h 21"/>
                <a:gd name="T34" fmla="*/ 16 w 21"/>
                <a:gd name="T35" fmla="*/ 19 h 21"/>
                <a:gd name="T36" fmla="*/ 16 w 21"/>
                <a:gd name="T37" fmla="*/ 21 h 21"/>
                <a:gd name="T38" fmla="*/ 16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0" y="17"/>
                  </a:lnTo>
                  <a:lnTo>
                    <a:pt x="20" y="13"/>
                  </a:lnTo>
                  <a:lnTo>
                    <a:pt x="18" y="9"/>
                  </a:lnTo>
                  <a:lnTo>
                    <a:pt x="14" y="7"/>
                  </a:lnTo>
                  <a:lnTo>
                    <a:pt x="12" y="3"/>
                  </a:lnTo>
                  <a:lnTo>
                    <a:pt x="8" y="2"/>
                  </a:lnTo>
                  <a:lnTo>
                    <a:pt x="4" y="2"/>
                  </a:lnTo>
                  <a:lnTo>
                    <a:pt x="0" y="0"/>
                  </a:lnTo>
                  <a:lnTo>
                    <a:pt x="0" y="5"/>
                  </a:lnTo>
                  <a:lnTo>
                    <a:pt x="2" y="5"/>
                  </a:lnTo>
                  <a:lnTo>
                    <a:pt x="6" y="7"/>
                  </a:lnTo>
                  <a:lnTo>
                    <a:pt x="8" y="7"/>
                  </a:lnTo>
                  <a:lnTo>
                    <a:pt x="12" y="9"/>
                  </a:lnTo>
                  <a:lnTo>
                    <a:pt x="14" y="13"/>
                  </a:lnTo>
                  <a:lnTo>
                    <a:pt x="14" y="15"/>
                  </a:lnTo>
                  <a:lnTo>
                    <a:pt x="16" y="19"/>
                  </a:lnTo>
                  <a:lnTo>
                    <a:pt x="16" y="21"/>
                  </a:lnTo>
                  <a:lnTo>
                    <a:pt x="16"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28" name="Freeform 256"/>
            <p:cNvSpPr>
              <a:spLocks noChangeAspect="1"/>
            </p:cNvSpPr>
            <p:nvPr/>
          </p:nvSpPr>
          <p:spPr bwMode="auto">
            <a:xfrm>
              <a:off x="1540" y="1730"/>
              <a:ext cx="53" cy="58"/>
            </a:xfrm>
            <a:custGeom>
              <a:avLst/>
              <a:gdLst>
                <a:gd name="T0" fmla="*/ 0 w 21"/>
                <a:gd name="T1" fmla="*/ 23 h 23"/>
                <a:gd name="T2" fmla="*/ 0 w 21"/>
                <a:gd name="T3" fmla="*/ 23 h 23"/>
                <a:gd name="T4" fmla="*/ 4 w 21"/>
                <a:gd name="T5" fmla="*/ 21 h 23"/>
                <a:gd name="T6" fmla="*/ 8 w 21"/>
                <a:gd name="T7" fmla="*/ 21 h 23"/>
                <a:gd name="T8" fmla="*/ 12 w 21"/>
                <a:gd name="T9" fmla="*/ 19 h 23"/>
                <a:gd name="T10" fmla="*/ 14 w 21"/>
                <a:gd name="T11" fmla="*/ 15 h 23"/>
                <a:gd name="T12" fmla="*/ 18 w 21"/>
                <a:gd name="T13" fmla="*/ 13 h 23"/>
                <a:gd name="T14" fmla="*/ 20 w 21"/>
                <a:gd name="T15" fmla="*/ 9 h 23"/>
                <a:gd name="T16" fmla="*/ 20 w 21"/>
                <a:gd name="T17" fmla="*/ 5 h 23"/>
                <a:gd name="T18" fmla="*/ 21 w 21"/>
                <a:gd name="T19" fmla="*/ 0 h 23"/>
                <a:gd name="T20" fmla="*/ 16 w 21"/>
                <a:gd name="T21" fmla="*/ 0 h 23"/>
                <a:gd name="T22" fmla="*/ 16 w 21"/>
                <a:gd name="T23" fmla="*/ 4 h 23"/>
                <a:gd name="T24" fmla="*/ 14 w 21"/>
                <a:gd name="T25" fmla="*/ 7 h 23"/>
                <a:gd name="T26" fmla="*/ 14 w 21"/>
                <a:gd name="T27" fmla="*/ 9 h 23"/>
                <a:gd name="T28" fmla="*/ 12 w 21"/>
                <a:gd name="T29" fmla="*/ 11 h 23"/>
                <a:gd name="T30" fmla="*/ 8 w 21"/>
                <a:gd name="T31" fmla="*/ 13 h 23"/>
                <a:gd name="T32" fmla="*/ 6 w 21"/>
                <a:gd name="T33" fmla="*/ 15 h 23"/>
                <a:gd name="T34" fmla="*/ 2 w 21"/>
                <a:gd name="T35" fmla="*/ 17 h 23"/>
                <a:gd name="T36" fmla="*/ 0 w 21"/>
                <a:gd name="T37" fmla="*/ 17 h 23"/>
                <a:gd name="T38" fmla="*/ 0 w 21"/>
                <a:gd name="T39" fmla="*/ 17 h 23"/>
                <a:gd name="T40" fmla="*/ 0 w 21"/>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3">
                  <a:moveTo>
                    <a:pt x="0" y="23"/>
                  </a:moveTo>
                  <a:lnTo>
                    <a:pt x="0" y="23"/>
                  </a:lnTo>
                  <a:lnTo>
                    <a:pt x="4" y="21"/>
                  </a:lnTo>
                  <a:lnTo>
                    <a:pt x="8" y="21"/>
                  </a:lnTo>
                  <a:lnTo>
                    <a:pt x="12" y="19"/>
                  </a:lnTo>
                  <a:lnTo>
                    <a:pt x="14" y="15"/>
                  </a:lnTo>
                  <a:lnTo>
                    <a:pt x="18" y="13"/>
                  </a:lnTo>
                  <a:lnTo>
                    <a:pt x="20" y="9"/>
                  </a:lnTo>
                  <a:lnTo>
                    <a:pt x="20" y="5"/>
                  </a:lnTo>
                  <a:lnTo>
                    <a:pt x="21" y="0"/>
                  </a:lnTo>
                  <a:lnTo>
                    <a:pt x="16" y="0"/>
                  </a:lnTo>
                  <a:lnTo>
                    <a:pt x="16" y="4"/>
                  </a:lnTo>
                  <a:lnTo>
                    <a:pt x="14" y="7"/>
                  </a:lnTo>
                  <a:lnTo>
                    <a:pt x="14" y="9"/>
                  </a:lnTo>
                  <a:lnTo>
                    <a:pt x="12" y="11"/>
                  </a:lnTo>
                  <a:lnTo>
                    <a:pt x="8" y="13"/>
                  </a:lnTo>
                  <a:lnTo>
                    <a:pt x="6" y="15"/>
                  </a:lnTo>
                  <a:lnTo>
                    <a:pt x="2" y="17"/>
                  </a:lnTo>
                  <a:lnTo>
                    <a:pt x="0" y="17"/>
                  </a:lnTo>
                  <a:lnTo>
                    <a:pt x="0" y="17"/>
                  </a:lnTo>
                  <a:lnTo>
                    <a:pt x="0" y="23"/>
                  </a:lnTo>
                  <a:close/>
                </a:path>
              </a:pathLst>
            </a:custGeom>
            <a:solidFill>
              <a:srgbClr val="1F1A17"/>
            </a:solidFill>
            <a:ln w="9525">
              <a:solidFill>
                <a:srgbClr val="000000"/>
              </a:solidFill>
              <a:round/>
              <a:headEnd/>
              <a:tailEnd/>
            </a:ln>
          </p:spPr>
          <p:txBody>
            <a:bodyPr/>
            <a:lstStyle/>
            <a:p>
              <a:endParaRPr lang="en-US" dirty="0"/>
            </a:p>
          </p:txBody>
        </p:sp>
        <p:sp>
          <p:nvSpPr>
            <p:cNvPr id="899329" name="Freeform 257"/>
            <p:cNvSpPr>
              <a:spLocks noChangeAspect="1"/>
            </p:cNvSpPr>
            <p:nvPr/>
          </p:nvSpPr>
          <p:spPr bwMode="auto">
            <a:xfrm>
              <a:off x="1591" y="1800"/>
              <a:ext cx="95" cy="98"/>
            </a:xfrm>
            <a:custGeom>
              <a:avLst/>
              <a:gdLst>
                <a:gd name="T0" fmla="*/ 19 w 38"/>
                <a:gd name="T1" fmla="*/ 39 h 39"/>
                <a:gd name="T2" fmla="*/ 15 w 38"/>
                <a:gd name="T3" fmla="*/ 37 h 39"/>
                <a:gd name="T4" fmla="*/ 11 w 38"/>
                <a:gd name="T5" fmla="*/ 37 h 39"/>
                <a:gd name="T6" fmla="*/ 9 w 38"/>
                <a:gd name="T7" fmla="*/ 35 h 39"/>
                <a:gd name="T8" fmla="*/ 5 w 38"/>
                <a:gd name="T9" fmla="*/ 33 h 39"/>
                <a:gd name="T10" fmla="*/ 3 w 38"/>
                <a:gd name="T11" fmla="*/ 29 h 39"/>
                <a:gd name="T12" fmla="*/ 1 w 38"/>
                <a:gd name="T13" fmla="*/ 27 h 39"/>
                <a:gd name="T14" fmla="*/ 1 w 38"/>
                <a:gd name="T15" fmla="*/ 24 h 39"/>
                <a:gd name="T16" fmla="*/ 0 w 38"/>
                <a:gd name="T17" fmla="*/ 20 h 39"/>
                <a:gd name="T18" fmla="*/ 1 w 38"/>
                <a:gd name="T19" fmla="*/ 16 h 39"/>
                <a:gd name="T20" fmla="*/ 1 w 38"/>
                <a:gd name="T21" fmla="*/ 12 h 39"/>
                <a:gd name="T22" fmla="*/ 3 w 38"/>
                <a:gd name="T23" fmla="*/ 8 h 39"/>
                <a:gd name="T24" fmla="*/ 5 w 38"/>
                <a:gd name="T25" fmla="*/ 6 h 39"/>
                <a:gd name="T26" fmla="*/ 9 w 38"/>
                <a:gd name="T27" fmla="*/ 4 h 39"/>
                <a:gd name="T28" fmla="*/ 11 w 38"/>
                <a:gd name="T29" fmla="*/ 2 h 39"/>
                <a:gd name="T30" fmla="*/ 15 w 38"/>
                <a:gd name="T31" fmla="*/ 0 h 39"/>
                <a:gd name="T32" fmla="*/ 19 w 38"/>
                <a:gd name="T33" fmla="*/ 0 h 39"/>
                <a:gd name="T34" fmla="*/ 23 w 38"/>
                <a:gd name="T35" fmla="*/ 0 h 39"/>
                <a:gd name="T36" fmla="*/ 26 w 38"/>
                <a:gd name="T37" fmla="*/ 2 h 39"/>
                <a:gd name="T38" fmla="*/ 30 w 38"/>
                <a:gd name="T39" fmla="*/ 4 h 39"/>
                <a:gd name="T40" fmla="*/ 32 w 38"/>
                <a:gd name="T41" fmla="*/ 6 h 39"/>
                <a:gd name="T42" fmla="*/ 34 w 38"/>
                <a:gd name="T43" fmla="*/ 8 h 39"/>
                <a:gd name="T44" fmla="*/ 36 w 38"/>
                <a:gd name="T45" fmla="*/ 12 h 39"/>
                <a:gd name="T46" fmla="*/ 38 w 38"/>
                <a:gd name="T47" fmla="*/ 16 h 39"/>
                <a:gd name="T48" fmla="*/ 38 w 38"/>
                <a:gd name="T49" fmla="*/ 20 h 39"/>
                <a:gd name="T50" fmla="*/ 38 w 38"/>
                <a:gd name="T51" fmla="*/ 24 h 39"/>
                <a:gd name="T52" fmla="*/ 36 w 38"/>
                <a:gd name="T53" fmla="*/ 27 h 39"/>
                <a:gd name="T54" fmla="*/ 34 w 38"/>
                <a:gd name="T55" fmla="*/ 29 h 39"/>
                <a:gd name="T56" fmla="*/ 32 w 38"/>
                <a:gd name="T57" fmla="*/ 33 h 39"/>
                <a:gd name="T58" fmla="*/ 30 w 38"/>
                <a:gd name="T59" fmla="*/ 35 h 39"/>
                <a:gd name="T60" fmla="*/ 26 w 38"/>
                <a:gd name="T61" fmla="*/ 37 h 39"/>
                <a:gd name="T62" fmla="*/ 23 w 38"/>
                <a:gd name="T63" fmla="*/ 37 h 39"/>
                <a:gd name="T64" fmla="*/ 19 w 38"/>
                <a:gd name="T6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19" y="39"/>
                  </a:moveTo>
                  <a:lnTo>
                    <a:pt x="15" y="37"/>
                  </a:lnTo>
                  <a:lnTo>
                    <a:pt x="11" y="37"/>
                  </a:lnTo>
                  <a:lnTo>
                    <a:pt x="9" y="35"/>
                  </a:lnTo>
                  <a:lnTo>
                    <a:pt x="5" y="33"/>
                  </a:lnTo>
                  <a:lnTo>
                    <a:pt x="3" y="29"/>
                  </a:lnTo>
                  <a:lnTo>
                    <a:pt x="1" y="27"/>
                  </a:lnTo>
                  <a:lnTo>
                    <a:pt x="1" y="24"/>
                  </a:lnTo>
                  <a:lnTo>
                    <a:pt x="0" y="20"/>
                  </a:lnTo>
                  <a:lnTo>
                    <a:pt x="1" y="16"/>
                  </a:lnTo>
                  <a:lnTo>
                    <a:pt x="1" y="12"/>
                  </a:lnTo>
                  <a:lnTo>
                    <a:pt x="3" y="8"/>
                  </a:lnTo>
                  <a:lnTo>
                    <a:pt x="5" y="6"/>
                  </a:lnTo>
                  <a:lnTo>
                    <a:pt x="9" y="4"/>
                  </a:lnTo>
                  <a:lnTo>
                    <a:pt x="11" y="2"/>
                  </a:lnTo>
                  <a:lnTo>
                    <a:pt x="15" y="0"/>
                  </a:lnTo>
                  <a:lnTo>
                    <a:pt x="19" y="0"/>
                  </a:lnTo>
                  <a:lnTo>
                    <a:pt x="23" y="0"/>
                  </a:lnTo>
                  <a:lnTo>
                    <a:pt x="26" y="2"/>
                  </a:lnTo>
                  <a:lnTo>
                    <a:pt x="30" y="4"/>
                  </a:lnTo>
                  <a:lnTo>
                    <a:pt x="32" y="6"/>
                  </a:lnTo>
                  <a:lnTo>
                    <a:pt x="34" y="8"/>
                  </a:lnTo>
                  <a:lnTo>
                    <a:pt x="36" y="12"/>
                  </a:lnTo>
                  <a:lnTo>
                    <a:pt x="38" y="16"/>
                  </a:lnTo>
                  <a:lnTo>
                    <a:pt x="38" y="20"/>
                  </a:lnTo>
                  <a:lnTo>
                    <a:pt x="38" y="24"/>
                  </a:lnTo>
                  <a:lnTo>
                    <a:pt x="36" y="27"/>
                  </a:lnTo>
                  <a:lnTo>
                    <a:pt x="34" y="29"/>
                  </a:lnTo>
                  <a:lnTo>
                    <a:pt x="32" y="33"/>
                  </a:lnTo>
                  <a:lnTo>
                    <a:pt x="30" y="35"/>
                  </a:lnTo>
                  <a:lnTo>
                    <a:pt x="26" y="37"/>
                  </a:lnTo>
                  <a:lnTo>
                    <a:pt x="23" y="37"/>
                  </a:lnTo>
                  <a:lnTo>
                    <a:pt x="19" y="39"/>
                  </a:lnTo>
                  <a:close/>
                </a:path>
              </a:pathLst>
            </a:custGeom>
            <a:solidFill>
              <a:srgbClr val="FFFFFF"/>
            </a:solidFill>
            <a:ln w="9525">
              <a:solidFill>
                <a:srgbClr val="000000"/>
              </a:solidFill>
              <a:round/>
              <a:headEnd/>
              <a:tailEnd/>
            </a:ln>
          </p:spPr>
          <p:txBody>
            <a:bodyPr/>
            <a:lstStyle/>
            <a:p>
              <a:endParaRPr lang="en-US" dirty="0"/>
            </a:p>
          </p:txBody>
        </p:sp>
        <p:sp>
          <p:nvSpPr>
            <p:cNvPr id="899330" name="Freeform 258"/>
            <p:cNvSpPr>
              <a:spLocks noChangeAspect="1"/>
            </p:cNvSpPr>
            <p:nvPr/>
          </p:nvSpPr>
          <p:spPr bwMode="auto">
            <a:xfrm>
              <a:off x="1585" y="1850"/>
              <a:ext cx="53" cy="53"/>
            </a:xfrm>
            <a:custGeom>
              <a:avLst/>
              <a:gdLst>
                <a:gd name="T0" fmla="*/ 0 w 21"/>
                <a:gd name="T1" fmla="*/ 0 h 21"/>
                <a:gd name="T2" fmla="*/ 0 w 21"/>
                <a:gd name="T3" fmla="*/ 0 h 21"/>
                <a:gd name="T4" fmla="*/ 0 w 21"/>
                <a:gd name="T5" fmla="*/ 4 h 21"/>
                <a:gd name="T6" fmla="*/ 2 w 21"/>
                <a:gd name="T7" fmla="*/ 7 h 21"/>
                <a:gd name="T8" fmla="*/ 3 w 21"/>
                <a:gd name="T9" fmla="*/ 11 h 21"/>
                <a:gd name="T10" fmla="*/ 5 w 21"/>
                <a:gd name="T11" fmla="*/ 15 h 21"/>
                <a:gd name="T12" fmla="*/ 9 w 21"/>
                <a:gd name="T13" fmla="*/ 17 h 21"/>
                <a:gd name="T14" fmla="*/ 13 w 21"/>
                <a:gd name="T15" fmla="*/ 19 h 21"/>
                <a:gd name="T16" fmla="*/ 17 w 21"/>
                <a:gd name="T17" fmla="*/ 21 h 21"/>
                <a:gd name="T18" fmla="*/ 21 w 21"/>
                <a:gd name="T19" fmla="*/ 21 h 21"/>
                <a:gd name="T20" fmla="*/ 21 w 21"/>
                <a:gd name="T21" fmla="*/ 15 h 21"/>
                <a:gd name="T22" fmla="*/ 17 w 21"/>
                <a:gd name="T23" fmla="*/ 15 h 21"/>
                <a:gd name="T24" fmla="*/ 15 w 21"/>
                <a:gd name="T25" fmla="*/ 15 h 21"/>
                <a:gd name="T26" fmla="*/ 11 w 21"/>
                <a:gd name="T27" fmla="*/ 13 h 21"/>
                <a:gd name="T28" fmla="*/ 9 w 21"/>
                <a:gd name="T29" fmla="*/ 11 h 21"/>
                <a:gd name="T30" fmla="*/ 7 w 21"/>
                <a:gd name="T31" fmla="*/ 9 h 21"/>
                <a:gd name="T32" fmla="*/ 5 w 21"/>
                <a:gd name="T33" fmla="*/ 5 h 21"/>
                <a:gd name="T34" fmla="*/ 5 w 21"/>
                <a:gd name="T35" fmla="*/ 4 h 21"/>
                <a:gd name="T36" fmla="*/ 5 w 21"/>
                <a:gd name="T37" fmla="*/ 0 h 21"/>
                <a:gd name="T38" fmla="*/ 5 w 21"/>
                <a:gd name="T39" fmla="*/ 0 h 21"/>
                <a:gd name="T40" fmla="*/ 0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0"/>
                  </a:moveTo>
                  <a:lnTo>
                    <a:pt x="0" y="0"/>
                  </a:lnTo>
                  <a:lnTo>
                    <a:pt x="0" y="4"/>
                  </a:lnTo>
                  <a:lnTo>
                    <a:pt x="2" y="7"/>
                  </a:lnTo>
                  <a:lnTo>
                    <a:pt x="3" y="11"/>
                  </a:lnTo>
                  <a:lnTo>
                    <a:pt x="5" y="15"/>
                  </a:lnTo>
                  <a:lnTo>
                    <a:pt x="9" y="17"/>
                  </a:lnTo>
                  <a:lnTo>
                    <a:pt x="13" y="19"/>
                  </a:lnTo>
                  <a:lnTo>
                    <a:pt x="17" y="21"/>
                  </a:lnTo>
                  <a:lnTo>
                    <a:pt x="21" y="21"/>
                  </a:lnTo>
                  <a:lnTo>
                    <a:pt x="21" y="15"/>
                  </a:lnTo>
                  <a:lnTo>
                    <a:pt x="17" y="15"/>
                  </a:lnTo>
                  <a:lnTo>
                    <a:pt x="15" y="15"/>
                  </a:lnTo>
                  <a:lnTo>
                    <a:pt x="11" y="13"/>
                  </a:lnTo>
                  <a:lnTo>
                    <a:pt x="9" y="11"/>
                  </a:lnTo>
                  <a:lnTo>
                    <a:pt x="7" y="9"/>
                  </a:lnTo>
                  <a:lnTo>
                    <a:pt x="5" y="5"/>
                  </a:lnTo>
                  <a:lnTo>
                    <a:pt x="5" y="4"/>
                  </a:lnTo>
                  <a:lnTo>
                    <a:pt x="5" y="0"/>
                  </a:lnTo>
                  <a:lnTo>
                    <a:pt x="5"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31" name="Freeform 259"/>
            <p:cNvSpPr>
              <a:spLocks noChangeAspect="1"/>
            </p:cNvSpPr>
            <p:nvPr/>
          </p:nvSpPr>
          <p:spPr bwMode="auto">
            <a:xfrm>
              <a:off x="1585" y="1797"/>
              <a:ext cx="53" cy="53"/>
            </a:xfrm>
            <a:custGeom>
              <a:avLst/>
              <a:gdLst>
                <a:gd name="T0" fmla="*/ 21 w 21"/>
                <a:gd name="T1" fmla="*/ 0 h 21"/>
                <a:gd name="T2" fmla="*/ 21 w 21"/>
                <a:gd name="T3" fmla="*/ 0 h 21"/>
                <a:gd name="T4" fmla="*/ 17 w 21"/>
                <a:gd name="T5" fmla="*/ 0 h 21"/>
                <a:gd name="T6" fmla="*/ 13 w 21"/>
                <a:gd name="T7" fmla="*/ 1 h 21"/>
                <a:gd name="T8" fmla="*/ 9 w 21"/>
                <a:gd name="T9" fmla="*/ 3 h 21"/>
                <a:gd name="T10" fmla="*/ 5 w 21"/>
                <a:gd name="T11" fmla="*/ 5 h 21"/>
                <a:gd name="T12" fmla="*/ 3 w 21"/>
                <a:gd name="T13" fmla="*/ 9 h 21"/>
                <a:gd name="T14" fmla="*/ 2 w 21"/>
                <a:gd name="T15" fmla="*/ 11 h 21"/>
                <a:gd name="T16" fmla="*/ 0 w 21"/>
                <a:gd name="T17" fmla="*/ 17 h 21"/>
                <a:gd name="T18" fmla="*/ 0 w 21"/>
                <a:gd name="T19" fmla="*/ 21 h 21"/>
                <a:gd name="T20" fmla="*/ 5 w 21"/>
                <a:gd name="T21" fmla="*/ 21 h 21"/>
                <a:gd name="T22" fmla="*/ 5 w 21"/>
                <a:gd name="T23" fmla="*/ 17 h 21"/>
                <a:gd name="T24" fmla="*/ 5 w 21"/>
                <a:gd name="T25" fmla="*/ 15 h 21"/>
                <a:gd name="T26" fmla="*/ 7 w 21"/>
                <a:gd name="T27" fmla="*/ 11 h 21"/>
                <a:gd name="T28" fmla="*/ 9 w 21"/>
                <a:gd name="T29" fmla="*/ 9 h 21"/>
                <a:gd name="T30" fmla="*/ 11 w 21"/>
                <a:gd name="T31" fmla="*/ 7 h 21"/>
                <a:gd name="T32" fmla="*/ 15 w 21"/>
                <a:gd name="T33" fmla="*/ 5 h 21"/>
                <a:gd name="T34" fmla="*/ 17 w 21"/>
                <a:gd name="T35" fmla="*/ 5 h 21"/>
                <a:gd name="T36" fmla="*/ 21 w 21"/>
                <a:gd name="T37" fmla="*/ 3 h 21"/>
                <a:gd name="T38" fmla="*/ 21 w 21"/>
                <a:gd name="T39" fmla="*/ 3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0"/>
                  </a:lnTo>
                  <a:lnTo>
                    <a:pt x="13" y="1"/>
                  </a:lnTo>
                  <a:lnTo>
                    <a:pt x="9" y="3"/>
                  </a:lnTo>
                  <a:lnTo>
                    <a:pt x="5" y="5"/>
                  </a:lnTo>
                  <a:lnTo>
                    <a:pt x="3" y="9"/>
                  </a:lnTo>
                  <a:lnTo>
                    <a:pt x="2" y="11"/>
                  </a:lnTo>
                  <a:lnTo>
                    <a:pt x="0" y="17"/>
                  </a:lnTo>
                  <a:lnTo>
                    <a:pt x="0" y="21"/>
                  </a:lnTo>
                  <a:lnTo>
                    <a:pt x="5" y="21"/>
                  </a:lnTo>
                  <a:lnTo>
                    <a:pt x="5" y="17"/>
                  </a:lnTo>
                  <a:lnTo>
                    <a:pt x="5" y="15"/>
                  </a:lnTo>
                  <a:lnTo>
                    <a:pt x="7" y="11"/>
                  </a:lnTo>
                  <a:lnTo>
                    <a:pt x="9" y="9"/>
                  </a:lnTo>
                  <a:lnTo>
                    <a:pt x="11" y="7"/>
                  </a:lnTo>
                  <a:lnTo>
                    <a:pt x="15" y="5"/>
                  </a:lnTo>
                  <a:lnTo>
                    <a:pt x="17" y="5"/>
                  </a:lnTo>
                  <a:lnTo>
                    <a:pt x="21" y="3"/>
                  </a:lnTo>
                  <a:lnTo>
                    <a:pt x="21" y="3"/>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332" name="Freeform 260"/>
            <p:cNvSpPr>
              <a:spLocks noChangeAspect="1"/>
            </p:cNvSpPr>
            <p:nvPr/>
          </p:nvSpPr>
          <p:spPr bwMode="auto">
            <a:xfrm>
              <a:off x="1638" y="1797"/>
              <a:ext cx="53" cy="53"/>
            </a:xfrm>
            <a:custGeom>
              <a:avLst/>
              <a:gdLst>
                <a:gd name="T0" fmla="*/ 21 w 21"/>
                <a:gd name="T1" fmla="*/ 21 h 21"/>
                <a:gd name="T2" fmla="*/ 21 w 21"/>
                <a:gd name="T3" fmla="*/ 21 h 21"/>
                <a:gd name="T4" fmla="*/ 21 w 21"/>
                <a:gd name="T5" fmla="*/ 17 h 21"/>
                <a:gd name="T6" fmla="*/ 19 w 21"/>
                <a:gd name="T7" fmla="*/ 11 h 21"/>
                <a:gd name="T8" fmla="*/ 17 w 21"/>
                <a:gd name="T9" fmla="*/ 9 h 21"/>
                <a:gd name="T10" fmla="*/ 15 w 21"/>
                <a:gd name="T11" fmla="*/ 5 h 21"/>
                <a:gd name="T12" fmla="*/ 11 w 21"/>
                <a:gd name="T13" fmla="*/ 3 h 21"/>
                <a:gd name="T14" fmla="*/ 7 w 21"/>
                <a:gd name="T15" fmla="*/ 1 h 21"/>
                <a:gd name="T16" fmla="*/ 4 w 21"/>
                <a:gd name="T17" fmla="*/ 0 h 21"/>
                <a:gd name="T18" fmla="*/ 0 w 21"/>
                <a:gd name="T19" fmla="*/ 0 h 21"/>
                <a:gd name="T20" fmla="*/ 0 w 21"/>
                <a:gd name="T21" fmla="*/ 3 h 21"/>
                <a:gd name="T22" fmla="*/ 4 w 21"/>
                <a:gd name="T23" fmla="*/ 5 h 21"/>
                <a:gd name="T24" fmla="*/ 6 w 21"/>
                <a:gd name="T25" fmla="*/ 5 h 21"/>
                <a:gd name="T26" fmla="*/ 9 w 21"/>
                <a:gd name="T27" fmla="*/ 7 h 21"/>
                <a:gd name="T28" fmla="*/ 11 w 21"/>
                <a:gd name="T29" fmla="*/ 9 h 21"/>
                <a:gd name="T30" fmla="*/ 13 w 21"/>
                <a:gd name="T31" fmla="*/ 11 h 21"/>
                <a:gd name="T32" fmla="*/ 15 w 21"/>
                <a:gd name="T33" fmla="*/ 15 h 21"/>
                <a:gd name="T34" fmla="*/ 15 w 21"/>
                <a:gd name="T35" fmla="*/ 17 h 21"/>
                <a:gd name="T36" fmla="*/ 17 w 21"/>
                <a:gd name="T37" fmla="*/ 21 h 21"/>
                <a:gd name="T38" fmla="*/ 17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7"/>
                  </a:lnTo>
                  <a:lnTo>
                    <a:pt x="19" y="11"/>
                  </a:lnTo>
                  <a:lnTo>
                    <a:pt x="17" y="9"/>
                  </a:lnTo>
                  <a:lnTo>
                    <a:pt x="15" y="5"/>
                  </a:lnTo>
                  <a:lnTo>
                    <a:pt x="11" y="3"/>
                  </a:lnTo>
                  <a:lnTo>
                    <a:pt x="7" y="1"/>
                  </a:lnTo>
                  <a:lnTo>
                    <a:pt x="4" y="0"/>
                  </a:lnTo>
                  <a:lnTo>
                    <a:pt x="0" y="0"/>
                  </a:lnTo>
                  <a:lnTo>
                    <a:pt x="0" y="3"/>
                  </a:lnTo>
                  <a:lnTo>
                    <a:pt x="4" y="5"/>
                  </a:lnTo>
                  <a:lnTo>
                    <a:pt x="6" y="5"/>
                  </a:lnTo>
                  <a:lnTo>
                    <a:pt x="9" y="7"/>
                  </a:lnTo>
                  <a:lnTo>
                    <a:pt x="11" y="9"/>
                  </a:lnTo>
                  <a:lnTo>
                    <a:pt x="13" y="11"/>
                  </a:lnTo>
                  <a:lnTo>
                    <a:pt x="15" y="15"/>
                  </a:lnTo>
                  <a:lnTo>
                    <a:pt x="15" y="17"/>
                  </a:lnTo>
                  <a:lnTo>
                    <a:pt x="17" y="21"/>
                  </a:lnTo>
                  <a:lnTo>
                    <a:pt x="17"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33" name="Freeform 261"/>
            <p:cNvSpPr>
              <a:spLocks noChangeAspect="1"/>
            </p:cNvSpPr>
            <p:nvPr/>
          </p:nvSpPr>
          <p:spPr bwMode="auto">
            <a:xfrm>
              <a:off x="1638" y="1850"/>
              <a:ext cx="53" cy="53"/>
            </a:xfrm>
            <a:custGeom>
              <a:avLst/>
              <a:gdLst>
                <a:gd name="T0" fmla="*/ 0 w 21"/>
                <a:gd name="T1" fmla="*/ 21 h 21"/>
                <a:gd name="T2" fmla="*/ 0 w 21"/>
                <a:gd name="T3" fmla="*/ 21 h 21"/>
                <a:gd name="T4" fmla="*/ 4 w 21"/>
                <a:gd name="T5" fmla="*/ 21 h 21"/>
                <a:gd name="T6" fmla="*/ 7 w 21"/>
                <a:gd name="T7" fmla="*/ 19 h 21"/>
                <a:gd name="T8" fmla="*/ 11 w 21"/>
                <a:gd name="T9" fmla="*/ 17 h 21"/>
                <a:gd name="T10" fmla="*/ 15 w 21"/>
                <a:gd name="T11" fmla="*/ 15 h 21"/>
                <a:gd name="T12" fmla="*/ 17 w 21"/>
                <a:gd name="T13" fmla="*/ 11 h 21"/>
                <a:gd name="T14" fmla="*/ 19 w 21"/>
                <a:gd name="T15" fmla="*/ 7 h 21"/>
                <a:gd name="T16" fmla="*/ 21 w 21"/>
                <a:gd name="T17" fmla="*/ 4 h 21"/>
                <a:gd name="T18" fmla="*/ 21 w 21"/>
                <a:gd name="T19" fmla="*/ 0 h 21"/>
                <a:gd name="T20" fmla="*/ 17 w 21"/>
                <a:gd name="T21" fmla="*/ 0 h 21"/>
                <a:gd name="T22" fmla="*/ 15 w 21"/>
                <a:gd name="T23" fmla="*/ 4 h 21"/>
                <a:gd name="T24" fmla="*/ 15 w 21"/>
                <a:gd name="T25" fmla="*/ 5 h 21"/>
                <a:gd name="T26" fmla="*/ 13 w 21"/>
                <a:gd name="T27" fmla="*/ 9 h 21"/>
                <a:gd name="T28" fmla="*/ 11 w 21"/>
                <a:gd name="T29" fmla="*/ 11 h 21"/>
                <a:gd name="T30" fmla="*/ 9 w 21"/>
                <a:gd name="T31" fmla="*/ 13 h 21"/>
                <a:gd name="T32" fmla="*/ 6 w 21"/>
                <a:gd name="T33" fmla="*/ 15 h 21"/>
                <a:gd name="T34" fmla="*/ 4 w 21"/>
                <a:gd name="T35" fmla="*/ 15 h 21"/>
                <a:gd name="T36" fmla="*/ 0 w 21"/>
                <a:gd name="T37" fmla="*/ 15 h 21"/>
                <a:gd name="T38" fmla="*/ 0 w 21"/>
                <a:gd name="T39" fmla="*/ 15 h 21"/>
                <a:gd name="T40" fmla="*/ 0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21"/>
                  </a:moveTo>
                  <a:lnTo>
                    <a:pt x="0" y="21"/>
                  </a:lnTo>
                  <a:lnTo>
                    <a:pt x="4" y="21"/>
                  </a:lnTo>
                  <a:lnTo>
                    <a:pt x="7" y="19"/>
                  </a:lnTo>
                  <a:lnTo>
                    <a:pt x="11" y="17"/>
                  </a:lnTo>
                  <a:lnTo>
                    <a:pt x="15" y="15"/>
                  </a:lnTo>
                  <a:lnTo>
                    <a:pt x="17" y="11"/>
                  </a:lnTo>
                  <a:lnTo>
                    <a:pt x="19" y="7"/>
                  </a:lnTo>
                  <a:lnTo>
                    <a:pt x="21" y="4"/>
                  </a:lnTo>
                  <a:lnTo>
                    <a:pt x="21" y="0"/>
                  </a:lnTo>
                  <a:lnTo>
                    <a:pt x="17" y="0"/>
                  </a:lnTo>
                  <a:lnTo>
                    <a:pt x="15" y="4"/>
                  </a:lnTo>
                  <a:lnTo>
                    <a:pt x="15" y="5"/>
                  </a:lnTo>
                  <a:lnTo>
                    <a:pt x="13" y="9"/>
                  </a:lnTo>
                  <a:lnTo>
                    <a:pt x="11" y="11"/>
                  </a:lnTo>
                  <a:lnTo>
                    <a:pt x="9" y="13"/>
                  </a:lnTo>
                  <a:lnTo>
                    <a:pt x="6" y="15"/>
                  </a:lnTo>
                  <a:lnTo>
                    <a:pt x="4" y="15"/>
                  </a:lnTo>
                  <a:lnTo>
                    <a:pt x="0" y="15"/>
                  </a:lnTo>
                  <a:lnTo>
                    <a:pt x="0" y="15"/>
                  </a:lnTo>
                  <a:lnTo>
                    <a:pt x="0" y="21"/>
                  </a:lnTo>
                  <a:close/>
                </a:path>
              </a:pathLst>
            </a:custGeom>
            <a:solidFill>
              <a:srgbClr val="1F1A17"/>
            </a:solidFill>
            <a:ln w="9525">
              <a:solidFill>
                <a:srgbClr val="000000"/>
              </a:solidFill>
              <a:round/>
              <a:headEnd/>
              <a:tailEnd/>
            </a:ln>
          </p:spPr>
          <p:txBody>
            <a:bodyPr/>
            <a:lstStyle/>
            <a:p>
              <a:endParaRPr lang="en-US" dirty="0"/>
            </a:p>
          </p:txBody>
        </p:sp>
        <p:sp>
          <p:nvSpPr>
            <p:cNvPr id="899334" name="Freeform 262"/>
            <p:cNvSpPr>
              <a:spLocks noChangeAspect="1"/>
            </p:cNvSpPr>
            <p:nvPr/>
          </p:nvSpPr>
          <p:spPr bwMode="auto">
            <a:xfrm>
              <a:off x="1661" y="1867"/>
              <a:ext cx="92" cy="98"/>
            </a:xfrm>
            <a:custGeom>
              <a:avLst/>
              <a:gdLst>
                <a:gd name="T0" fmla="*/ 20 w 37"/>
                <a:gd name="T1" fmla="*/ 39 h 39"/>
                <a:gd name="T2" fmla="*/ 16 w 37"/>
                <a:gd name="T3" fmla="*/ 39 h 39"/>
                <a:gd name="T4" fmla="*/ 12 w 37"/>
                <a:gd name="T5" fmla="*/ 37 h 39"/>
                <a:gd name="T6" fmla="*/ 8 w 37"/>
                <a:gd name="T7" fmla="*/ 35 h 39"/>
                <a:gd name="T8" fmla="*/ 6 w 37"/>
                <a:gd name="T9" fmla="*/ 33 h 39"/>
                <a:gd name="T10" fmla="*/ 2 w 37"/>
                <a:gd name="T11" fmla="*/ 29 h 39"/>
                <a:gd name="T12" fmla="*/ 2 w 37"/>
                <a:gd name="T13" fmla="*/ 27 h 39"/>
                <a:gd name="T14" fmla="*/ 0 w 37"/>
                <a:gd name="T15" fmla="*/ 23 h 39"/>
                <a:gd name="T16" fmla="*/ 0 w 37"/>
                <a:gd name="T17" fmla="*/ 20 h 39"/>
                <a:gd name="T18" fmla="*/ 0 w 37"/>
                <a:gd name="T19" fmla="*/ 16 h 39"/>
                <a:gd name="T20" fmla="*/ 2 w 37"/>
                <a:gd name="T21" fmla="*/ 12 h 39"/>
                <a:gd name="T22" fmla="*/ 2 w 37"/>
                <a:gd name="T23" fmla="*/ 10 h 39"/>
                <a:gd name="T24" fmla="*/ 6 w 37"/>
                <a:gd name="T25" fmla="*/ 6 h 39"/>
                <a:gd name="T26" fmla="*/ 8 w 37"/>
                <a:gd name="T27" fmla="*/ 4 h 39"/>
                <a:gd name="T28" fmla="*/ 12 w 37"/>
                <a:gd name="T29" fmla="*/ 2 h 39"/>
                <a:gd name="T30" fmla="*/ 16 w 37"/>
                <a:gd name="T31" fmla="*/ 0 h 39"/>
                <a:gd name="T32" fmla="*/ 20 w 37"/>
                <a:gd name="T33" fmla="*/ 0 h 39"/>
                <a:gd name="T34" fmla="*/ 23 w 37"/>
                <a:gd name="T35" fmla="*/ 0 h 39"/>
                <a:gd name="T36" fmla="*/ 25 w 37"/>
                <a:gd name="T37" fmla="*/ 2 h 39"/>
                <a:gd name="T38" fmla="*/ 29 w 37"/>
                <a:gd name="T39" fmla="*/ 4 h 39"/>
                <a:gd name="T40" fmla="*/ 31 w 37"/>
                <a:gd name="T41" fmla="*/ 6 h 39"/>
                <a:gd name="T42" fmla="*/ 35 w 37"/>
                <a:gd name="T43" fmla="*/ 10 h 39"/>
                <a:gd name="T44" fmla="*/ 37 w 37"/>
                <a:gd name="T45" fmla="*/ 12 h 39"/>
                <a:gd name="T46" fmla="*/ 37 w 37"/>
                <a:gd name="T47" fmla="*/ 16 h 39"/>
                <a:gd name="T48" fmla="*/ 37 w 37"/>
                <a:gd name="T49" fmla="*/ 20 h 39"/>
                <a:gd name="T50" fmla="*/ 37 w 37"/>
                <a:gd name="T51" fmla="*/ 23 h 39"/>
                <a:gd name="T52" fmla="*/ 37 w 37"/>
                <a:gd name="T53" fmla="*/ 27 h 39"/>
                <a:gd name="T54" fmla="*/ 35 w 37"/>
                <a:gd name="T55" fmla="*/ 29 h 39"/>
                <a:gd name="T56" fmla="*/ 31 w 37"/>
                <a:gd name="T57" fmla="*/ 33 h 39"/>
                <a:gd name="T58" fmla="*/ 29 w 37"/>
                <a:gd name="T59" fmla="*/ 35 h 39"/>
                <a:gd name="T60" fmla="*/ 25 w 37"/>
                <a:gd name="T61" fmla="*/ 37 h 39"/>
                <a:gd name="T62" fmla="*/ 23 w 37"/>
                <a:gd name="T63" fmla="*/ 39 h 39"/>
                <a:gd name="T64" fmla="*/ 20 w 37"/>
                <a:gd name="T6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9">
                  <a:moveTo>
                    <a:pt x="20" y="39"/>
                  </a:moveTo>
                  <a:lnTo>
                    <a:pt x="16" y="39"/>
                  </a:lnTo>
                  <a:lnTo>
                    <a:pt x="12" y="37"/>
                  </a:lnTo>
                  <a:lnTo>
                    <a:pt x="8" y="35"/>
                  </a:lnTo>
                  <a:lnTo>
                    <a:pt x="6" y="33"/>
                  </a:lnTo>
                  <a:lnTo>
                    <a:pt x="2" y="29"/>
                  </a:lnTo>
                  <a:lnTo>
                    <a:pt x="2" y="27"/>
                  </a:lnTo>
                  <a:lnTo>
                    <a:pt x="0" y="23"/>
                  </a:lnTo>
                  <a:lnTo>
                    <a:pt x="0" y="20"/>
                  </a:lnTo>
                  <a:lnTo>
                    <a:pt x="0" y="16"/>
                  </a:lnTo>
                  <a:lnTo>
                    <a:pt x="2" y="12"/>
                  </a:lnTo>
                  <a:lnTo>
                    <a:pt x="2" y="10"/>
                  </a:lnTo>
                  <a:lnTo>
                    <a:pt x="6" y="6"/>
                  </a:lnTo>
                  <a:lnTo>
                    <a:pt x="8" y="4"/>
                  </a:lnTo>
                  <a:lnTo>
                    <a:pt x="12" y="2"/>
                  </a:lnTo>
                  <a:lnTo>
                    <a:pt x="16" y="0"/>
                  </a:lnTo>
                  <a:lnTo>
                    <a:pt x="20" y="0"/>
                  </a:lnTo>
                  <a:lnTo>
                    <a:pt x="23" y="0"/>
                  </a:lnTo>
                  <a:lnTo>
                    <a:pt x="25" y="2"/>
                  </a:lnTo>
                  <a:lnTo>
                    <a:pt x="29" y="4"/>
                  </a:lnTo>
                  <a:lnTo>
                    <a:pt x="31" y="6"/>
                  </a:lnTo>
                  <a:lnTo>
                    <a:pt x="35" y="10"/>
                  </a:lnTo>
                  <a:lnTo>
                    <a:pt x="37" y="12"/>
                  </a:lnTo>
                  <a:lnTo>
                    <a:pt x="37" y="16"/>
                  </a:lnTo>
                  <a:lnTo>
                    <a:pt x="37" y="20"/>
                  </a:lnTo>
                  <a:lnTo>
                    <a:pt x="37" y="23"/>
                  </a:lnTo>
                  <a:lnTo>
                    <a:pt x="37" y="27"/>
                  </a:lnTo>
                  <a:lnTo>
                    <a:pt x="35" y="29"/>
                  </a:lnTo>
                  <a:lnTo>
                    <a:pt x="31" y="33"/>
                  </a:lnTo>
                  <a:lnTo>
                    <a:pt x="29" y="35"/>
                  </a:lnTo>
                  <a:lnTo>
                    <a:pt x="25" y="37"/>
                  </a:lnTo>
                  <a:lnTo>
                    <a:pt x="23" y="39"/>
                  </a:lnTo>
                  <a:lnTo>
                    <a:pt x="20" y="39"/>
                  </a:lnTo>
                  <a:close/>
                </a:path>
              </a:pathLst>
            </a:custGeom>
            <a:solidFill>
              <a:srgbClr val="FFFFFF"/>
            </a:solidFill>
            <a:ln w="9525">
              <a:solidFill>
                <a:srgbClr val="000000"/>
              </a:solidFill>
              <a:round/>
              <a:headEnd/>
              <a:tailEnd/>
            </a:ln>
          </p:spPr>
          <p:txBody>
            <a:bodyPr/>
            <a:lstStyle/>
            <a:p>
              <a:endParaRPr lang="en-US" dirty="0"/>
            </a:p>
          </p:txBody>
        </p:sp>
        <p:sp>
          <p:nvSpPr>
            <p:cNvPr id="899335" name="Freeform 263"/>
            <p:cNvSpPr>
              <a:spLocks noChangeAspect="1"/>
            </p:cNvSpPr>
            <p:nvPr/>
          </p:nvSpPr>
          <p:spPr bwMode="auto">
            <a:xfrm>
              <a:off x="1653" y="1918"/>
              <a:ext cx="58" cy="53"/>
            </a:xfrm>
            <a:custGeom>
              <a:avLst/>
              <a:gdLst>
                <a:gd name="T0" fmla="*/ 0 w 23"/>
                <a:gd name="T1" fmla="*/ 0 h 21"/>
                <a:gd name="T2" fmla="*/ 0 w 23"/>
                <a:gd name="T3" fmla="*/ 0 h 21"/>
                <a:gd name="T4" fmla="*/ 1 w 23"/>
                <a:gd name="T5" fmla="*/ 3 h 21"/>
                <a:gd name="T6" fmla="*/ 1 w 23"/>
                <a:gd name="T7" fmla="*/ 7 h 21"/>
                <a:gd name="T8" fmla="*/ 3 w 23"/>
                <a:gd name="T9" fmla="*/ 11 h 21"/>
                <a:gd name="T10" fmla="*/ 7 w 23"/>
                <a:gd name="T11" fmla="*/ 15 h 21"/>
                <a:gd name="T12" fmla="*/ 9 w 23"/>
                <a:gd name="T13" fmla="*/ 17 h 21"/>
                <a:gd name="T14" fmla="*/ 13 w 23"/>
                <a:gd name="T15" fmla="*/ 19 h 21"/>
                <a:gd name="T16" fmla="*/ 17 w 23"/>
                <a:gd name="T17" fmla="*/ 21 h 21"/>
                <a:gd name="T18" fmla="*/ 23 w 23"/>
                <a:gd name="T19" fmla="*/ 21 h 21"/>
                <a:gd name="T20" fmla="*/ 23 w 23"/>
                <a:gd name="T21" fmla="*/ 15 h 21"/>
                <a:gd name="T22" fmla="*/ 19 w 23"/>
                <a:gd name="T23" fmla="*/ 15 h 21"/>
                <a:gd name="T24" fmla="*/ 15 w 23"/>
                <a:gd name="T25" fmla="*/ 15 h 21"/>
                <a:gd name="T26" fmla="*/ 13 w 23"/>
                <a:gd name="T27" fmla="*/ 13 h 21"/>
                <a:gd name="T28" fmla="*/ 11 w 23"/>
                <a:gd name="T29" fmla="*/ 11 h 21"/>
                <a:gd name="T30" fmla="*/ 9 w 23"/>
                <a:gd name="T31" fmla="*/ 9 h 21"/>
                <a:gd name="T32" fmla="*/ 7 w 23"/>
                <a:gd name="T33" fmla="*/ 5 h 21"/>
                <a:gd name="T34" fmla="*/ 5 w 23"/>
                <a:gd name="T35" fmla="*/ 3 h 21"/>
                <a:gd name="T36" fmla="*/ 5 w 23"/>
                <a:gd name="T37" fmla="*/ 0 h 21"/>
                <a:gd name="T38" fmla="*/ 5 w 23"/>
                <a:gd name="T39" fmla="*/ 0 h 21"/>
                <a:gd name="T40" fmla="*/ 0 w 23"/>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0" y="0"/>
                  </a:moveTo>
                  <a:lnTo>
                    <a:pt x="0" y="0"/>
                  </a:lnTo>
                  <a:lnTo>
                    <a:pt x="1" y="3"/>
                  </a:lnTo>
                  <a:lnTo>
                    <a:pt x="1" y="7"/>
                  </a:lnTo>
                  <a:lnTo>
                    <a:pt x="3" y="11"/>
                  </a:lnTo>
                  <a:lnTo>
                    <a:pt x="7" y="15"/>
                  </a:lnTo>
                  <a:lnTo>
                    <a:pt x="9" y="17"/>
                  </a:lnTo>
                  <a:lnTo>
                    <a:pt x="13" y="19"/>
                  </a:lnTo>
                  <a:lnTo>
                    <a:pt x="17" y="21"/>
                  </a:lnTo>
                  <a:lnTo>
                    <a:pt x="23" y="21"/>
                  </a:lnTo>
                  <a:lnTo>
                    <a:pt x="23" y="15"/>
                  </a:lnTo>
                  <a:lnTo>
                    <a:pt x="19" y="15"/>
                  </a:lnTo>
                  <a:lnTo>
                    <a:pt x="15" y="15"/>
                  </a:lnTo>
                  <a:lnTo>
                    <a:pt x="13" y="13"/>
                  </a:lnTo>
                  <a:lnTo>
                    <a:pt x="11" y="11"/>
                  </a:lnTo>
                  <a:lnTo>
                    <a:pt x="9" y="9"/>
                  </a:lnTo>
                  <a:lnTo>
                    <a:pt x="7" y="5"/>
                  </a:lnTo>
                  <a:lnTo>
                    <a:pt x="5" y="3"/>
                  </a:lnTo>
                  <a:lnTo>
                    <a:pt x="5" y="0"/>
                  </a:lnTo>
                  <a:lnTo>
                    <a:pt x="5"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36" name="Freeform 264"/>
            <p:cNvSpPr>
              <a:spLocks noChangeAspect="1"/>
            </p:cNvSpPr>
            <p:nvPr/>
          </p:nvSpPr>
          <p:spPr bwMode="auto">
            <a:xfrm>
              <a:off x="1653" y="1863"/>
              <a:ext cx="58" cy="55"/>
            </a:xfrm>
            <a:custGeom>
              <a:avLst/>
              <a:gdLst>
                <a:gd name="T0" fmla="*/ 23 w 23"/>
                <a:gd name="T1" fmla="*/ 0 h 22"/>
                <a:gd name="T2" fmla="*/ 23 w 23"/>
                <a:gd name="T3" fmla="*/ 0 h 22"/>
                <a:gd name="T4" fmla="*/ 17 w 23"/>
                <a:gd name="T5" fmla="*/ 0 h 22"/>
                <a:gd name="T6" fmla="*/ 13 w 23"/>
                <a:gd name="T7" fmla="*/ 2 h 22"/>
                <a:gd name="T8" fmla="*/ 9 w 23"/>
                <a:gd name="T9" fmla="*/ 4 h 22"/>
                <a:gd name="T10" fmla="*/ 7 w 23"/>
                <a:gd name="T11" fmla="*/ 6 h 22"/>
                <a:gd name="T12" fmla="*/ 3 w 23"/>
                <a:gd name="T13" fmla="*/ 10 h 22"/>
                <a:gd name="T14" fmla="*/ 1 w 23"/>
                <a:gd name="T15" fmla="*/ 14 h 22"/>
                <a:gd name="T16" fmla="*/ 1 w 23"/>
                <a:gd name="T17" fmla="*/ 18 h 22"/>
                <a:gd name="T18" fmla="*/ 0 w 23"/>
                <a:gd name="T19" fmla="*/ 22 h 22"/>
                <a:gd name="T20" fmla="*/ 5 w 23"/>
                <a:gd name="T21" fmla="*/ 22 h 22"/>
                <a:gd name="T22" fmla="*/ 5 w 23"/>
                <a:gd name="T23" fmla="*/ 18 h 22"/>
                <a:gd name="T24" fmla="*/ 7 w 23"/>
                <a:gd name="T25" fmla="*/ 16 h 22"/>
                <a:gd name="T26" fmla="*/ 9 w 23"/>
                <a:gd name="T27" fmla="*/ 12 h 22"/>
                <a:gd name="T28" fmla="*/ 11 w 23"/>
                <a:gd name="T29" fmla="*/ 10 h 22"/>
                <a:gd name="T30" fmla="*/ 13 w 23"/>
                <a:gd name="T31" fmla="*/ 8 h 22"/>
                <a:gd name="T32" fmla="*/ 15 w 23"/>
                <a:gd name="T33" fmla="*/ 6 h 22"/>
                <a:gd name="T34" fmla="*/ 19 w 23"/>
                <a:gd name="T35" fmla="*/ 6 h 22"/>
                <a:gd name="T36" fmla="*/ 23 w 23"/>
                <a:gd name="T37" fmla="*/ 6 h 22"/>
                <a:gd name="T38" fmla="*/ 23 w 23"/>
                <a:gd name="T39" fmla="*/ 6 h 22"/>
                <a:gd name="T40" fmla="*/ 23 w 23"/>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2">
                  <a:moveTo>
                    <a:pt x="23" y="0"/>
                  </a:moveTo>
                  <a:lnTo>
                    <a:pt x="23" y="0"/>
                  </a:lnTo>
                  <a:lnTo>
                    <a:pt x="17" y="0"/>
                  </a:lnTo>
                  <a:lnTo>
                    <a:pt x="13" y="2"/>
                  </a:lnTo>
                  <a:lnTo>
                    <a:pt x="9" y="4"/>
                  </a:lnTo>
                  <a:lnTo>
                    <a:pt x="7" y="6"/>
                  </a:lnTo>
                  <a:lnTo>
                    <a:pt x="3" y="10"/>
                  </a:lnTo>
                  <a:lnTo>
                    <a:pt x="1" y="14"/>
                  </a:lnTo>
                  <a:lnTo>
                    <a:pt x="1" y="18"/>
                  </a:lnTo>
                  <a:lnTo>
                    <a:pt x="0" y="22"/>
                  </a:lnTo>
                  <a:lnTo>
                    <a:pt x="5" y="22"/>
                  </a:lnTo>
                  <a:lnTo>
                    <a:pt x="5" y="18"/>
                  </a:lnTo>
                  <a:lnTo>
                    <a:pt x="7" y="16"/>
                  </a:lnTo>
                  <a:lnTo>
                    <a:pt x="9" y="12"/>
                  </a:lnTo>
                  <a:lnTo>
                    <a:pt x="11" y="10"/>
                  </a:lnTo>
                  <a:lnTo>
                    <a:pt x="13" y="8"/>
                  </a:lnTo>
                  <a:lnTo>
                    <a:pt x="15" y="6"/>
                  </a:lnTo>
                  <a:lnTo>
                    <a:pt x="19" y="6"/>
                  </a:lnTo>
                  <a:lnTo>
                    <a:pt x="23" y="6"/>
                  </a:lnTo>
                  <a:lnTo>
                    <a:pt x="23" y="6"/>
                  </a:lnTo>
                  <a:lnTo>
                    <a:pt x="23" y="0"/>
                  </a:lnTo>
                  <a:close/>
                </a:path>
              </a:pathLst>
            </a:custGeom>
            <a:solidFill>
              <a:srgbClr val="1F1A17"/>
            </a:solidFill>
            <a:ln w="9525">
              <a:solidFill>
                <a:srgbClr val="000000"/>
              </a:solidFill>
              <a:round/>
              <a:headEnd/>
              <a:tailEnd/>
            </a:ln>
          </p:spPr>
          <p:txBody>
            <a:bodyPr/>
            <a:lstStyle/>
            <a:p>
              <a:endParaRPr lang="en-US" dirty="0"/>
            </a:p>
          </p:txBody>
        </p:sp>
        <p:sp>
          <p:nvSpPr>
            <p:cNvPr id="899337" name="Freeform 265"/>
            <p:cNvSpPr>
              <a:spLocks noChangeAspect="1"/>
            </p:cNvSpPr>
            <p:nvPr/>
          </p:nvSpPr>
          <p:spPr bwMode="auto">
            <a:xfrm>
              <a:off x="1711" y="1863"/>
              <a:ext cx="52" cy="55"/>
            </a:xfrm>
            <a:custGeom>
              <a:avLst/>
              <a:gdLst>
                <a:gd name="T0" fmla="*/ 21 w 21"/>
                <a:gd name="T1" fmla="*/ 22 h 22"/>
                <a:gd name="T2" fmla="*/ 21 w 21"/>
                <a:gd name="T3" fmla="*/ 22 h 22"/>
                <a:gd name="T4" fmla="*/ 19 w 21"/>
                <a:gd name="T5" fmla="*/ 18 h 22"/>
                <a:gd name="T6" fmla="*/ 19 w 21"/>
                <a:gd name="T7" fmla="*/ 14 h 22"/>
                <a:gd name="T8" fmla="*/ 17 w 21"/>
                <a:gd name="T9" fmla="*/ 10 h 22"/>
                <a:gd name="T10" fmla="*/ 13 w 21"/>
                <a:gd name="T11" fmla="*/ 6 h 22"/>
                <a:gd name="T12" fmla="*/ 11 w 21"/>
                <a:gd name="T13" fmla="*/ 4 h 22"/>
                <a:gd name="T14" fmla="*/ 7 w 21"/>
                <a:gd name="T15" fmla="*/ 2 h 22"/>
                <a:gd name="T16" fmla="*/ 3 w 21"/>
                <a:gd name="T17" fmla="*/ 0 h 22"/>
                <a:gd name="T18" fmla="*/ 0 w 21"/>
                <a:gd name="T19" fmla="*/ 0 h 22"/>
                <a:gd name="T20" fmla="*/ 0 w 21"/>
                <a:gd name="T21" fmla="*/ 6 h 22"/>
                <a:gd name="T22" fmla="*/ 2 w 21"/>
                <a:gd name="T23" fmla="*/ 6 h 22"/>
                <a:gd name="T24" fmla="*/ 5 w 21"/>
                <a:gd name="T25" fmla="*/ 6 h 22"/>
                <a:gd name="T26" fmla="*/ 7 w 21"/>
                <a:gd name="T27" fmla="*/ 8 h 22"/>
                <a:gd name="T28" fmla="*/ 11 w 21"/>
                <a:gd name="T29" fmla="*/ 10 h 22"/>
                <a:gd name="T30" fmla="*/ 13 w 21"/>
                <a:gd name="T31" fmla="*/ 12 h 22"/>
                <a:gd name="T32" fmla="*/ 13 w 21"/>
                <a:gd name="T33" fmla="*/ 16 h 22"/>
                <a:gd name="T34" fmla="*/ 15 w 21"/>
                <a:gd name="T35" fmla="*/ 18 h 22"/>
                <a:gd name="T36" fmla="*/ 15 w 21"/>
                <a:gd name="T37" fmla="*/ 22 h 22"/>
                <a:gd name="T38" fmla="*/ 15 w 21"/>
                <a:gd name="T39" fmla="*/ 22 h 22"/>
                <a:gd name="T40" fmla="*/ 21 w 21"/>
                <a:gd name="T4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21" y="22"/>
                  </a:moveTo>
                  <a:lnTo>
                    <a:pt x="21" y="22"/>
                  </a:lnTo>
                  <a:lnTo>
                    <a:pt x="19" y="18"/>
                  </a:lnTo>
                  <a:lnTo>
                    <a:pt x="19" y="14"/>
                  </a:lnTo>
                  <a:lnTo>
                    <a:pt x="17" y="10"/>
                  </a:lnTo>
                  <a:lnTo>
                    <a:pt x="13" y="6"/>
                  </a:lnTo>
                  <a:lnTo>
                    <a:pt x="11" y="4"/>
                  </a:lnTo>
                  <a:lnTo>
                    <a:pt x="7" y="2"/>
                  </a:lnTo>
                  <a:lnTo>
                    <a:pt x="3" y="0"/>
                  </a:lnTo>
                  <a:lnTo>
                    <a:pt x="0" y="0"/>
                  </a:lnTo>
                  <a:lnTo>
                    <a:pt x="0" y="6"/>
                  </a:lnTo>
                  <a:lnTo>
                    <a:pt x="2" y="6"/>
                  </a:lnTo>
                  <a:lnTo>
                    <a:pt x="5" y="6"/>
                  </a:lnTo>
                  <a:lnTo>
                    <a:pt x="7" y="8"/>
                  </a:lnTo>
                  <a:lnTo>
                    <a:pt x="11" y="10"/>
                  </a:lnTo>
                  <a:lnTo>
                    <a:pt x="13" y="12"/>
                  </a:lnTo>
                  <a:lnTo>
                    <a:pt x="13" y="16"/>
                  </a:lnTo>
                  <a:lnTo>
                    <a:pt x="15" y="18"/>
                  </a:lnTo>
                  <a:lnTo>
                    <a:pt x="15" y="22"/>
                  </a:lnTo>
                  <a:lnTo>
                    <a:pt x="15" y="22"/>
                  </a:lnTo>
                  <a:lnTo>
                    <a:pt x="21" y="22"/>
                  </a:lnTo>
                  <a:close/>
                </a:path>
              </a:pathLst>
            </a:custGeom>
            <a:solidFill>
              <a:srgbClr val="1F1A17"/>
            </a:solidFill>
            <a:ln w="9525">
              <a:solidFill>
                <a:srgbClr val="000000"/>
              </a:solidFill>
              <a:round/>
              <a:headEnd/>
              <a:tailEnd/>
            </a:ln>
          </p:spPr>
          <p:txBody>
            <a:bodyPr/>
            <a:lstStyle/>
            <a:p>
              <a:endParaRPr lang="en-US" dirty="0"/>
            </a:p>
          </p:txBody>
        </p:sp>
        <p:sp>
          <p:nvSpPr>
            <p:cNvPr id="899338" name="Freeform 266"/>
            <p:cNvSpPr>
              <a:spLocks noChangeAspect="1"/>
            </p:cNvSpPr>
            <p:nvPr/>
          </p:nvSpPr>
          <p:spPr bwMode="auto">
            <a:xfrm>
              <a:off x="1711" y="1918"/>
              <a:ext cx="52" cy="53"/>
            </a:xfrm>
            <a:custGeom>
              <a:avLst/>
              <a:gdLst>
                <a:gd name="T0" fmla="*/ 0 w 21"/>
                <a:gd name="T1" fmla="*/ 21 h 21"/>
                <a:gd name="T2" fmla="*/ 0 w 21"/>
                <a:gd name="T3" fmla="*/ 21 h 21"/>
                <a:gd name="T4" fmla="*/ 3 w 21"/>
                <a:gd name="T5" fmla="*/ 21 h 21"/>
                <a:gd name="T6" fmla="*/ 7 w 21"/>
                <a:gd name="T7" fmla="*/ 19 h 21"/>
                <a:gd name="T8" fmla="*/ 11 w 21"/>
                <a:gd name="T9" fmla="*/ 17 h 21"/>
                <a:gd name="T10" fmla="*/ 13 w 21"/>
                <a:gd name="T11" fmla="*/ 15 h 21"/>
                <a:gd name="T12" fmla="*/ 17 w 21"/>
                <a:gd name="T13" fmla="*/ 11 h 21"/>
                <a:gd name="T14" fmla="*/ 19 w 21"/>
                <a:gd name="T15" fmla="*/ 7 h 21"/>
                <a:gd name="T16" fmla="*/ 19 w 21"/>
                <a:gd name="T17" fmla="*/ 3 h 21"/>
                <a:gd name="T18" fmla="*/ 21 w 21"/>
                <a:gd name="T19" fmla="*/ 0 h 21"/>
                <a:gd name="T20" fmla="*/ 15 w 21"/>
                <a:gd name="T21" fmla="*/ 0 h 21"/>
                <a:gd name="T22" fmla="*/ 15 w 21"/>
                <a:gd name="T23" fmla="*/ 3 h 21"/>
                <a:gd name="T24" fmla="*/ 13 w 21"/>
                <a:gd name="T25" fmla="*/ 5 h 21"/>
                <a:gd name="T26" fmla="*/ 13 w 21"/>
                <a:gd name="T27" fmla="*/ 9 h 21"/>
                <a:gd name="T28" fmla="*/ 11 w 21"/>
                <a:gd name="T29" fmla="*/ 11 h 21"/>
                <a:gd name="T30" fmla="*/ 7 w 21"/>
                <a:gd name="T31" fmla="*/ 13 h 21"/>
                <a:gd name="T32" fmla="*/ 5 w 21"/>
                <a:gd name="T33" fmla="*/ 15 h 21"/>
                <a:gd name="T34" fmla="*/ 2 w 21"/>
                <a:gd name="T35" fmla="*/ 15 h 21"/>
                <a:gd name="T36" fmla="*/ 0 w 21"/>
                <a:gd name="T37" fmla="*/ 15 h 21"/>
                <a:gd name="T38" fmla="*/ 0 w 21"/>
                <a:gd name="T39" fmla="*/ 15 h 21"/>
                <a:gd name="T40" fmla="*/ 0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21"/>
                  </a:moveTo>
                  <a:lnTo>
                    <a:pt x="0" y="21"/>
                  </a:lnTo>
                  <a:lnTo>
                    <a:pt x="3" y="21"/>
                  </a:lnTo>
                  <a:lnTo>
                    <a:pt x="7" y="19"/>
                  </a:lnTo>
                  <a:lnTo>
                    <a:pt x="11" y="17"/>
                  </a:lnTo>
                  <a:lnTo>
                    <a:pt x="13" y="15"/>
                  </a:lnTo>
                  <a:lnTo>
                    <a:pt x="17" y="11"/>
                  </a:lnTo>
                  <a:lnTo>
                    <a:pt x="19" y="7"/>
                  </a:lnTo>
                  <a:lnTo>
                    <a:pt x="19" y="3"/>
                  </a:lnTo>
                  <a:lnTo>
                    <a:pt x="21" y="0"/>
                  </a:lnTo>
                  <a:lnTo>
                    <a:pt x="15" y="0"/>
                  </a:lnTo>
                  <a:lnTo>
                    <a:pt x="15" y="3"/>
                  </a:lnTo>
                  <a:lnTo>
                    <a:pt x="13" y="5"/>
                  </a:lnTo>
                  <a:lnTo>
                    <a:pt x="13" y="9"/>
                  </a:lnTo>
                  <a:lnTo>
                    <a:pt x="11" y="11"/>
                  </a:lnTo>
                  <a:lnTo>
                    <a:pt x="7" y="13"/>
                  </a:lnTo>
                  <a:lnTo>
                    <a:pt x="5" y="15"/>
                  </a:lnTo>
                  <a:lnTo>
                    <a:pt x="2" y="15"/>
                  </a:lnTo>
                  <a:lnTo>
                    <a:pt x="0" y="15"/>
                  </a:lnTo>
                  <a:lnTo>
                    <a:pt x="0" y="15"/>
                  </a:lnTo>
                  <a:lnTo>
                    <a:pt x="0" y="21"/>
                  </a:lnTo>
                  <a:close/>
                </a:path>
              </a:pathLst>
            </a:custGeom>
            <a:solidFill>
              <a:srgbClr val="1F1A17"/>
            </a:solidFill>
            <a:ln w="9525">
              <a:solidFill>
                <a:srgbClr val="000000"/>
              </a:solidFill>
              <a:round/>
              <a:headEnd/>
              <a:tailEnd/>
            </a:ln>
          </p:spPr>
          <p:txBody>
            <a:bodyPr/>
            <a:lstStyle/>
            <a:p>
              <a:endParaRPr lang="en-US" dirty="0"/>
            </a:p>
          </p:txBody>
        </p:sp>
        <p:sp>
          <p:nvSpPr>
            <p:cNvPr id="899339" name="Freeform 267"/>
            <p:cNvSpPr>
              <a:spLocks noChangeAspect="1"/>
            </p:cNvSpPr>
            <p:nvPr/>
          </p:nvSpPr>
          <p:spPr bwMode="auto">
            <a:xfrm>
              <a:off x="1585" y="1946"/>
              <a:ext cx="95" cy="90"/>
            </a:xfrm>
            <a:custGeom>
              <a:avLst/>
              <a:gdLst>
                <a:gd name="T0" fmla="*/ 19 w 38"/>
                <a:gd name="T1" fmla="*/ 36 h 36"/>
                <a:gd name="T2" fmla="*/ 15 w 38"/>
                <a:gd name="T3" fmla="*/ 36 h 36"/>
                <a:gd name="T4" fmla="*/ 11 w 38"/>
                <a:gd name="T5" fmla="*/ 36 h 36"/>
                <a:gd name="T6" fmla="*/ 9 w 38"/>
                <a:gd name="T7" fmla="*/ 35 h 36"/>
                <a:gd name="T8" fmla="*/ 5 w 38"/>
                <a:gd name="T9" fmla="*/ 33 h 36"/>
                <a:gd name="T10" fmla="*/ 3 w 38"/>
                <a:gd name="T11" fmla="*/ 29 h 36"/>
                <a:gd name="T12" fmla="*/ 2 w 38"/>
                <a:gd name="T13" fmla="*/ 25 h 36"/>
                <a:gd name="T14" fmla="*/ 2 w 38"/>
                <a:gd name="T15" fmla="*/ 23 h 36"/>
                <a:gd name="T16" fmla="*/ 0 w 38"/>
                <a:gd name="T17" fmla="*/ 19 h 36"/>
                <a:gd name="T18" fmla="*/ 2 w 38"/>
                <a:gd name="T19" fmla="*/ 15 h 36"/>
                <a:gd name="T20" fmla="*/ 2 w 38"/>
                <a:gd name="T21" fmla="*/ 12 h 36"/>
                <a:gd name="T22" fmla="*/ 3 w 38"/>
                <a:gd name="T23" fmla="*/ 8 h 36"/>
                <a:gd name="T24" fmla="*/ 5 w 38"/>
                <a:gd name="T25" fmla="*/ 6 h 36"/>
                <a:gd name="T26" fmla="*/ 9 w 38"/>
                <a:gd name="T27" fmla="*/ 4 h 36"/>
                <a:gd name="T28" fmla="*/ 11 w 38"/>
                <a:gd name="T29" fmla="*/ 2 h 36"/>
                <a:gd name="T30" fmla="*/ 15 w 38"/>
                <a:gd name="T31" fmla="*/ 0 h 36"/>
                <a:gd name="T32" fmla="*/ 19 w 38"/>
                <a:gd name="T33" fmla="*/ 0 h 36"/>
                <a:gd name="T34" fmla="*/ 23 w 38"/>
                <a:gd name="T35" fmla="*/ 0 h 36"/>
                <a:gd name="T36" fmla="*/ 27 w 38"/>
                <a:gd name="T37" fmla="*/ 2 h 36"/>
                <a:gd name="T38" fmla="*/ 30 w 38"/>
                <a:gd name="T39" fmla="*/ 4 h 36"/>
                <a:gd name="T40" fmla="*/ 32 w 38"/>
                <a:gd name="T41" fmla="*/ 6 h 36"/>
                <a:gd name="T42" fmla="*/ 34 w 38"/>
                <a:gd name="T43" fmla="*/ 8 h 36"/>
                <a:gd name="T44" fmla="*/ 36 w 38"/>
                <a:gd name="T45" fmla="*/ 12 h 36"/>
                <a:gd name="T46" fmla="*/ 38 w 38"/>
                <a:gd name="T47" fmla="*/ 15 h 36"/>
                <a:gd name="T48" fmla="*/ 38 w 38"/>
                <a:gd name="T49" fmla="*/ 19 h 36"/>
                <a:gd name="T50" fmla="*/ 38 w 38"/>
                <a:gd name="T51" fmla="*/ 23 h 36"/>
                <a:gd name="T52" fmla="*/ 36 w 38"/>
                <a:gd name="T53" fmla="*/ 25 h 36"/>
                <a:gd name="T54" fmla="*/ 34 w 38"/>
                <a:gd name="T55" fmla="*/ 29 h 36"/>
                <a:gd name="T56" fmla="*/ 32 w 38"/>
                <a:gd name="T57" fmla="*/ 33 h 36"/>
                <a:gd name="T58" fmla="*/ 30 w 38"/>
                <a:gd name="T59" fmla="*/ 35 h 36"/>
                <a:gd name="T60" fmla="*/ 27 w 38"/>
                <a:gd name="T61" fmla="*/ 36 h 36"/>
                <a:gd name="T62" fmla="*/ 23 w 38"/>
                <a:gd name="T63" fmla="*/ 36 h 36"/>
                <a:gd name="T64" fmla="*/ 19 w 38"/>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6">
                  <a:moveTo>
                    <a:pt x="19" y="36"/>
                  </a:moveTo>
                  <a:lnTo>
                    <a:pt x="15" y="36"/>
                  </a:lnTo>
                  <a:lnTo>
                    <a:pt x="11" y="36"/>
                  </a:lnTo>
                  <a:lnTo>
                    <a:pt x="9" y="35"/>
                  </a:lnTo>
                  <a:lnTo>
                    <a:pt x="5" y="33"/>
                  </a:lnTo>
                  <a:lnTo>
                    <a:pt x="3" y="29"/>
                  </a:lnTo>
                  <a:lnTo>
                    <a:pt x="2" y="25"/>
                  </a:lnTo>
                  <a:lnTo>
                    <a:pt x="2" y="23"/>
                  </a:lnTo>
                  <a:lnTo>
                    <a:pt x="0" y="19"/>
                  </a:lnTo>
                  <a:lnTo>
                    <a:pt x="2" y="15"/>
                  </a:lnTo>
                  <a:lnTo>
                    <a:pt x="2" y="12"/>
                  </a:lnTo>
                  <a:lnTo>
                    <a:pt x="3" y="8"/>
                  </a:lnTo>
                  <a:lnTo>
                    <a:pt x="5" y="6"/>
                  </a:lnTo>
                  <a:lnTo>
                    <a:pt x="9" y="4"/>
                  </a:lnTo>
                  <a:lnTo>
                    <a:pt x="11" y="2"/>
                  </a:lnTo>
                  <a:lnTo>
                    <a:pt x="15" y="0"/>
                  </a:lnTo>
                  <a:lnTo>
                    <a:pt x="19" y="0"/>
                  </a:lnTo>
                  <a:lnTo>
                    <a:pt x="23" y="0"/>
                  </a:lnTo>
                  <a:lnTo>
                    <a:pt x="27" y="2"/>
                  </a:lnTo>
                  <a:lnTo>
                    <a:pt x="30" y="4"/>
                  </a:lnTo>
                  <a:lnTo>
                    <a:pt x="32" y="6"/>
                  </a:lnTo>
                  <a:lnTo>
                    <a:pt x="34" y="8"/>
                  </a:lnTo>
                  <a:lnTo>
                    <a:pt x="36" y="12"/>
                  </a:lnTo>
                  <a:lnTo>
                    <a:pt x="38" y="15"/>
                  </a:lnTo>
                  <a:lnTo>
                    <a:pt x="38" y="19"/>
                  </a:lnTo>
                  <a:lnTo>
                    <a:pt x="38" y="23"/>
                  </a:lnTo>
                  <a:lnTo>
                    <a:pt x="36" y="25"/>
                  </a:lnTo>
                  <a:lnTo>
                    <a:pt x="34" y="29"/>
                  </a:lnTo>
                  <a:lnTo>
                    <a:pt x="32" y="33"/>
                  </a:lnTo>
                  <a:lnTo>
                    <a:pt x="30" y="35"/>
                  </a:lnTo>
                  <a:lnTo>
                    <a:pt x="27" y="36"/>
                  </a:lnTo>
                  <a:lnTo>
                    <a:pt x="23" y="36"/>
                  </a:lnTo>
                  <a:lnTo>
                    <a:pt x="19" y="36"/>
                  </a:lnTo>
                  <a:close/>
                </a:path>
              </a:pathLst>
            </a:custGeom>
            <a:solidFill>
              <a:srgbClr val="FFFFFF"/>
            </a:solidFill>
            <a:ln w="9525">
              <a:solidFill>
                <a:srgbClr val="000000"/>
              </a:solidFill>
              <a:round/>
              <a:headEnd/>
              <a:tailEnd/>
            </a:ln>
          </p:spPr>
          <p:txBody>
            <a:bodyPr/>
            <a:lstStyle/>
            <a:p>
              <a:endParaRPr lang="en-US" dirty="0"/>
            </a:p>
          </p:txBody>
        </p:sp>
        <p:sp>
          <p:nvSpPr>
            <p:cNvPr id="899340" name="Freeform 268"/>
            <p:cNvSpPr>
              <a:spLocks noChangeAspect="1"/>
            </p:cNvSpPr>
            <p:nvPr/>
          </p:nvSpPr>
          <p:spPr bwMode="auto">
            <a:xfrm>
              <a:off x="1580" y="1993"/>
              <a:ext cx="53" cy="53"/>
            </a:xfrm>
            <a:custGeom>
              <a:avLst/>
              <a:gdLst>
                <a:gd name="T0" fmla="*/ 0 w 21"/>
                <a:gd name="T1" fmla="*/ 0 h 21"/>
                <a:gd name="T2" fmla="*/ 0 w 21"/>
                <a:gd name="T3" fmla="*/ 0 h 21"/>
                <a:gd name="T4" fmla="*/ 0 w 21"/>
                <a:gd name="T5" fmla="*/ 4 h 21"/>
                <a:gd name="T6" fmla="*/ 2 w 21"/>
                <a:gd name="T7" fmla="*/ 8 h 21"/>
                <a:gd name="T8" fmla="*/ 4 w 21"/>
                <a:gd name="T9" fmla="*/ 12 h 21"/>
                <a:gd name="T10" fmla="*/ 5 w 21"/>
                <a:gd name="T11" fmla="*/ 14 h 21"/>
                <a:gd name="T12" fmla="*/ 9 w 21"/>
                <a:gd name="T13" fmla="*/ 17 h 21"/>
                <a:gd name="T14" fmla="*/ 13 w 21"/>
                <a:gd name="T15" fmla="*/ 19 h 21"/>
                <a:gd name="T16" fmla="*/ 17 w 21"/>
                <a:gd name="T17" fmla="*/ 21 h 21"/>
                <a:gd name="T18" fmla="*/ 21 w 21"/>
                <a:gd name="T19" fmla="*/ 21 h 21"/>
                <a:gd name="T20" fmla="*/ 21 w 21"/>
                <a:gd name="T21" fmla="*/ 16 h 21"/>
                <a:gd name="T22" fmla="*/ 17 w 21"/>
                <a:gd name="T23" fmla="*/ 16 h 21"/>
                <a:gd name="T24" fmla="*/ 15 w 21"/>
                <a:gd name="T25" fmla="*/ 14 h 21"/>
                <a:gd name="T26" fmla="*/ 11 w 21"/>
                <a:gd name="T27" fmla="*/ 14 h 21"/>
                <a:gd name="T28" fmla="*/ 9 w 21"/>
                <a:gd name="T29" fmla="*/ 12 h 21"/>
                <a:gd name="T30" fmla="*/ 7 w 21"/>
                <a:gd name="T31" fmla="*/ 8 h 21"/>
                <a:gd name="T32" fmla="*/ 5 w 21"/>
                <a:gd name="T33" fmla="*/ 6 h 21"/>
                <a:gd name="T34" fmla="*/ 5 w 21"/>
                <a:gd name="T35" fmla="*/ 2 h 21"/>
                <a:gd name="T36" fmla="*/ 5 w 21"/>
                <a:gd name="T37" fmla="*/ 0 h 21"/>
                <a:gd name="T38" fmla="*/ 5 w 21"/>
                <a:gd name="T39" fmla="*/ 0 h 21"/>
                <a:gd name="T40" fmla="*/ 0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0"/>
                  </a:moveTo>
                  <a:lnTo>
                    <a:pt x="0" y="0"/>
                  </a:lnTo>
                  <a:lnTo>
                    <a:pt x="0" y="4"/>
                  </a:lnTo>
                  <a:lnTo>
                    <a:pt x="2" y="8"/>
                  </a:lnTo>
                  <a:lnTo>
                    <a:pt x="4" y="12"/>
                  </a:lnTo>
                  <a:lnTo>
                    <a:pt x="5" y="14"/>
                  </a:lnTo>
                  <a:lnTo>
                    <a:pt x="9" y="17"/>
                  </a:lnTo>
                  <a:lnTo>
                    <a:pt x="13" y="19"/>
                  </a:lnTo>
                  <a:lnTo>
                    <a:pt x="17" y="21"/>
                  </a:lnTo>
                  <a:lnTo>
                    <a:pt x="21" y="21"/>
                  </a:lnTo>
                  <a:lnTo>
                    <a:pt x="21" y="16"/>
                  </a:lnTo>
                  <a:lnTo>
                    <a:pt x="17" y="16"/>
                  </a:lnTo>
                  <a:lnTo>
                    <a:pt x="15" y="14"/>
                  </a:lnTo>
                  <a:lnTo>
                    <a:pt x="11" y="14"/>
                  </a:lnTo>
                  <a:lnTo>
                    <a:pt x="9" y="12"/>
                  </a:lnTo>
                  <a:lnTo>
                    <a:pt x="7" y="8"/>
                  </a:lnTo>
                  <a:lnTo>
                    <a:pt x="5" y="6"/>
                  </a:lnTo>
                  <a:lnTo>
                    <a:pt x="5" y="2"/>
                  </a:lnTo>
                  <a:lnTo>
                    <a:pt x="5" y="0"/>
                  </a:lnTo>
                  <a:lnTo>
                    <a:pt x="5"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41" name="Freeform 269"/>
            <p:cNvSpPr>
              <a:spLocks noChangeAspect="1"/>
            </p:cNvSpPr>
            <p:nvPr/>
          </p:nvSpPr>
          <p:spPr bwMode="auto">
            <a:xfrm>
              <a:off x="1580" y="1940"/>
              <a:ext cx="53" cy="53"/>
            </a:xfrm>
            <a:custGeom>
              <a:avLst/>
              <a:gdLst>
                <a:gd name="T0" fmla="*/ 21 w 21"/>
                <a:gd name="T1" fmla="*/ 0 h 21"/>
                <a:gd name="T2" fmla="*/ 21 w 21"/>
                <a:gd name="T3" fmla="*/ 0 h 21"/>
                <a:gd name="T4" fmla="*/ 17 w 21"/>
                <a:gd name="T5" fmla="*/ 0 h 21"/>
                <a:gd name="T6" fmla="*/ 13 w 21"/>
                <a:gd name="T7" fmla="*/ 0 h 21"/>
                <a:gd name="T8" fmla="*/ 9 w 21"/>
                <a:gd name="T9" fmla="*/ 2 h 21"/>
                <a:gd name="T10" fmla="*/ 5 w 21"/>
                <a:gd name="T11" fmla="*/ 6 h 21"/>
                <a:gd name="T12" fmla="*/ 4 w 21"/>
                <a:gd name="T13" fmla="*/ 8 h 21"/>
                <a:gd name="T14" fmla="*/ 2 w 21"/>
                <a:gd name="T15" fmla="*/ 12 h 21"/>
                <a:gd name="T16" fmla="*/ 0 w 21"/>
                <a:gd name="T17" fmla="*/ 15 h 21"/>
                <a:gd name="T18" fmla="*/ 0 w 21"/>
                <a:gd name="T19" fmla="*/ 21 h 21"/>
                <a:gd name="T20" fmla="*/ 5 w 21"/>
                <a:gd name="T21" fmla="*/ 21 h 21"/>
                <a:gd name="T22" fmla="*/ 5 w 21"/>
                <a:gd name="T23" fmla="*/ 17 h 21"/>
                <a:gd name="T24" fmla="*/ 5 w 21"/>
                <a:gd name="T25" fmla="*/ 14 h 21"/>
                <a:gd name="T26" fmla="*/ 7 w 21"/>
                <a:gd name="T27" fmla="*/ 12 h 21"/>
                <a:gd name="T28" fmla="*/ 9 w 21"/>
                <a:gd name="T29" fmla="*/ 10 h 21"/>
                <a:gd name="T30" fmla="*/ 11 w 21"/>
                <a:gd name="T31" fmla="*/ 8 h 21"/>
                <a:gd name="T32" fmla="*/ 15 w 21"/>
                <a:gd name="T33" fmla="*/ 6 h 21"/>
                <a:gd name="T34" fmla="*/ 17 w 21"/>
                <a:gd name="T35" fmla="*/ 4 h 21"/>
                <a:gd name="T36" fmla="*/ 21 w 21"/>
                <a:gd name="T37" fmla="*/ 4 h 21"/>
                <a:gd name="T38" fmla="*/ 21 w 21"/>
                <a:gd name="T39" fmla="*/ 4 h 21"/>
                <a:gd name="T40" fmla="*/ 21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0"/>
                  </a:moveTo>
                  <a:lnTo>
                    <a:pt x="21" y="0"/>
                  </a:lnTo>
                  <a:lnTo>
                    <a:pt x="17" y="0"/>
                  </a:lnTo>
                  <a:lnTo>
                    <a:pt x="13" y="0"/>
                  </a:lnTo>
                  <a:lnTo>
                    <a:pt x="9" y="2"/>
                  </a:lnTo>
                  <a:lnTo>
                    <a:pt x="5" y="6"/>
                  </a:lnTo>
                  <a:lnTo>
                    <a:pt x="4" y="8"/>
                  </a:lnTo>
                  <a:lnTo>
                    <a:pt x="2" y="12"/>
                  </a:lnTo>
                  <a:lnTo>
                    <a:pt x="0" y="15"/>
                  </a:lnTo>
                  <a:lnTo>
                    <a:pt x="0" y="21"/>
                  </a:lnTo>
                  <a:lnTo>
                    <a:pt x="5" y="21"/>
                  </a:lnTo>
                  <a:lnTo>
                    <a:pt x="5" y="17"/>
                  </a:lnTo>
                  <a:lnTo>
                    <a:pt x="5" y="14"/>
                  </a:lnTo>
                  <a:lnTo>
                    <a:pt x="7" y="12"/>
                  </a:lnTo>
                  <a:lnTo>
                    <a:pt x="9" y="10"/>
                  </a:lnTo>
                  <a:lnTo>
                    <a:pt x="11" y="8"/>
                  </a:lnTo>
                  <a:lnTo>
                    <a:pt x="15" y="6"/>
                  </a:lnTo>
                  <a:lnTo>
                    <a:pt x="17" y="4"/>
                  </a:lnTo>
                  <a:lnTo>
                    <a:pt x="21" y="4"/>
                  </a:lnTo>
                  <a:lnTo>
                    <a:pt x="21" y="4"/>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342" name="Freeform 270"/>
            <p:cNvSpPr>
              <a:spLocks noChangeAspect="1"/>
            </p:cNvSpPr>
            <p:nvPr/>
          </p:nvSpPr>
          <p:spPr bwMode="auto">
            <a:xfrm>
              <a:off x="1633" y="1940"/>
              <a:ext cx="53" cy="53"/>
            </a:xfrm>
            <a:custGeom>
              <a:avLst/>
              <a:gdLst>
                <a:gd name="T0" fmla="*/ 21 w 21"/>
                <a:gd name="T1" fmla="*/ 21 h 21"/>
                <a:gd name="T2" fmla="*/ 21 w 21"/>
                <a:gd name="T3" fmla="*/ 21 h 21"/>
                <a:gd name="T4" fmla="*/ 21 w 21"/>
                <a:gd name="T5" fmla="*/ 15 h 21"/>
                <a:gd name="T6" fmla="*/ 19 w 21"/>
                <a:gd name="T7" fmla="*/ 12 h 21"/>
                <a:gd name="T8" fmla="*/ 17 w 21"/>
                <a:gd name="T9" fmla="*/ 8 h 21"/>
                <a:gd name="T10" fmla="*/ 15 w 21"/>
                <a:gd name="T11" fmla="*/ 6 h 21"/>
                <a:gd name="T12" fmla="*/ 11 w 21"/>
                <a:gd name="T13" fmla="*/ 2 h 21"/>
                <a:gd name="T14" fmla="*/ 8 w 21"/>
                <a:gd name="T15" fmla="*/ 0 h 21"/>
                <a:gd name="T16" fmla="*/ 4 w 21"/>
                <a:gd name="T17" fmla="*/ 0 h 21"/>
                <a:gd name="T18" fmla="*/ 0 w 21"/>
                <a:gd name="T19" fmla="*/ 0 h 21"/>
                <a:gd name="T20" fmla="*/ 0 w 21"/>
                <a:gd name="T21" fmla="*/ 4 h 21"/>
                <a:gd name="T22" fmla="*/ 4 w 21"/>
                <a:gd name="T23" fmla="*/ 4 h 21"/>
                <a:gd name="T24" fmla="*/ 6 w 21"/>
                <a:gd name="T25" fmla="*/ 6 h 21"/>
                <a:gd name="T26" fmla="*/ 9 w 21"/>
                <a:gd name="T27" fmla="*/ 8 h 21"/>
                <a:gd name="T28" fmla="*/ 11 w 21"/>
                <a:gd name="T29" fmla="*/ 10 h 21"/>
                <a:gd name="T30" fmla="*/ 13 w 21"/>
                <a:gd name="T31" fmla="*/ 12 h 21"/>
                <a:gd name="T32" fmla="*/ 15 w 21"/>
                <a:gd name="T33" fmla="*/ 14 h 21"/>
                <a:gd name="T34" fmla="*/ 15 w 21"/>
                <a:gd name="T35" fmla="*/ 17 h 21"/>
                <a:gd name="T36" fmla="*/ 17 w 21"/>
                <a:gd name="T37" fmla="*/ 21 h 21"/>
                <a:gd name="T38" fmla="*/ 17 w 21"/>
                <a:gd name="T39" fmla="*/ 21 h 21"/>
                <a:gd name="T40" fmla="*/ 21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21" y="21"/>
                  </a:moveTo>
                  <a:lnTo>
                    <a:pt x="21" y="21"/>
                  </a:lnTo>
                  <a:lnTo>
                    <a:pt x="21" y="15"/>
                  </a:lnTo>
                  <a:lnTo>
                    <a:pt x="19" y="12"/>
                  </a:lnTo>
                  <a:lnTo>
                    <a:pt x="17" y="8"/>
                  </a:lnTo>
                  <a:lnTo>
                    <a:pt x="15" y="6"/>
                  </a:lnTo>
                  <a:lnTo>
                    <a:pt x="11" y="2"/>
                  </a:lnTo>
                  <a:lnTo>
                    <a:pt x="8" y="0"/>
                  </a:lnTo>
                  <a:lnTo>
                    <a:pt x="4" y="0"/>
                  </a:lnTo>
                  <a:lnTo>
                    <a:pt x="0" y="0"/>
                  </a:lnTo>
                  <a:lnTo>
                    <a:pt x="0" y="4"/>
                  </a:lnTo>
                  <a:lnTo>
                    <a:pt x="4" y="4"/>
                  </a:lnTo>
                  <a:lnTo>
                    <a:pt x="6" y="6"/>
                  </a:lnTo>
                  <a:lnTo>
                    <a:pt x="9" y="8"/>
                  </a:lnTo>
                  <a:lnTo>
                    <a:pt x="11" y="10"/>
                  </a:lnTo>
                  <a:lnTo>
                    <a:pt x="13" y="12"/>
                  </a:lnTo>
                  <a:lnTo>
                    <a:pt x="15" y="14"/>
                  </a:lnTo>
                  <a:lnTo>
                    <a:pt x="15" y="17"/>
                  </a:lnTo>
                  <a:lnTo>
                    <a:pt x="17" y="21"/>
                  </a:lnTo>
                  <a:lnTo>
                    <a:pt x="17" y="21"/>
                  </a:lnTo>
                  <a:lnTo>
                    <a:pt x="21" y="21"/>
                  </a:lnTo>
                  <a:close/>
                </a:path>
              </a:pathLst>
            </a:custGeom>
            <a:solidFill>
              <a:srgbClr val="1F1A17"/>
            </a:solidFill>
            <a:ln w="9525">
              <a:solidFill>
                <a:srgbClr val="000000"/>
              </a:solidFill>
              <a:round/>
              <a:headEnd/>
              <a:tailEnd/>
            </a:ln>
          </p:spPr>
          <p:txBody>
            <a:bodyPr/>
            <a:lstStyle/>
            <a:p>
              <a:endParaRPr lang="en-US" dirty="0"/>
            </a:p>
          </p:txBody>
        </p:sp>
        <p:sp>
          <p:nvSpPr>
            <p:cNvPr id="899343" name="Freeform 271"/>
            <p:cNvSpPr>
              <a:spLocks noChangeAspect="1"/>
            </p:cNvSpPr>
            <p:nvPr/>
          </p:nvSpPr>
          <p:spPr bwMode="auto">
            <a:xfrm>
              <a:off x="1633" y="1993"/>
              <a:ext cx="53" cy="53"/>
            </a:xfrm>
            <a:custGeom>
              <a:avLst/>
              <a:gdLst>
                <a:gd name="T0" fmla="*/ 0 w 21"/>
                <a:gd name="T1" fmla="*/ 21 h 21"/>
                <a:gd name="T2" fmla="*/ 0 w 21"/>
                <a:gd name="T3" fmla="*/ 21 h 21"/>
                <a:gd name="T4" fmla="*/ 4 w 21"/>
                <a:gd name="T5" fmla="*/ 21 h 21"/>
                <a:gd name="T6" fmla="*/ 8 w 21"/>
                <a:gd name="T7" fmla="*/ 19 h 21"/>
                <a:gd name="T8" fmla="*/ 11 w 21"/>
                <a:gd name="T9" fmla="*/ 17 h 21"/>
                <a:gd name="T10" fmla="*/ 15 w 21"/>
                <a:gd name="T11" fmla="*/ 14 h 21"/>
                <a:gd name="T12" fmla="*/ 17 w 21"/>
                <a:gd name="T13" fmla="*/ 12 h 21"/>
                <a:gd name="T14" fmla="*/ 19 w 21"/>
                <a:gd name="T15" fmla="*/ 8 h 21"/>
                <a:gd name="T16" fmla="*/ 21 w 21"/>
                <a:gd name="T17" fmla="*/ 4 h 21"/>
                <a:gd name="T18" fmla="*/ 21 w 21"/>
                <a:gd name="T19" fmla="*/ 0 h 21"/>
                <a:gd name="T20" fmla="*/ 17 w 21"/>
                <a:gd name="T21" fmla="*/ 0 h 21"/>
                <a:gd name="T22" fmla="*/ 15 w 21"/>
                <a:gd name="T23" fmla="*/ 2 h 21"/>
                <a:gd name="T24" fmla="*/ 15 w 21"/>
                <a:gd name="T25" fmla="*/ 6 h 21"/>
                <a:gd name="T26" fmla="*/ 13 w 21"/>
                <a:gd name="T27" fmla="*/ 8 h 21"/>
                <a:gd name="T28" fmla="*/ 11 w 21"/>
                <a:gd name="T29" fmla="*/ 12 h 21"/>
                <a:gd name="T30" fmla="*/ 9 w 21"/>
                <a:gd name="T31" fmla="*/ 14 h 21"/>
                <a:gd name="T32" fmla="*/ 6 w 21"/>
                <a:gd name="T33" fmla="*/ 14 h 21"/>
                <a:gd name="T34" fmla="*/ 4 w 21"/>
                <a:gd name="T35" fmla="*/ 16 h 21"/>
                <a:gd name="T36" fmla="*/ 0 w 21"/>
                <a:gd name="T37" fmla="*/ 16 h 21"/>
                <a:gd name="T38" fmla="*/ 0 w 21"/>
                <a:gd name="T39" fmla="*/ 16 h 21"/>
                <a:gd name="T40" fmla="*/ 0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21"/>
                  </a:moveTo>
                  <a:lnTo>
                    <a:pt x="0" y="21"/>
                  </a:lnTo>
                  <a:lnTo>
                    <a:pt x="4" y="21"/>
                  </a:lnTo>
                  <a:lnTo>
                    <a:pt x="8" y="19"/>
                  </a:lnTo>
                  <a:lnTo>
                    <a:pt x="11" y="17"/>
                  </a:lnTo>
                  <a:lnTo>
                    <a:pt x="15" y="14"/>
                  </a:lnTo>
                  <a:lnTo>
                    <a:pt x="17" y="12"/>
                  </a:lnTo>
                  <a:lnTo>
                    <a:pt x="19" y="8"/>
                  </a:lnTo>
                  <a:lnTo>
                    <a:pt x="21" y="4"/>
                  </a:lnTo>
                  <a:lnTo>
                    <a:pt x="21" y="0"/>
                  </a:lnTo>
                  <a:lnTo>
                    <a:pt x="17" y="0"/>
                  </a:lnTo>
                  <a:lnTo>
                    <a:pt x="15" y="2"/>
                  </a:lnTo>
                  <a:lnTo>
                    <a:pt x="15" y="6"/>
                  </a:lnTo>
                  <a:lnTo>
                    <a:pt x="13" y="8"/>
                  </a:lnTo>
                  <a:lnTo>
                    <a:pt x="11" y="12"/>
                  </a:lnTo>
                  <a:lnTo>
                    <a:pt x="9" y="14"/>
                  </a:lnTo>
                  <a:lnTo>
                    <a:pt x="6" y="14"/>
                  </a:lnTo>
                  <a:lnTo>
                    <a:pt x="4" y="16"/>
                  </a:lnTo>
                  <a:lnTo>
                    <a:pt x="0" y="16"/>
                  </a:lnTo>
                  <a:lnTo>
                    <a:pt x="0" y="16"/>
                  </a:lnTo>
                  <a:lnTo>
                    <a:pt x="0" y="21"/>
                  </a:lnTo>
                  <a:close/>
                </a:path>
              </a:pathLst>
            </a:custGeom>
            <a:solidFill>
              <a:srgbClr val="1F1A17"/>
            </a:solidFill>
            <a:ln w="9525">
              <a:solidFill>
                <a:srgbClr val="000000"/>
              </a:solidFill>
              <a:round/>
              <a:headEnd/>
              <a:tailEnd/>
            </a:ln>
          </p:spPr>
          <p:txBody>
            <a:bodyPr/>
            <a:lstStyle/>
            <a:p>
              <a:endParaRPr lang="en-US" dirty="0"/>
            </a:p>
          </p:txBody>
        </p:sp>
        <p:sp>
          <p:nvSpPr>
            <p:cNvPr id="899344" name="Freeform 272"/>
            <p:cNvSpPr>
              <a:spLocks noChangeAspect="1"/>
            </p:cNvSpPr>
            <p:nvPr/>
          </p:nvSpPr>
          <p:spPr bwMode="auto">
            <a:xfrm>
              <a:off x="1518" y="1867"/>
              <a:ext cx="90" cy="98"/>
            </a:xfrm>
            <a:custGeom>
              <a:avLst/>
              <a:gdLst>
                <a:gd name="T0" fmla="*/ 19 w 36"/>
                <a:gd name="T1" fmla="*/ 39 h 39"/>
                <a:gd name="T2" fmla="*/ 15 w 36"/>
                <a:gd name="T3" fmla="*/ 39 h 39"/>
                <a:gd name="T4" fmla="*/ 11 w 36"/>
                <a:gd name="T5" fmla="*/ 37 h 39"/>
                <a:gd name="T6" fmla="*/ 7 w 36"/>
                <a:gd name="T7" fmla="*/ 35 h 39"/>
                <a:gd name="T8" fmla="*/ 6 w 36"/>
                <a:gd name="T9" fmla="*/ 33 h 39"/>
                <a:gd name="T10" fmla="*/ 4 w 36"/>
                <a:gd name="T11" fmla="*/ 29 h 39"/>
                <a:gd name="T12" fmla="*/ 2 w 36"/>
                <a:gd name="T13" fmla="*/ 27 h 39"/>
                <a:gd name="T14" fmla="*/ 0 w 36"/>
                <a:gd name="T15" fmla="*/ 23 h 39"/>
                <a:gd name="T16" fmla="*/ 0 w 36"/>
                <a:gd name="T17" fmla="*/ 20 h 39"/>
                <a:gd name="T18" fmla="*/ 0 w 36"/>
                <a:gd name="T19" fmla="*/ 16 h 39"/>
                <a:gd name="T20" fmla="*/ 2 w 36"/>
                <a:gd name="T21" fmla="*/ 12 h 39"/>
                <a:gd name="T22" fmla="*/ 4 w 36"/>
                <a:gd name="T23" fmla="*/ 8 h 39"/>
                <a:gd name="T24" fmla="*/ 6 w 36"/>
                <a:gd name="T25" fmla="*/ 6 h 39"/>
                <a:gd name="T26" fmla="*/ 7 w 36"/>
                <a:gd name="T27" fmla="*/ 4 h 39"/>
                <a:gd name="T28" fmla="*/ 11 w 36"/>
                <a:gd name="T29" fmla="*/ 2 h 39"/>
                <a:gd name="T30" fmla="*/ 15 w 36"/>
                <a:gd name="T31" fmla="*/ 0 h 39"/>
                <a:gd name="T32" fmla="*/ 19 w 36"/>
                <a:gd name="T33" fmla="*/ 0 h 39"/>
                <a:gd name="T34" fmla="*/ 23 w 36"/>
                <a:gd name="T35" fmla="*/ 0 h 39"/>
                <a:gd name="T36" fmla="*/ 25 w 36"/>
                <a:gd name="T37" fmla="*/ 2 h 39"/>
                <a:gd name="T38" fmla="*/ 29 w 36"/>
                <a:gd name="T39" fmla="*/ 4 h 39"/>
                <a:gd name="T40" fmla="*/ 32 w 36"/>
                <a:gd name="T41" fmla="*/ 6 h 39"/>
                <a:gd name="T42" fmla="*/ 34 w 36"/>
                <a:gd name="T43" fmla="*/ 8 h 39"/>
                <a:gd name="T44" fmla="*/ 36 w 36"/>
                <a:gd name="T45" fmla="*/ 12 h 39"/>
                <a:gd name="T46" fmla="*/ 36 w 36"/>
                <a:gd name="T47" fmla="*/ 16 h 39"/>
                <a:gd name="T48" fmla="*/ 36 w 36"/>
                <a:gd name="T49" fmla="*/ 20 h 39"/>
                <a:gd name="T50" fmla="*/ 36 w 36"/>
                <a:gd name="T51" fmla="*/ 23 h 39"/>
                <a:gd name="T52" fmla="*/ 36 w 36"/>
                <a:gd name="T53" fmla="*/ 27 h 39"/>
                <a:gd name="T54" fmla="*/ 34 w 36"/>
                <a:gd name="T55" fmla="*/ 29 h 39"/>
                <a:gd name="T56" fmla="*/ 32 w 36"/>
                <a:gd name="T57" fmla="*/ 33 h 39"/>
                <a:gd name="T58" fmla="*/ 29 w 36"/>
                <a:gd name="T59" fmla="*/ 35 h 39"/>
                <a:gd name="T60" fmla="*/ 25 w 36"/>
                <a:gd name="T61" fmla="*/ 37 h 39"/>
                <a:gd name="T62" fmla="*/ 23 w 36"/>
                <a:gd name="T63" fmla="*/ 39 h 39"/>
                <a:gd name="T64" fmla="*/ 19 w 36"/>
                <a:gd name="T6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39">
                  <a:moveTo>
                    <a:pt x="19" y="39"/>
                  </a:moveTo>
                  <a:lnTo>
                    <a:pt x="15" y="39"/>
                  </a:lnTo>
                  <a:lnTo>
                    <a:pt x="11" y="37"/>
                  </a:lnTo>
                  <a:lnTo>
                    <a:pt x="7" y="35"/>
                  </a:lnTo>
                  <a:lnTo>
                    <a:pt x="6" y="33"/>
                  </a:lnTo>
                  <a:lnTo>
                    <a:pt x="4" y="29"/>
                  </a:lnTo>
                  <a:lnTo>
                    <a:pt x="2" y="27"/>
                  </a:lnTo>
                  <a:lnTo>
                    <a:pt x="0" y="23"/>
                  </a:lnTo>
                  <a:lnTo>
                    <a:pt x="0" y="20"/>
                  </a:lnTo>
                  <a:lnTo>
                    <a:pt x="0" y="16"/>
                  </a:lnTo>
                  <a:lnTo>
                    <a:pt x="2" y="12"/>
                  </a:lnTo>
                  <a:lnTo>
                    <a:pt x="4" y="8"/>
                  </a:lnTo>
                  <a:lnTo>
                    <a:pt x="6" y="6"/>
                  </a:lnTo>
                  <a:lnTo>
                    <a:pt x="7" y="4"/>
                  </a:lnTo>
                  <a:lnTo>
                    <a:pt x="11" y="2"/>
                  </a:lnTo>
                  <a:lnTo>
                    <a:pt x="15" y="0"/>
                  </a:lnTo>
                  <a:lnTo>
                    <a:pt x="19" y="0"/>
                  </a:lnTo>
                  <a:lnTo>
                    <a:pt x="23" y="0"/>
                  </a:lnTo>
                  <a:lnTo>
                    <a:pt x="25" y="2"/>
                  </a:lnTo>
                  <a:lnTo>
                    <a:pt x="29" y="4"/>
                  </a:lnTo>
                  <a:lnTo>
                    <a:pt x="32" y="6"/>
                  </a:lnTo>
                  <a:lnTo>
                    <a:pt x="34" y="8"/>
                  </a:lnTo>
                  <a:lnTo>
                    <a:pt x="36" y="12"/>
                  </a:lnTo>
                  <a:lnTo>
                    <a:pt x="36" y="16"/>
                  </a:lnTo>
                  <a:lnTo>
                    <a:pt x="36" y="20"/>
                  </a:lnTo>
                  <a:lnTo>
                    <a:pt x="36" y="23"/>
                  </a:lnTo>
                  <a:lnTo>
                    <a:pt x="36" y="27"/>
                  </a:lnTo>
                  <a:lnTo>
                    <a:pt x="34" y="29"/>
                  </a:lnTo>
                  <a:lnTo>
                    <a:pt x="32" y="33"/>
                  </a:lnTo>
                  <a:lnTo>
                    <a:pt x="29" y="35"/>
                  </a:lnTo>
                  <a:lnTo>
                    <a:pt x="25" y="37"/>
                  </a:lnTo>
                  <a:lnTo>
                    <a:pt x="23" y="39"/>
                  </a:lnTo>
                  <a:lnTo>
                    <a:pt x="19" y="39"/>
                  </a:lnTo>
                  <a:close/>
                </a:path>
              </a:pathLst>
            </a:custGeom>
            <a:solidFill>
              <a:srgbClr val="FFFFFF"/>
            </a:solidFill>
            <a:ln w="9525">
              <a:solidFill>
                <a:srgbClr val="000000"/>
              </a:solidFill>
              <a:round/>
              <a:headEnd/>
              <a:tailEnd/>
            </a:ln>
          </p:spPr>
          <p:txBody>
            <a:bodyPr/>
            <a:lstStyle/>
            <a:p>
              <a:endParaRPr lang="en-US" dirty="0"/>
            </a:p>
          </p:txBody>
        </p:sp>
        <p:sp>
          <p:nvSpPr>
            <p:cNvPr id="899345" name="Freeform 273"/>
            <p:cNvSpPr>
              <a:spLocks noChangeAspect="1"/>
            </p:cNvSpPr>
            <p:nvPr/>
          </p:nvSpPr>
          <p:spPr bwMode="auto">
            <a:xfrm>
              <a:off x="1512" y="1918"/>
              <a:ext cx="54" cy="53"/>
            </a:xfrm>
            <a:custGeom>
              <a:avLst/>
              <a:gdLst>
                <a:gd name="T0" fmla="*/ 0 w 21"/>
                <a:gd name="T1" fmla="*/ 0 h 21"/>
                <a:gd name="T2" fmla="*/ 0 w 21"/>
                <a:gd name="T3" fmla="*/ 0 h 21"/>
                <a:gd name="T4" fmla="*/ 0 w 21"/>
                <a:gd name="T5" fmla="*/ 3 h 21"/>
                <a:gd name="T6" fmla="*/ 0 w 21"/>
                <a:gd name="T7" fmla="*/ 7 h 21"/>
                <a:gd name="T8" fmla="*/ 2 w 21"/>
                <a:gd name="T9" fmla="*/ 11 h 21"/>
                <a:gd name="T10" fmla="*/ 6 w 21"/>
                <a:gd name="T11" fmla="*/ 15 h 21"/>
                <a:gd name="T12" fmla="*/ 8 w 21"/>
                <a:gd name="T13" fmla="*/ 17 h 21"/>
                <a:gd name="T14" fmla="*/ 11 w 21"/>
                <a:gd name="T15" fmla="*/ 19 h 21"/>
                <a:gd name="T16" fmla="*/ 15 w 21"/>
                <a:gd name="T17" fmla="*/ 21 h 21"/>
                <a:gd name="T18" fmla="*/ 21 w 21"/>
                <a:gd name="T19" fmla="*/ 21 h 21"/>
                <a:gd name="T20" fmla="*/ 21 w 21"/>
                <a:gd name="T21" fmla="*/ 15 h 21"/>
                <a:gd name="T22" fmla="*/ 17 w 21"/>
                <a:gd name="T23" fmla="*/ 15 h 21"/>
                <a:gd name="T24" fmla="*/ 13 w 21"/>
                <a:gd name="T25" fmla="*/ 15 h 21"/>
                <a:gd name="T26" fmla="*/ 11 w 21"/>
                <a:gd name="T27" fmla="*/ 13 h 21"/>
                <a:gd name="T28" fmla="*/ 9 w 21"/>
                <a:gd name="T29" fmla="*/ 11 h 21"/>
                <a:gd name="T30" fmla="*/ 8 w 21"/>
                <a:gd name="T31" fmla="*/ 9 h 21"/>
                <a:gd name="T32" fmla="*/ 6 w 21"/>
                <a:gd name="T33" fmla="*/ 5 h 21"/>
                <a:gd name="T34" fmla="*/ 4 w 21"/>
                <a:gd name="T35" fmla="*/ 3 h 21"/>
                <a:gd name="T36" fmla="*/ 4 w 21"/>
                <a:gd name="T37" fmla="*/ 0 h 21"/>
                <a:gd name="T38" fmla="*/ 4 w 21"/>
                <a:gd name="T39" fmla="*/ 0 h 21"/>
                <a:gd name="T40" fmla="*/ 0 w 21"/>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0"/>
                  </a:moveTo>
                  <a:lnTo>
                    <a:pt x="0" y="0"/>
                  </a:lnTo>
                  <a:lnTo>
                    <a:pt x="0" y="3"/>
                  </a:lnTo>
                  <a:lnTo>
                    <a:pt x="0" y="7"/>
                  </a:lnTo>
                  <a:lnTo>
                    <a:pt x="2" y="11"/>
                  </a:lnTo>
                  <a:lnTo>
                    <a:pt x="6" y="15"/>
                  </a:lnTo>
                  <a:lnTo>
                    <a:pt x="8" y="17"/>
                  </a:lnTo>
                  <a:lnTo>
                    <a:pt x="11" y="19"/>
                  </a:lnTo>
                  <a:lnTo>
                    <a:pt x="15" y="21"/>
                  </a:lnTo>
                  <a:lnTo>
                    <a:pt x="21" y="21"/>
                  </a:lnTo>
                  <a:lnTo>
                    <a:pt x="21" y="15"/>
                  </a:lnTo>
                  <a:lnTo>
                    <a:pt x="17" y="15"/>
                  </a:lnTo>
                  <a:lnTo>
                    <a:pt x="13" y="15"/>
                  </a:lnTo>
                  <a:lnTo>
                    <a:pt x="11" y="13"/>
                  </a:lnTo>
                  <a:lnTo>
                    <a:pt x="9" y="11"/>
                  </a:lnTo>
                  <a:lnTo>
                    <a:pt x="8" y="9"/>
                  </a:lnTo>
                  <a:lnTo>
                    <a:pt x="6" y="5"/>
                  </a:lnTo>
                  <a:lnTo>
                    <a:pt x="4" y="3"/>
                  </a:lnTo>
                  <a:lnTo>
                    <a:pt x="4" y="0"/>
                  </a:lnTo>
                  <a:lnTo>
                    <a:pt x="4" y="0"/>
                  </a:lnTo>
                  <a:lnTo>
                    <a:pt x="0" y="0"/>
                  </a:lnTo>
                  <a:close/>
                </a:path>
              </a:pathLst>
            </a:custGeom>
            <a:solidFill>
              <a:srgbClr val="1F1A17"/>
            </a:solidFill>
            <a:ln w="9525">
              <a:solidFill>
                <a:srgbClr val="000000"/>
              </a:solidFill>
              <a:round/>
              <a:headEnd/>
              <a:tailEnd/>
            </a:ln>
          </p:spPr>
          <p:txBody>
            <a:bodyPr/>
            <a:lstStyle/>
            <a:p>
              <a:endParaRPr lang="en-US" dirty="0"/>
            </a:p>
          </p:txBody>
        </p:sp>
        <p:sp>
          <p:nvSpPr>
            <p:cNvPr id="899346" name="Freeform 274"/>
            <p:cNvSpPr>
              <a:spLocks noChangeAspect="1"/>
            </p:cNvSpPr>
            <p:nvPr/>
          </p:nvSpPr>
          <p:spPr bwMode="auto">
            <a:xfrm>
              <a:off x="1512" y="1863"/>
              <a:ext cx="54" cy="55"/>
            </a:xfrm>
            <a:custGeom>
              <a:avLst/>
              <a:gdLst>
                <a:gd name="T0" fmla="*/ 21 w 21"/>
                <a:gd name="T1" fmla="*/ 0 h 22"/>
                <a:gd name="T2" fmla="*/ 21 w 21"/>
                <a:gd name="T3" fmla="*/ 0 h 22"/>
                <a:gd name="T4" fmla="*/ 15 w 21"/>
                <a:gd name="T5" fmla="*/ 0 h 22"/>
                <a:gd name="T6" fmla="*/ 11 w 21"/>
                <a:gd name="T7" fmla="*/ 2 h 22"/>
                <a:gd name="T8" fmla="*/ 8 w 21"/>
                <a:gd name="T9" fmla="*/ 4 h 22"/>
                <a:gd name="T10" fmla="*/ 6 w 21"/>
                <a:gd name="T11" fmla="*/ 6 h 22"/>
                <a:gd name="T12" fmla="*/ 2 w 21"/>
                <a:gd name="T13" fmla="*/ 10 h 22"/>
                <a:gd name="T14" fmla="*/ 0 w 21"/>
                <a:gd name="T15" fmla="*/ 14 h 22"/>
                <a:gd name="T16" fmla="*/ 0 w 21"/>
                <a:gd name="T17" fmla="*/ 18 h 22"/>
                <a:gd name="T18" fmla="*/ 0 w 21"/>
                <a:gd name="T19" fmla="*/ 22 h 22"/>
                <a:gd name="T20" fmla="*/ 4 w 21"/>
                <a:gd name="T21" fmla="*/ 22 h 22"/>
                <a:gd name="T22" fmla="*/ 4 w 21"/>
                <a:gd name="T23" fmla="*/ 18 h 22"/>
                <a:gd name="T24" fmla="*/ 6 w 21"/>
                <a:gd name="T25" fmla="*/ 16 h 22"/>
                <a:gd name="T26" fmla="*/ 8 w 21"/>
                <a:gd name="T27" fmla="*/ 12 h 22"/>
                <a:gd name="T28" fmla="*/ 9 w 21"/>
                <a:gd name="T29" fmla="*/ 10 h 22"/>
                <a:gd name="T30" fmla="*/ 11 w 21"/>
                <a:gd name="T31" fmla="*/ 8 h 22"/>
                <a:gd name="T32" fmla="*/ 13 w 21"/>
                <a:gd name="T33" fmla="*/ 6 h 22"/>
                <a:gd name="T34" fmla="*/ 17 w 21"/>
                <a:gd name="T35" fmla="*/ 6 h 22"/>
                <a:gd name="T36" fmla="*/ 21 w 21"/>
                <a:gd name="T37" fmla="*/ 6 h 22"/>
                <a:gd name="T38" fmla="*/ 21 w 21"/>
                <a:gd name="T39" fmla="*/ 6 h 22"/>
                <a:gd name="T40" fmla="*/ 21 w 21"/>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21" y="0"/>
                  </a:moveTo>
                  <a:lnTo>
                    <a:pt x="21" y="0"/>
                  </a:lnTo>
                  <a:lnTo>
                    <a:pt x="15" y="0"/>
                  </a:lnTo>
                  <a:lnTo>
                    <a:pt x="11" y="2"/>
                  </a:lnTo>
                  <a:lnTo>
                    <a:pt x="8" y="4"/>
                  </a:lnTo>
                  <a:lnTo>
                    <a:pt x="6" y="6"/>
                  </a:lnTo>
                  <a:lnTo>
                    <a:pt x="2" y="10"/>
                  </a:lnTo>
                  <a:lnTo>
                    <a:pt x="0" y="14"/>
                  </a:lnTo>
                  <a:lnTo>
                    <a:pt x="0" y="18"/>
                  </a:lnTo>
                  <a:lnTo>
                    <a:pt x="0" y="22"/>
                  </a:lnTo>
                  <a:lnTo>
                    <a:pt x="4" y="22"/>
                  </a:lnTo>
                  <a:lnTo>
                    <a:pt x="4" y="18"/>
                  </a:lnTo>
                  <a:lnTo>
                    <a:pt x="6" y="16"/>
                  </a:lnTo>
                  <a:lnTo>
                    <a:pt x="8" y="12"/>
                  </a:lnTo>
                  <a:lnTo>
                    <a:pt x="9" y="10"/>
                  </a:lnTo>
                  <a:lnTo>
                    <a:pt x="11" y="8"/>
                  </a:lnTo>
                  <a:lnTo>
                    <a:pt x="13" y="6"/>
                  </a:lnTo>
                  <a:lnTo>
                    <a:pt x="17" y="6"/>
                  </a:lnTo>
                  <a:lnTo>
                    <a:pt x="21" y="6"/>
                  </a:lnTo>
                  <a:lnTo>
                    <a:pt x="21" y="6"/>
                  </a:lnTo>
                  <a:lnTo>
                    <a:pt x="21" y="0"/>
                  </a:lnTo>
                  <a:close/>
                </a:path>
              </a:pathLst>
            </a:custGeom>
            <a:solidFill>
              <a:srgbClr val="1F1A17"/>
            </a:solidFill>
            <a:ln w="9525">
              <a:solidFill>
                <a:srgbClr val="000000"/>
              </a:solidFill>
              <a:round/>
              <a:headEnd/>
              <a:tailEnd/>
            </a:ln>
          </p:spPr>
          <p:txBody>
            <a:bodyPr/>
            <a:lstStyle/>
            <a:p>
              <a:endParaRPr lang="en-US" dirty="0"/>
            </a:p>
          </p:txBody>
        </p:sp>
        <p:sp>
          <p:nvSpPr>
            <p:cNvPr id="899347" name="Freeform 275"/>
            <p:cNvSpPr>
              <a:spLocks noChangeAspect="1"/>
            </p:cNvSpPr>
            <p:nvPr/>
          </p:nvSpPr>
          <p:spPr bwMode="auto">
            <a:xfrm>
              <a:off x="1566" y="1863"/>
              <a:ext cx="52" cy="55"/>
            </a:xfrm>
            <a:custGeom>
              <a:avLst/>
              <a:gdLst>
                <a:gd name="T0" fmla="*/ 21 w 21"/>
                <a:gd name="T1" fmla="*/ 22 h 22"/>
                <a:gd name="T2" fmla="*/ 21 w 21"/>
                <a:gd name="T3" fmla="*/ 22 h 22"/>
                <a:gd name="T4" fmla="*/ 19 w 21"/>
                <a:gd name="T5" fmla="*/ 18 h 22"/>
                <a:gd name="T6" fmla="*/ 19 w 21"/>
                <a:gd name="T7" fmla="*/ 14 h 22"/>
                <a:gd name="T8" fmla="*/ 17 w 21"/>
                <a:gd name="T9" fmla="*/ 10 h 22"/>
                <a:gd name="T10" fmla="*/ 13 w 21"/>
                <a:gd name="T11" fmla="*/ 6 h 22"/>
                <a:gd name="T12" fmla="*/ 11 w 21"/>
                <a:gd name="T13" fmla="*/ 4 h 22"/>
                <a:gd name="T14" fmla="*/ 8 w 21"/>
                <a:gd name="T15" fmla="*/ 2 h 22"/>
                <a:gd name="T16" fmla="*/ 4 w 21"/>
                <a:gd name="T17" fmla="*/ 0 h 22"/>
                <a:gd name="T18" fmla="*/ 0 w 21"/>
                <a:gd name="T19" fmla="*/ 0 h 22"/>
                <a:gd name="T20" fmla="*/ 0 w 21"/>
                <a:gd name="T21" fmla="*/ 6 h 22"/>
                <a:gd name="T22" fmla="*/ 2 w 21"/>
                <a:gd name="T23" fmla="*/ 6 h 22"/>
                <a:gd name="T24" fmla="*/ 6 w 21"/>
                <a:gd name="T25" fmla="*/ 6 h 22"/>
                <a:gd name="T26" fmla="*/ 8 w 21"/>
                <a:gd name="T27" fmla="*/ 8 h 22"/>
                <a:gd name="T28" fmla="*/ 11 w 21"/>
                <a:gd name="T29" fmla="*/ 10 h 22"/>
                <a:gd name="T30" fmla="*/ 13 w 21"/>
                <a:gd name="T31" fmla="*/ 12 h 22"/>
                <a:gd name="T32" fmla="*/ 13 w 21"/>
                <a:gd name="T33" fmla="*/ 16 h 22"/>
                <a:gd name="T34" fmla="*/ 15 w 21"/>
                <a:gd name="T35" fmla="*/ 18 h 22"/>
                <a:gd name="T36" fmla="*/ 15 w 21"/>
                <a:gd name="T37" fmla="*/ 22 h 22"/>
                <a:gd name="T38" fmla="*/ 15 w 21"/>
                <a:gd name="T39" fmla="*/ 22 h 22"/>
                <a:gd name="T40" fmla="*/ 21 w 21"/>
                <a:gd name="T4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21" y="22"/>
                  </a:moveTo>
                  <a:lnTo>
                    <a:pt x="21" y="22"/>
                  </a:lnTo>
                  <a:lnTo>
                    <a:pt x="19" y="18"/>
                  </a:lnTo>
                  <a:lnTo>
                    <a:pt x="19" y="14"/>
                  </a:lnTo>
                  <a:lnTo>
                    <a:pt x="17" y="10"/>
                  </a:lnTo>
                  <a:lnTo>
                    <a:pt x="13" y="6"/>
                  </a:lnTo>
                  <a:lnTo>
                    <a:pt x="11" y="4"/>
                  </a:lnTo>
                  <a:lnTo>
                    <a:pt x="8" y="2"/>
                  </a:lnTo>
                  <a:lnTo>
                    <a:pt x="4" y="0"/>
                  </a:lnTo>
                  <a:lnTo>
                    <a:pt x="0" y="0"/>
                  </a:lnTo>
                  <a:lnTo>
                    <a:pt x="0" y="6"/>
                  </a:lnTo>
                  <a:lnTo>
                    <a:pt x="2" y="6"/>
                  </a:lnTo>
                  <a:lnTo>
                    <a:pt x="6" y="6"/>
                  </a:lnTo>
                  <a:lnTo>
                    <a:pt x="8" y="8"/>
                  </a:lnTo>
                  <a:lnTo>
                    <a:pt x="11" y="10"/>
                  </a:lnTo>
                  <a:lnTo>
                    <a:pt x="13" y="12"/>
                  </a:lnTo>
                  <a:lnTo>
                    <a:pt x="13" y="16"/>
                  </a:lnTo>
                  <a:lnTo>
                    <a:pt x="15" y="18"/>
                  </a:lnTo>
                  <a:lnTo>
                    <a:pt x="15" y="22"/>
                  </a:lnTo>
                  <a:lnTo>
                    <a:pt x="15" y="22"/>
                  </a:lnTo>
                  <a:lnTo>
                    <a:pt x="21" y="22"/>
                  </a:lnTo>
                  <a:close/>
                </a:path>
              </a:pathLst>
            </a:custGeom>
            <a:solidFill>
              <a:srgbClr val="1F1A17"/>
            </a:solidFill>
            <a:ln w="9525">
              <a:solidFill>
                <a:srgbClr val="000000"/>
              </a:solidFill>
              <a:round/>
              <a:headEnd/>
              <a:tailEnd/>
            </a:ln>
          </p:spPr>
          <p:txBody>
            <a:bodyPr/>
            <a:lstStyle/>
            <a:p>
              <a:endParaRPr lang="en-US" dirty="0"/>
            </a:p>
          </p:txBody>
        </p:sp>
        <p:sp>
          <p:nvSpPr>
            <p:cNvPr id="899348" name="Freeform 276"/>
            <p:cNvSpPr>
              <a:spLocks noChangeAspect="1"/>
            </p:cNvSpPr>
            <p:nvPr/>
          </p:nvSpPr>
          <p:spPr bwMode="auto">
            <a:xfrm>
              <a:off x="1566" y="1918"/>
              <a:ext cx="52" cy="53"/>
            </a:xfrm>
            <a:custGeom>
              <a:avLst/>
              <a:gdLst>
                <a:gd name="T0" fmla="*/ 0 w 21"/>
                <a:gd name="T1" fmla="*/ 21 h 21"/>
                <a:gd name="T2" fmla="*/ 0 w 21"/>
                <a:gd name="T3" fmla="*/ 21 h 21"/>
                <a:gd name="T4" fmla="*/ 4 w 21"/>
                <a:gd name="T5" fmla="*/ 21 h 21"/>
                <a:gd name="T6" fmla="*/ 8 w 21"/>
                <a:gd name="T7" fmla="*/ 19 h 21"/>
                <a:gd name="T8" fmla="*/ 11 w 21"/>
                <a:gd name="T9" fmla="*/ 17 h 21"/>
                <a:gd name="T10" fmla="*/ 13 w 21"/>
                <a:gd name="T11" fmla="*/ 15 h 21"/>
                <a:gd name="T12" fmla="*/ 17 w 21"/>
                <a:gd name="T13" fmla="*/ 11 h 21"/>
                <a:gd name="T14" fmla="*/ 19 w 21"/>
                <a:gd name="T15" fmla="*/ 7 h 21"/>
                <a:gd name="T16" fmla="*/ 19 w 21"/>
                <a:gd name="T17" fmla="*/ 3 h 21"/>
                <a:gd name="T18" fmla="*/ 21 w 21"/>
                <a:gd name="T19" fmla="*/ 0 h 21"/>
                <a:gd name="T20" fmla="*/ 15 w 21"/>
                <a:gd name="T21" fmla="*/ 0 h 21"/>
                <a:gd name="T22" fmla="*/ 15 w 21"/>
                <a:gd name="T23" fmla="*/ 3 h 21"/>
                <a:gd name="T24" fmla="*/ 13 w 21"/>
                <a:gd name="T25" fmla="*/ 5 h 21"/>
                <a:gd name="T26" fmla="*/ 13 w 21"/>
                <a:gd name="T27" fmla="*/ 9 h 21"/>
                <a:gd name="T28" fmla="*/ 11 w 21"/>
                <a:gd name="T29" fmla="*/ 11 h 21"/>
                <a:gd name="T30" fmla="*/ 8 w 21"/>
                <a:gd name="T31" fmla="*/ 13 h 21"/>
                <a:gd name="T32" fmla="*/ 6 w 21"/>
                <a:gd name="T33" fmla="*/ 15 h 21"/>
                <a:gd name="T34" fmla="*/ 2 w 21"/>
                <a:gd name="T35" fmla="*/ 15 h 21"/>
                <a:gd name="T36" fmla="*/ 0 w 21"/>
                <a:gd name="T37" fmla="*/ 15 h 21"/>
                <a:gd name="T38" fmla="*/ 0 w 21"/>
                <a:gd name="T39" fmla="*/ 15 h 21"/>
                <a:gd name="T40" fmla="*/ 0 w 21"/>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1">
                  <a:moveTo>
                    <a:pt x="0" y="21"/>
                  </a:moveTo>
                  <a:lnTo>
                    <a:pt x="0" y="21"/>
                  </a:lnTo>
                  <a:lnTo>
                    <a:pt x="4" y="21"/>
                  </a:lnTo>
                  <a:lnTo>
                    <a:pt x="8" y="19"/>
                  </a:lnTo>
                  <a:lnTo>
                    <a:pt x="11" y="17"/>
                  </a:lnTo>
                  <a:lnTo>
                    <a:pt x="13" y="15"/>
                  </a:lnTo>
                  <a:lnTo>
                    <a:pt x="17" y="11"/>
                  </a:lnTo>
                  <a:lnTo>
                    <a:pt x="19" y="7"/>
                  </a:lnTo>
                  <a:lnTo>
                    <a:pt x="19" y="3"/>
                  </a:lnTo>
                  <a:lnTo>
                    <a:pt x="21" y="0"/>
                  </a:lnTo>
                  <a:lnTo>
                    <a:pt x="15" y="0"/>
                  </a:lnTo>
                  <a:lnTo>
                    <a:pt x="15" y="3"/>
                  </a:lnTo>
                  <a:lnTo>
                    <a:pt x="13" y="5"/>
                  </a:lnTo>
                  <a:lnTo>
                    <a:pt x="13" y="9"/>
                  </a:lnTo>
                  <a:lnTo>
                    <a:pt x="11" y="11"/>
                  </a:lnTo>
                  <a:lnTo>
                    <a:pt x="8" y="13"/>
                  </a:lnTo>
                  <a:lnTo>
                    <a:pt x="6" y="15"/>
                  </a:lnTo>
                  <a:lnTo>
                    <a:pt x="2" y="15"/>
                  </a:lnTo>
                  <a:lnTo>
                    <a:pt x="0" y="15"/>
                  </a:lnTo>
                  <a:lnTo>
                    <a:pt x="0" y="15"/>
                  </a:lnTo>
                  <a:lnTo>
                    <a:pt x="0" y="21"/>
                  </a:lnTo>
                  <a:close/>
                </a:path>
              </a:pathLst>
            </a:custGeom>
            <a:solidFill>
              <a:srgbClr val="1F1A17"/>
            </a:solidFill>
            <a:ln w="9525">
              <a:solidFill>
                <a:srgbClr val="000000"/>
              </a:solidFill>
              <a:round/>
              <a:headEnd/>
              <a:tailEnd/>
            </a:ln>
          </p:spPr>
          <p:txBody>
            <a:bodyPr/>
            <a:lstStyle/>
            <a:p>
              <a:endParaRPr lang="en-US" dirty="0"/>
            </a:p>
          </p:txBody>
        </p:sp>
      </p:grpSp>
      <p:grpSp>
        <p:nvGrpSpPr>
          <p:cNvPr id="899349" name="Group 277"/>
          <p:cNvGrpSpPr>
            <a:grpSpLocks noChangeAspect="1"/>
          </p:cNvGrpSpPr>
          <p:nvPr/>
        </p:nvGrpSpPr>
        <p:grpSpPr bwMode="auto">
          <a:xfrm>
            <a:off x="6901484" y="2354639"/>
            <a:ext cx="3851577" cy="3842337"/>
            <a:chOff x="384" y="768"/>
            <a:chExt cx="3398" cy="3390"/>
          </a:xfrm>
        </p:grpSpPr>
        <p:sp>
          <p:nvSpPr>
            <p:cNvPr id="899350" name="Freeform 278"/>
            <p:cNvSpPr>
              <a:spLocks noChangeAspect="1"/>
            </p:cNvSpPr>
            <p:nvPr/>
          </p:nvSpPr>
          <p:spPr bwMode="auto">
            <a:xfrm>
              <a:off x="1620" y="2478"/>
              <a:ext cx="501" cy="500"/>
            </a:xfrm>
            <a:custGeom>
              <a:avLst/>
              <a:gdLst>
                <a:gd name="T0" fmla="*/ 0 w 205"/>
                <a:gd name="T1" fmla="*/ 0 h 205"/>
                <a:gd name="T2" fmla="*/ 0 w 205"/>
                <a:gd name="T3" fmla="*/ 0 h 205"/>
                <a:gd name="T4" fmla="*/ 2 w 205"/>
                <a:gd name="T5" fmla="*/ 21 h 205"/>
                <a:gd name="T6" fmla="*/ 4 w 205"/>
                <a:gd name="T7" fmla="*/ 42 h 205"/>
                <a:gd name="T8" fmla="*/ 9 w 205"/>
                <a:gd name="T9" fmla="*/ 61 h 205"/>
                <a:gd name="T10" fmla="*/ 15 w 205"/>
                <a:gd name="T11" fmla="*/ 80 h 205"/>
                <a:gd name="T12" fmla="*/ 25 w 205"/>
                <a:gd name="T13" fmla="*/ 98 h 205"/>
                <a:gd name="T14" fmla="*/ 34 w 205"/>
                <a:gd name="T15" fmla="*/ 115 h 205"/>
                <a:gd name="T16" fmla="*/ 46 w 205"/>
                <a:gd name="T17" fmla="*/ 130 h 205"/>
                <a:gd name="T18" fmla="*/ 59 w 205"/>
                <a:gd name="T19" fmla="*/ 145 h 205"/>
                <a:gd name="T20" fmla="*/ 75 w 205"/>
                <a:gd name="T21" fmla="*/ 159 h 205"/>
                <a:gd name="T22" fmla="*/ 90 w 205"/>
                <a:gd name="T23" fmla="*/ 170 h 205"/>
                <a:gd name="T24" fmla="*/ 107 w 205"/>
                <a:gd name="T25" fmla="*/ 180 h 205"/>
                <a:gd name="T26" fmla="*/ 125 w 205"/>
                <a:gd name="T27" fmla="*/ 190 h 205"/>
                <a:gd name="T28" fmla="*/ 144 w 205"/>
                <a:gd name="T29" fmla="*/ 195 h 205"/>
                <a:gd name="T30" fmla="*/ 163 w 205"/>
                <a:gd name="T31" fmla="*/ 201 h 205"/>
                <a:gd name="T32" fmla="*/ 184 w 205"/>
                <a:gd name="T33" fmla="*/ 203 h 205"/>
                <a:gd name="T34" fmla="*/ 205 w 205"/>
                <a:gd name="T35" fmla="*/ 205 h 205"/>
                <a:gd name="T36" fmla="*/ 205 w 205"/>
                <a:gd name="T37" fmla="*/ 199 h 205"/>
                <a:gd name="T38" fmla="*/ 184 w 205"/>
                <a:gd name="T39" fmla="*/ 197 h 205"/>
                <a:gd name="T40" fmla="*/ 165 w 205"/>
                <a:gd name="T41" fmla="*/ 195 h 205"/>
                <a:gd name="T42" fmla="*/ 146 w 205"/>
                <a:gd name="T43" fmla="*/ 190 h 205"/>
                <a:gd name="T44" fmla="*/ 126 w 205"/>
                <a:gd name="T45" fmla="*/ 184 h 205"/>
                <a:gd name="T46" fmla="*/ 109 w 205"/>
                <a:gd name="T47" fmla="*/ 174 h 205"/>
                <a:gd name="T48" fmla="*/ 94 w 205"/>
                <a:gd name="T49" fmla="*/ 165 h 205"/>
                <a:gd name="T50" fmla="*/ 78 w 205"/>
                <a:gd name="T51" fmla="*/ 153 h 205"/>
                <a:gd name="T52" fmla="*/ 63 w 205"/>
                <a:gd name="T53" fmla="*/ 142 h 205"/>
                <a:gd name="T54" fmla="*/ 52 w 205"/>
                <a:gd name="T55" fmla="*/ 126 h 205"/>
                <a:gd name="T56" fmla="*/ 40 w 205"/>
                <a:gd name="T57" fmla="*/ 111 h 205"/>
                <a:gd name="T58" fmla="*/ 30 w 205"/>
                <a:gd name="T59" fmla="*/ 96 h 205"/>
                <a:gd name="T60" fmla="*/ 21 w 205"/>
                <a:gd name="T61" fmla="*/ 78 h 205"/>
                <a:gd name="T62" fmla="*/ 15 w 205"/>
                <a:gd name="T63" fmla="*/ 59 h 205"/>
                <a:gd name="T64" fmla="*/ 9 w 205"/>
                <a:gd name="T65" fmla="*/ 40 h 205"/>
                <a:gd name="T66" fmla="*/ 7 w 205"/>
                <a:gd name="T67" fmla="*/ 21 h 205"/>
                <a:gd name="T68" fmla="*/ 5 w 205"/>
                <a:gd name="T69" fmla="*/ 0 h 205"/>
                <a:gd name="T70" fmla="*/ 5 w 205"/>
                <a:gd name="T71" fmla="*/ 0 h 205"/>
                <a:gd name="T72" fmla="*/ 0 w 205"/>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5" h="205">
                  <a:moveTo>
                    <a:pt x="0" y="0"/>
                  </a:moveTo>
                  <a:lnTo>
                    <a:pt x="0" y="0"/>
                  </a:lnTo>
                  <a:lnTo>
                    <a:pt x="2" y="21"/>
                  </a:lnTo>
                  <a:lnTo>
                    <a:pt x="4" y="42"/>
                  </a:lnTo>
                  <a:lnTo>
                    <a:pt x="9" y="61"/>
                  </a:lnTo>
                  <a:lnTo>
                    <a:pt x="15" y="80"/>
                  </a:lnTo>
                  <a:lnTo>
                    <a:pt x="25" y="98"/>
                  </a:lnTo>
                  <a:lnTo>
                    <a:pt x="34" y="115"/>
                  </a:lnTo>
                  <a:lnTo>
                    <a:pt x="46" y="130"/>
                  </a:lnTo>
                  <a:lnTo>
                    <a:pt x="59" y="145"/>
                  </a:lnTo>
                  <a:lnTo>
                    <a:pt x="75" y="159"/>
                  </a:lnTo>
                  <a:lnTo>
                    <a:pt x="90" y="170"/>
                  </a:lnTo>
                  <a:lnTo>
                    <a:pt x="107" y="180"/>
                  </a:lnTo>
                  <a:lnTo>
                    <a:pt x="125" y="190"/>
                  </a:lnTo>
                  <a:lnTo>
                    <a:pt x="144" y="195"/>
                  </a:lnTo>
                  <a:lnTo>
                    <a:pt x="163" y="201"/>
                  </a:lnTo>
                  <a:lnTo>
                    <a:pt x="184" y="203"/>
                  </a:lnTo>
                  <a:lnTo>
                    <a:pt x="205" y="205"/>
                  </a:lnTo>
                  <a:lnTo>
                    <a:pt x="205" y="199"/>
                  </a:lnTo>
                  <a:lnTo>
                    <a:pt x="184" y="197"/>
                  </a:lnTo>
                  <a:lnTo>
                    <a:pt x="165" y="195"/>
                  </a:lnTo>
                  <a:lnTo>
                    <a:pt x="146" y="190"/>
                  </a:lnTo>
                  <a:lnTo>
                    <a:pt x="126" y="184"/>
                  </a:lnTo>
                  <a:lnTo>
                    <a:pt x="109" y="174"/>
                  </a:lnTo>
                  <a:lnTo>
                    <a:pt x="94" y="165"/>
                  </a:lnTo>
                  <a:lnTo>
                    <a:pt x="78" y="153"/>
                  </a:lnTo>
                  <a:lnTo>
                    <a:pt x="63" y="142"/>
                  </a:lnTo>
                  <a:lnTo>
                    <a:pt x="52" y="126"/>
                  </a:lnTo>
                  <a:lnTo>
                    <a:pt x="40" y="111"/>
                  </a:lnTo>
                  <a:lnTo>
                    <a:pt x="30" y="96"/>
                  </a:lnTo>
                  <a:lnTo>
                    <a:pt x="21" y="78"/>
                  </a:lnTo>
                  <a:lnTo>
                    <a:pt x="15" y="59"/>
                  </a:lnTo>
                  <a:lnTo>
                    <a:pt x="9" y="40"/>
                  </a:lnTo>
                  <a:lnTo>
                    <a:pt x="7" y="21"/>
                  </a:lnTo>
                  <a:lnTo>
                    <a:pt x="5" y="0"/>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1" name="Freeform 279"/>
            <p:cNvSpPr>
              <a:spLocks noChangeAspect="1"/>
            </p:cNvSpPr>
            <p:nvPr/>
          </p:nvSpPr>
          <p:spPr bwMode="auto">
            <a:xfrm>
              <a:off x="1620" y="1979"/>
              <a:ext cx="501" cy="499"/>
            </a:xfrm>
            <a:custGeom>
              <a:avLst/>
              <a:gdLst>
                <a:gd name="T0" fmla="*/ 205 w 205"/>
                <a:gd name="T1" fmla="*/ 0 h 204"/>
                <a:gd name="T2" fmla="*/ 205 w 205"/>
                <a:gd name="T3" fmla="*/ 0 h 204"/>
                <a:gd name="T4" fmla="*/ 184 w 205"/>
                <a:gd name="T5" fmla="*/ 0 h 204"/>
                <a:gd name="T6" fmla="*/ 163 w 205"/>
                <a:gd name="T7" fmla="*/ 4 h 204"/>
                <a:gd name="T8" fmla="*/ 144 w 205"/>
                <a:gd name="T9" fmla="*/ 10 h 204"/>
                <a:gd name="T10" fmla="*/ 125 w 205"/>
                <a:gd name="T11" fmla="*/ 16 h 204"/>
                <a:gd name="T12" fmla="*/ 107 w 205"/>
                <a:gd name="T13" fmla="*/ 25 h 204"/>
                <a:gd name="T14" fmla="*/ 90 w 205"/>
                <a:gd name="T15" fmla="*/ 35 h 204"/>
                <a:gd name="T16" fmla="*/ 75 w 205"/>
                <a:gd name="T17" fmla="*/ 46 h 204"/>
                <a:gd name="T18" fmla="*/ 59 w 205"/>
                <a:gd name="T19" fmla="*/ 60 h 204"/>
                <a:gd name="T20" fmla="*/ 46 w 205"/>
                <a:gd name="T21" fmla="*/ 75 h 204"/>
                <a:gd name="T22" fmla="*/ 34 w 205"/>
                <a:gd name="T23" fmla="*/ 91 h 204"/>
                <a:gd name="T24" fmla="*/ 25 w 205"/>
                <a:gd name="T25" fmla="*/ 108 h 204"/>
                <a:gd name="T26" fmla="*/ 15 w 205"/>
                <a:gd name="T27" fmla="*/ 125 h 204"/>
                <a:gd name="T28" fmla="*/ 9 w 205"/>
                <a:gd name="T29" fmla="*/ 144 h 204"/>
                <a:gd name="T30" fmla="*/ 4 w 205"/>
                <a:gd name="T31" fmla="*/ 163 h 204"/>
                <a:gd name="T32" fmla="*/ 2 w 205"/>
                <a:gd name="T33" fmla="*/ 185 h 204"/>
                <a:gd name="T34" fmla="*/ 0 w 205"/>
                <a:gd name="T35" fmla="*/ 204 h 204"/>
                <a:gd name="T36" fmla="*/ 5 w 205"/>
                <a:gd name="T37" fmla="*/ 204 h 204"/>
                <a:gd name="T38" fmla="*/ 7 w 205"/>
                <a:gd name="T39" fmla="*/ 185 h 204"/>
                <a:gd name="T40" fmla="*/ 9 w 205"/>
                <a:gd name="T41" fmla="*/ 165 h 204"/>
                <a:gd name="T42" fmla="*/ 15 w 205"/>
                <a:gd name="T43" fmla="*/ 146 h 204"/>
                <a:gd name="T44" fmla="*/ 21 w 205"/>
                <a:gd name="T45" fmla="*/ 127 h 204"/>
                <a:gd name="T46" fmla="*/ 30 w 205"/>
                <a:gd name="T47" fmla="*/ 110 h 204"/>
                <a:gd name="T48" fmla="*/ 40 w 205"/>
                <a:gd name="T49" fmla="*/ 94 h 204"/>
                <a:gd name="T50" fmla="*/ 52 w 205"/>
                <a:gd name="T51" fmla="*/ 79 h 204"/>
                <a:gd name="T52" fmla="*/ 63 w 205"/>
                <a:gd name="T53" fmla="*/ 64 h 204"/>
                <a:gd name="T54" fmla="*/ 78 w 205"/>
                <a:gd name="T55" fmla="*/ 50 h 204"/>
                <a:gd name="T56" fmla="*/ 94 w 205"/>
                <a:gd name="T57" fmla="*/ 41 h 204"/>
                <a:gd name="T58" fmla="*/ 109 w 205"/>
                <a:gd name="T59" fmla="*/ 29 h 204"/>
                <a:gd name="T60" fmla="*/ 126 w 205"/>
                <a:gd name="T61" fmla="*/ 21 h 204"/>
                <a:gd name="T62" fmla="*/ 146 w 205"/>
                <a:gd name="T63" fmla="*/ 14 h 204"/>
                <a:gd name="T64" fmla="*/ 165 w 205"/>
                <a:gd name="T65" fmla="*/ 10 h 204"/>
                <a:gd name="T66" fmla="*/ 184 w 205"/>
                <a:gd name="T67" fmla="*/ 6 h 204"/>
                <a:gd name="T68" fmla="*/ 205 w 205"/>
                <a:gd name="T69" fmla="*/ 6 h 204"/>
                <a:gd name="T70" fmla="*/ 205 w 205"/>
                <a:gd name="T71" fmla="*/ 6 h 204"/>
                <a:gd name="T72" fmla="*/ 205 w 205"/>
                <a:gd name="T7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5" h="204">
                  <a:moveTo>
                    <a:pt x="205" y="0"/>
                  </a:moveTo>
                  <a:lnTo>
                    <a:pt x="205" y="0"/>
                  </a:lnTo>
                  <a:lnTo>
                    <a:pt x="184" y="0"/>
                  </a:lnTo>
                  <a:lnTo>
                    <a:pt x="163" y="4"/>
                  </a:lnTo>
                  <a:lnTo>
                    <a:pt x="144" y="10"/>
                  </a:lnTo>
                  <a:lnTo>
                    <a:pt x="125" y="16"/>
                  </a:lnTo>
                  <a:lnTo>
                    <a:pt x="107" y="25"/>
                  </a:lnTo>
                  <a:lnTo>
                    <a:pt x="90" y="35"/>
                  </a:lnTo>
                  <a:lnTo>
                    <a:pt x="75" y="46"/>
                  </a:lnTo>
                  <a:lnTo>
                    <a:pt x="59" y="60"/>
                  </a:lnTo>
                  <a:lnTo>
                    <a:pt x="46" y="75"/>
                  </a:lnTo>
                  <a:lnTo>
                    <a:pt x="34" y="91"/>
                  </a:lnTo>
                  <a:lnTo>
                    <a:pt x="25" y="108"/>
                  </a:lnTo>
                  <a:lnTo>
                    <a:pt x="15" y="125"/>
                  </a:lnTo>
                  <a:lnTo>
                    <a:pt x="9" y="144"/>
                  </a:lnTo>
                  <a:lnTo>
                    <a:pt x="4" y="163"/>
                  </a:lnTo>
                  <a:lnTo>
                    <a:pt x="2" y="185"/>
                  </a:lnTo>
                  <a:lnTo>
                    <a:pt x="0" y="204"/>
                  </a:lnTo>
                  <a:lnTo>
                    <a:pt x="5" y="204"/>
                  </a:lnTo>
                  <a:lnTo>
                    <a:pt x="7" y="185"/>
                  </a:lnTo>
                  <a:lnTo>
                    <a:pt x="9" y="165"/>
                  </a:lnTo>
                  <a:lnTo>
                    <a:pt x="15" y="146"/>
                  </a:lnTo>
                  <a:lnTo>
                    <a:pt x="21" y="127"/>
                  </a:lnTo>
                  <a:lnTo>
                    <a:pt x="30" y="110"/>
                  </a:lnTo>
                  <a:lnTo>
                    <a:pt x="40" y="94"/>
                  </a:lnTo>
                  <a:lnTo>
                    <a:pt x="52" y="79"/>
                  </a:lnTo>
                  <a:lnTo>
                    <a:pt x="63" y="64"/>
                  </a:lnTo>
                  <a:lnTo>
                    <a:pt x="78" y="50"/>
                  </a:lnTo>
                  <a:lnTo>
                    <a:pt x="94" y="41"/>
                  </a:lnTo>
                  <a:lnTo>
                    <a:pt x="109" y="29"/>
                  </a:lnTo>
                  <a:lnTo>
                    <a:pt x="126" y="21"/>
                  </a:lnTo>
                  <a:lnTo>
                    <a:pt x="146" y="14"/>
                  </a:lnTo>
                  <a:lnTo>
                    <a:pt x="165" y="10"/>
                  </a:lnTo>
                  <a:lnTo>
                    <a:pt x="184" y="6"/>
                  </a:lnTo>
                  <a:lnTo>
                    <a:pt x="205" y="6"/>
                  </a:lnTo>
                  <a:lnTo>
                    <a:pt x="205" y="6"/>
                  </a:lnTo>
                  <a:lnTo>
                    <a:pt x="20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2" name="Freeform 280"/>
            <p:cNvSpPr>
              <a:spLocks noChangeAspect="1"/>
            </p:cNvSpPr>
            <p:nvPr/>
          </p:nvSpPr>
          <p:spPr bwMode="auto">
            <a:xfrm>
              <a:off x="2121" y="1979"/>
              <a:ext cx="498" cy="499"/>
            </a:xfrm>
            <a:custGeom>
              <a:avLst/>
              <a:gdLst>
                <a:gd name="T0" fmla="*/ 204 w 204"/>
                <a:gd name="T1" fmla="*/ 204 h 204"/>
                <a:gd name="T2" fmla="*/ 204 w 204"/>
                <a:gd name="T3" fmla="*/ 204 h 204"/>
                <a:gd name="T4" fmla="*/ 204 w 204"/>
                <a:gd name="T5" fmla="*/ 185 h 204"/>
                <a:gd name="T6" fmla="*/ 200 w 204"/>
                <a:gd name="T7" fmla="*/ 163 h 204"/>
                <a:gd name="T8" fmla="*/ 194 w 204"/>
                <a:gd name="T9" fmla="*/ 144 h 204"/>
                <a:gd name="T10" fmla="*/ 189 w 204"/>
                <a:gd name="T11" fmla="*/ 125 h 204"/>
                <a:gd name="T12" fmla="*/ 179 w 204"/>
                <a:gd name="T13" fmla="*/ 108 h 204"/>
                <a:gd name="T14" fmla="*/ 169 w 204"/>
                <a:gd name="T15" fmla="*/ 91 h 204"/>
                <a:gd name="T16" fmla="*/ 158 w 204"/>
                <a:gd name="T17" fmla="*/ 75 h 204"/>
                <a:gd name="T18" fmla="*/ 144 w 204"/>
                <a:gd name="T19" fmla="*/ 60 h 204"/>
                <a:gd name="T20" fmla="*/ 129 w 204"/>
                <a:gd name="T21" fmla="*/ 46 h 204"/>
                <a:gd name="T22" fmla="*/ 114 w 204"/>
                <a:gd name="T23" fmla="*/ 35 h 204"/>
                <a:gd name="T24" fmla="*/ 96 w 204"/>
                <a:gd name="T25" fmla="*/ 25 h 204"/>
                <a:gd name="T26" fmla="*/ 79 w 204"/>
                <a:gd name="T27" fmla="*/ 16 h 204"/>
                <a:gd name="T28" fmla="*/ 60 w 204"/>
                <a:gd name="T29" fmla="*/ 10 h 204"/>
                <a:gd name="T30" fmla="*/ 41 w 204"/>
                <a:gd name="T31" fmla="*/ 4 h 204"/>
                <a:gd name="T32" fmla="*/ 19 w 204"/>
                <a:gd name="T33" fmla="*/ 0 h 204"/>
                <a:gd name="T34" fmla="*/ 0 w 204"/>
                <a:gd name="T35" fmla="*/ 0 h 204"/>
                <a:gd name="T36" fmla="*/ 0 w 204"/>
                <a:gd name="T37" fmla="*/ 6 h 204"/>
                <a:gd name="T38" fmla="*/ 19 w 204"/>
                <a:gd name="T39" fmla="*/ 6 h 204"/>
                <a:gd name="T40" fmla="*/ 39 w 204"/>
                <a:gd name="T41" fmla="*/ 10 h 204"/>
                <a:gd name="T42" fmla="*/ 58 w 204"/>
                <a:gd name="T43" fmla="*/ 14 h 204"/>
                <a:gd name="T44" fmla="*/ 77 w 204"/>
                <a:gd name="T45" fmla="*/ 21 h 204"/>
                <a:gd name="T46" fmla="*/ 94 w 204"/>
                <a:gd name="T47" fmla="*/ 29 h 204"/>
                <a:gd name="T48" fmla="*/ 110 w 204"/>
                <a:gd name="T49" fmla="*/ 41 h 204"/>
                <a:gd name="T50" fmla="*/ 125 w 204"/>
                <a:gd name="T51" fmla="*/ 50 h 204"/>
                <a:gd name="T52" fmla="*/ 141 w 204"/>
                <a:gd name="T53" fmla="*/ 64 h 204"/>
                <a:gd name="T54" fmla="*/ 154 w 204"/>
                <a:gd name="T55" fmla="*/ 79 h 204"/>
                <a:gd name="T56" fmla="*/ 165 w 204"/>
                <a:gd name="T57" fmla="*/ 94 h 204"/>
                <a:gd name="T58" fmla="*/ 175 w 204"/>
                <a:gd name="T59" fmla="*/ 110 h 204"/>
                <a:gd name="T60" fmla="*/ 183 w 204"/>
                <a:gd name="T61" fmla="*/ 127 h 204"/>
                <a:gd name="T62" fmla="*/ 190 w 204"/>
                <a:gd name="T63" fmla="*/ 146 h 204"/>
                <a:gd name="T64" fmla="*/ 194 w 204"/>
                <a:gd name="T65" fmla="*/ 165 h 204"/>
                <a:gd name="T66" fmla="*/ 198 w 204"/>
                <a:gd name="T67" fmla="*/ 185 h 204"/>
                <a:gd name="T68" fmla="*/ 198 w 204"/>
                <a:gd name="T69" fmla="*/ 204 h 204"/>
                <a:gd name="T70" fmla="*/ 198 w 204"/>
                <a:gd name="T71" fmla="*/ 204 h 204"/>
                <a:gd name="T72" fmla="*/ 204 w 204"/>
                <a:gd name="T73"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204" y="204"/>
                  </a:moveTo>
                  <a:lnTo>
                    <a:pt x="204" y="204"/>
                  </a:lnTo>
                  <a:lnTo>
                    <a:pt x="204" y="185"/>
                  </a:lnTo>
                  <a:lnTo>
                    <a:pt x="200" y="163"/>
                  </a:lnTo>
                  <a:lnTo>
                    <a:pt x="194" y="144"/>
                  </a:lnTo>
                  <a:lnTo>
                    <a:pt x="189" y="125"/>
                  </a:lnTo>
                  <a:lnTo>
                    <a:pt x="179" y="108"/>
                  </a:lnTo>
                  <a:lnTo>
                    <a:pt x="169" y="91"/>
                  </a:lnTo>
                  <a:lnTo>
                    <a:pt x="158" y="75"/>
                  </a:lnTo>
                  <a:lnTo>
                    <a:pt x="144" y="60"/>
                  </a:lnTo>
                  <a:lnTo>
                    <a:pt x="129" y="46"/>
                  </a:lnTo>
                  <a:lnTo>
                    <a:pt x="114" y="35"/>
                  </a:lnTo>
                  <a:lnTo>
                    <a:pt x="96" y="25"/>
                  </a:lnTo>
                  <a:lnTo>
                    <a:pt x="79" y="16"/>
                  </a:lnTo>
                  <a:lnTo>
                    <a:pt x="60" y="10"/>
                  </a:lnTo>
                  <a:lnTo>
                    <a:pt x="41" y="4"/>
                  </a:lnTo>
                  <a:lnTo>
                    <a:pt x="19" y="0"/>
                  </a:lnTo>
                  <a:lnTo>
                    <a:pt x="0" y="0"/>
                  </a:lnTo>
                  <a:lnTo>
                    <a:pt x="0" y="6"/>
                  </a:lnTo>
                  <a:lnTo>
                    <a:pt x="19" y="6"/>
                  </a:lnTo>
                  <a:lnTo>
                    <a:pt x="39" y="10"/>
                  </a:lnTo>
                  <a:lnTo>
                    <a:pt x="58" y="14"/>
                  </a:lnTo>
                  <a:lnTo>
                    <a:pt x="77" y="21"/>
                  </a:lnTo>
                  <a:lnTo>
                    <a:pt x="94" y="29"/>
                  </a:lnTo>
                  <a:lnTo>
                    <a:pt x="110" y="41"/>
                  </a:lnTo>
                  <a:lnTo>
                    <a:pt x="125" y="50"/>
                  </a:lnTo>
                  <a:lnTo>
                    <a:pt x="141" y="64"/>
                  </a:lnTo>
                  <a:lnTo>
                    <a:pt x="154" y="79"/>
                  </a:lnTo>
                  <a:lnTo>
                    <a:pt x="165" y="94"/>
                  </a:lnTo>
                  <a:lnTo>
                    <a:pt x="175" y="110"/>
                  </a:lnTo>
                  <a:lnTo>
                    <a:pt x="183" y="127"/>
                  </a:lnTo>
                  <a:lnTo>
                    <a:pt x="190" y="146"/>
                  </a:lnTo>
                  <a:lnTo>
                    <a:pt x="194" y="165"/>
                  </a:lnTo>
                  <a:lnTo>
                    <a:pt x="198" y="185"/>
                  </a:lnTo>
                  <a:lnTo>
                    <a:pt x="198" y="204"/>
                  </a:lnTo>
                  <a:lnTo>
                    <a:pt x="198" y="204"/>
                  </a:lnTo>
                  <a:lnTo>
                    <a:pt x="204" y="20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3" name="Freeform 281"/>
            <p:cNvSpPr>
              <a:spLocks noChangeAspect="1"/>
            </p:cNvSpPr>
            <p:nvPr/>
          </p:nvSpPr>
          <p:spPr bwMode="auto">
            <a:xfrm>
              <a:off x="2121" y="2478"/>
              <a:ext cx="498" cy="500"/>
            </a:xfrm>
            <a:custGeom>
              <a:avLst/>
              <a:gdLst>
                <a:gd name="T0" fmla="*/ 0 w 204"/>
                <a:gd name="T1" fmla="*/ 205 h 205"/>
                <a:gd name="T2" fmla="*/ 0 w 204"/>
                <a:gd name="T3" fmla="*/ 205 h 205"/>
                <a:gd name="T4" fmla="*/ 19 w 204"/>
                <a:gd name="T5" fmla="*/ 203 h 205"/>
                <a:gd name="T6" fmla="*/ 41 w 204"/>
                <a:gd name="T7" fmla="*/ 201 h 205"/>
                <a:gd name="T8" fmla="*/ 60 w 204"/>
                <a:gd name="T9" fmla="*/ 195 h 205"/>
                <a:gd name="T10" fmla="*/ 79 w 204"/>
                <a:gd name="T11" fmla="*/ 190 h 205"/>
                <a:gd name="T12" fmla="*/ 96 w 204"/>
                <a:gd name="T13" fmla="*/ 180 h 205"/>
                <a:gd name="T14" fmla="*/ 114 w 204"/>
                <a:gd name="T15" fmla="*/ 170 h 205"/>
                <a:gd name="T16" fmla="*/ 129 w 204"/>
                <a:gd name="T17" fmla="*/ 159 h 205"/>
                <a:gd name="T18" fmla="*/ 144 w 204"/>
                <a:gd name="T19" fmla="*/ 145 h 205"/>
                <a:gd name="T20" fmla="*/ 158 w 204"/>
                <a:gd name="T21" fmla="*/ 130 h 205"/>
                <a:gd name="T22" fmla="*/ 169 w 204"/>
                <a:gd name="T23" fmla="*/ 115 h 205"/>
                <a:gd name="T24" fmla="*/ 179 w 204"/>
                <a:gd name="T25" fmla="*/ 98 h 205"/>
                <a:gd name="T26" fmla="*/ 189 w 204"/>
                <a:gd name="T27" fmla="*/ 80 h 205"/>
                <a:gd name="T28" fmla="*/ 194 w 204"/>
                <a:gd name="T29" fmla="*/ 61 h 205"/>
                <a:gd name="T30" fmla="*/ 200 w 204"/>
                <a:gd name="T31" fmla="*/ 42 h 205"/>
                <a:gd name="T32" fmla="*/ 204 w 204"/>
                <a:gd name="T33" fmla="*/ 21 h 205"/>
                <a:gd name="T34" fmla="*/ 204 w 204"/>
                <a:gd name="T35" fmla="*/ 0 h 205"/>
                <a:gd name="T36" fmla="*/ 198 w 204"/>
                <a:gd name="T37" fmla="*/ 0 h 205"/>
                <a:gd name="T38" fmla="*/ 198 w 204"/>
                <a:gd name="T39" fmla="*/ 21 h 205"/>
                <a:gd name="T40" fmla="*/ 194 w 204"/>
                <a:gd name="T41" fmla="*/ 40 h 205"/>
                <a:gd name="T42" fmla="*/ 190 w 204"/>
                <a:gd name="T43" fmla="*/ 59 h 205"/>
                <a:gd name="T44" fmla="*/ 183 w 204"/>
                <a:gd name="T45" fmla="*/ 78 h 205"/>
                <a:gd name="T46" fmla="*/ 175 w 204"/>
                <a:gd name="T47" fmla="*/ 96 h 205"/>
                <a:gd name="T48" fmla="*/ 165 w 204"/>
                <a:gd name="T49" fmla="*/ 111 h 205"/>
                <a:gd name="T50" fmla="*/ 154 w 204"/>
                <a:gd name="T51" fmla="*/ 126 h 205"/>
                <a:gd name="T52" fmla="*/ 141 w 204"/>
                <a:gd name="T53" fmla="*/ 142 h 205"/>
                <a:gd name="T54" fmla="*/ 125 w 204"/>
                <a:gd name="T55" fmla="*/ 153 h 205"/>
                <a:gd name="T56" fmla="*/ 110 w 204"/>
                <a:gd name="T57" fmla="*/ 165 h 205"/>
                <a:gd name="T58" fmla="*/ 94 w 204"/>
                <a:gd name="T59" fmla="*/ 174 h 205"/>
                <a:gd name="T60" fmla="*/ 77 w 204"/>
                <a:gd name="T61" fmla="*/ 184 h 205"/>
                <a:gd name="T62" fmla="*/ 58 w 204"/>
                <a:gd name="T63" fmla="*/ 190 h 205"/>
                <a:gd name="T64" fmla="*/ 39 w 204"/>
                <a:gd name="T65" fmla="*/ 195 h 205"/>
                <a:gd name="T66" fmla="*/ 19 w 204"/>
                <a:gd name="T67" fmla="*/ 197 h 205"/>
                <a:gd name="T68" fmla="*/ 0 w 204"/>
                <a:gd name="T69" fmla="*/ 199 h 205"/>
                <a:gd name="T70" fmla="*/ 0 w 204"/>
                <a:gd name="T71" fmla="*/ 199 h 205"/>
                <a:gd name="T72" fmla="*/ 0 w 204"/>
                <a:gd name="T73"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5">
                  <a:moveTo>
                    <a:pt x="0" y="205"/>
                  </a:moveTo>
                  <a:lnTo>
                    <a:pt x="0" y="205"/>
                  </a:lnTo>
                  <a:lnTo>
                    <a:pt x="19" y="203"/>
                  </a:lnTo>
                  <a:lnTo>
                    <a:pt x="41" y="201"/>
                  </a:lnTo>
                  <a:lnTo>
                    <a:pt x="60" y="195"/>
                  </a:lnTo>
                  <a:lnTo>
                    <a:pt x="79" y="190"/>
                  </a:lnTo>
                  <a:lnTo>
                    <a:pt x="96" y="180"/>
                  </a:lnTo>
                  <a:lnTo>
                    <a:pt x="114" y="170"/>
                  </a:lnTo>
                  <a:lnTo>
                    <a:pt x="129" y="159"/>
                  </a:lnTo>
                  <a:lnTo>
                    <a:pt x="144" y="145"/>
                  </a:lnTo>
                  <a:lnTo>
                    <a:pt x="158" y="130"/>
                  </a:lnTo>
                  <a:lnTo>
                    <a:pt x="169" y="115"/>
                  </a:lnTo>
                  <a:lnTo>
                    <a:pt x="179" y="98"/>
                  </a:lnTo>
                  <a:lnTo>
                    <a:pt x="189" y="80"/>
                  </a:lnTo>
                  <a:lnTo>
                    <a:pt x="194" y="61"/>
                  </a:lnTo>
                  <a:lnTo>
                    <a:pt x="200" y="42"/>
                  </a:lnTo>
                  <a:lnTo>
                    <a:pt x="204" y="21"/>
                  </a:lnTo>
                  <a:lnTo>
                    <a:pt x="204" y="0"/>
                  </a:lnTo>
                  <a:lnTo>
                    <a:pt x="198" y="0"/>
                  </a:lnTo>
                  <a:lnTo>
                    <a:pt x="198" y="21"/>
                  </a:lnTo>
                  <a:lnTo>
                    <a:pt x="194" y="40"/>
                  </a:lnTo>
                  <a:lnTo>
                    <a:pt x="190" y="59"/>
                  </a:lnTo>
                  <a:lnTo>
                    <a:pt x="183" y="78"/>
                  </a:lnTo>
                  <a:lnTo>
                    <a:pt x="175" y="96"/>
                  </a:lnTo>
                  <a:lnTo>
                    <a:pt x="165" y="111"/>
                  </a:lnTo>
                  <a:lnTo>
                    <a:pt x="154" y="126"/>
                  </a:lnTo>
                  <a:lnTo>
                    <a:pt x="141" y="142"/>
                  </a:lnTo>
                  <a:lnTo>
                    <a:pt x="125" y="153"/>
                  </a:lnTo>
                  <a:lnTo>
                    <a:pt x="110" y="165"/>
                  </a:lnTo>
                  <a:lnTo>
                    <a:pt x="94" y="174"/>
                  </a:lnTo>
                  <a:lnTo>
                    <a:pt x="77" y="184"/>
                  </a:lnTo>
                  <a:lnTo>
                    <a:pt x="58" y="190"/>
                  </a:lnTo>
                  <a:lnTo>
                    <a:pt x="39" y="195"/>
                  </a:lnTo>
                  <a:lnTo>
                    <a:pt x="19" y="197"/>
                  </a:lnTo>
                  <a:lnTo>
                    <a:pt x="0" y="199"/>
                  </a:lnTo>
                  <a:lnTo>
                    <a:pt x="0" y="199"/>
                  </a:lnTo>
                  <a:lnTo>
                    <a:pt x="0" y="2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4" name="Freeform 282"/>
            <p:cNvSpPr>
              <a:spLocks noChangeAspect="1"/>
            </p:cNvSpPr>
            <p:nvPr/>
          </p:nvSpPr>
          <p:spPr bwMode="auto">
            <a:xfrm>
              <a:off x="1488" y="2478"/>
              <a:ext cx="633" cy="632"/>
            </a:xfrm>
            <a:custGeom>
              <a:avLst/>
              <a:gdLst>
                <a:gd name="T0" fmla="*/ 0 w 259"/>
                <a:gd name="T1" fmla="*/ 0 h 259"/>
                <a:gd name="T2" fmla="*/ 0 w 259"/>
                <a:gd name="T3" fmla="*/ 0 h 259"/>
                <a:gd name="T4" fmla="*/ 2 w 259"/>
                <a:gd name="T5" fmla="*/ 27 h 259"/>
                <a:gd name="T6" fmla="*/ 6 w 259"/>
                <a:gd name="T7" fmla="*/ 51 h 259"/>
                <a:gd name="T8" fmla="*/ 11 w 259"/>
                <a:gd name="T9" fmla="*/ 76 h 259"/>
                <a:gd name="T10" fmla="*/ 21 w 259"/>
                <a:gd name="T11" fmla="*/ 101 h 259"/>
                <a:gd name="T12" fmla="*/ 31 w 259"/>
                <a:gd name="T13" fmla="*/ 122 h 259"/>
                <a:gd name="T14" fmla="*/ 44 w 259"/>
                <a:gd name="T15" fmla="*/ 145 h 259"/>
                <a:gd name="T16" fmla="*/ 59 w 259"/>
                <a:gd name="T17" fmla="*/ 165 h 259"/>
                <a:gd name="T18" fmla="*/ 75 w 259"/>
                <a:gd name="T19" fmla="*/ 184 h 259"/>
                <a:gd name="T20" fmla="*/ 94 w 259"/>
                <a:gd name="T21" fmla="*/ 199 h 259"/>
                <a:gd name="T22" fmla="*/ 113 w 259"/>
                <a:gd name="T23" fmla="*/ 215 h 259"/>
                <a:gd name="T24" fmla="*/ 136 w 259"/>
                <a:gd name="T25" fmla="*/ 228 h 259"/>
                <a:gd name="T26" fmla="*/ 157 w 259"/>
                <a:gd name="T27" fmla="*/ 238 h 259"/>
                <a:gd name="T28" fmla="*/ 182 w 259"/>
                <a:gd name="T29" fmla="*/ 247 h 259"/>
                <a:gd name="T30" fmla="*/ 207 w 259"/>
                <a:gd name="T31" fmla="*/ 253 h 259"/>
                <a:gd name="T32" fmla="*/ 232 w 259"/>
                <a:gd name="T33" fmla="*/ 257 h 259"/>
                <a:gd name="T34" fmla="*/ 259 w 259"/>
                <a:gd name="T35" fmla="*/ 259 h 259"/>
                <a:gd name="T36" fmla="*/ 259 w 259"/>
                <a:gd name="T37" fmla="*/ 251 h 259"/>
                <a:gd name="T38" fmla="*/ 232 w 259"/>
                <a:gd name="T39" fmla="*/ 251 h 259"/>
                <a:gd name="T40" fmla="*/ 207 w 259"/>
                <a:gd name="T41" fmla="*/ 247 h 259"/>
                <a:gd name="T42" fmla="*/ 184 w 259"/>
                <a:gd name="T43" fmla="*/ 239 h 259"/>
                <a:gd name="T44" fmla="*/ 161 w 259"/>
                <a:gd name="T45" fmla="*/ 232 h 259"/>
                <a:gd name="T46" fmla="*/ 138 w 259"/>
                <a:gd name="T47" fmla="*/ 220 h 259"/>
                <a:gd name="T48" fmla="*/ 119 w 259"/>
                <a:gd name="T49" fmla="*/ 209 h 259"/>
                <a:gd name="T50" fmla="*/ 98 w 259"/>
                <a:gd name="T51" fmla="*/ 193 h 259"/>
                <a:gd name="T52" fmla="*/ 81 w 259"/>
                <a:gd name="T53" fmla="*/ 178 h 259"/>
                <a:gd name="T54" fmla="*/ 65 w 259"/>
                <a:gd name="T55" fmla="*/ 161 h 259"/>
                <a:gd name="T56" fmla="*/ 50 w 259"/>
                <a:gd name="T57" fmla="*/ 140 h 259"/>
                <a:gd name="T58" fmla="*/ 38 w 259"/>
                <a:gd name="T59" fmla="*/ 121 h 259"/>
                <a:gd name="T60" fmla="*/ 27 w 259"/>
                <a:gd name="T61" fmla="*/ 98 h 259"/>
                <a:gd name="T62" fmla="*/ 19 w 259"/>
                <a:gd name="T63" fmla="*/ 75 h 259"/>
                <a:gd name="T64" fmla="*/ 11 w 259"/>
                <a:gd name="T65" fmla="*/ 51 h 259"/>
                <a:gd name="T66" fmla="*/ 8 w 259"/>
                <a:gd name="T67" fmla="*/ 27 h 259"/>
                <a:gd name="T68" fmla="*/ 8 w 259"/>
                <a:gd name="T69" fmla="*/ 0 h 259"/>
                <a:gd name="T70" fmla="*/ 8 w 259"/>
                <a:gd name="T71" fmla="*/ 0 h 259"/>
                <a:gd name="T72" fmla="*/ 0 w 2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9" h="259">
                  <a:moveTo>
                    <a:pt x="0" y="0"/>
                  </a:moveTo>
                  <a:lnTo>
                    <a:pt x="0" y="0"/>
                  </a:lnTo>
                  <a:lnTo>
                    <a:pt x="2" y="27"/>
                  </a:lnTo>
                  <a:lnTo>
                    <a:pt x="6" y="51"/>
                  </a:lnTo>
                  <a:lnTo>
                    <a:pt x="11" y="76"/>
                  </a:lnTo>
                  <a:lnTo>
                    <a:pt x="21" y="101"/>
                  </a:lnTo>
                  <a:lnTo>
                    <a:pt x="31" y="122"/>
                  </a:lnTo>
                  <a:lnTo>
                    <a:pt x="44" y="145"/>
                  </a:lnTo>
                  <a:lnTo>
                    <a:pt x="59" y="165"/>
                  </a:lnTo>
                  <a:lnTo>
                    <a:pt x="75" y="184"/>
                  </a:lnTo>
                  <a:lnTo>
                    <a:pt x="94" y="199"/>
                  </a:lnTo>
                  <a:lnTo>
                    <a:pt x="113" y="215"/>
                  </a:lnTo>
                  <a:lnTo>
                    <a:pt x="136" y="228"/>
                  </a:lnTo>
                  <a:lnTo>
                    <a:pt x="157" y="238"/>
                  </a:lnTo>
                  <a:lnTo>
                    <a:pt x="182" y="247"/>
                  </a:lnTo>
                  <a:lnTo>
                    <a:pt x="207" y="253"/>
                  </a:lnTo>
                  <a:lnTo>
                    <a:pt x="232" y="257"/>
                  </a:lnTo>
                  <a:lnTo>
                    <a:pt x="259" y="259"/>
                  </a:lnTo>
                  <a:lnTo>
                    <a:pt x="259" y="251"/>
                  </a:lnTo>
                  <a:lnTo>
                    <a:pt x="232" y="251"/>
                  </a:lnTo>
                  <a:lnTo>
                    <a:pt x="207" y="247"/>
                  </a:lnTo>
                  <a:lnTo>
                    <a:pt x="184" y="239"/>
                  </a:lnTo>
                  <a:lnTo>
                    <a:pt x="161" y="232"/>
                  </a:lnTo>
                  <a:lnTo>
                    <a:pt x="138" y="220"/>
                  </a:lnTo>
                  <a:lnTo>
                    <a:pt x="119" y="209"/>
                  </a:lnTo>
                  <a:lnTo>
                    <a:pt x="98" y="193"/>
                  </a:lnTo>
                  <a:lnTo>
                    <a:pt x="81" y="178"/>
                  </a:lnTo>
                  <a:lnTo>
                    <a:pt x="65" y="161"/>
                  </a:lnTo>
                  <a:lnTo>
                    <a:pt x="50" y="140"/>
                  </a:lnTo>
                  <a:lnTo>
                    <a:pt x="38" y="121"/>
                  </a:lnTo>
                  <a:lnTo>
                    <a:pt x="27" y="98"/>
                  </a:lnTo>
                  <a:lnTo>
                    <a:pt x="19" y="75"/>
                  </a:lnTo>
                  <a:lnTo>
                    <a:pt x="11" y="51"/>
                  </a:lnTo>
                  <a:lnTo>
                    <a:pt x="8" y="27"/>
                  </a:lnTo>
                  <a:lnTo>
                    <a:pt x="8" y="0"/>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5" name="Freeform 283"/>
            <p:cNvSpPr>
              <a:spLocks noChangeAspect="1"/>
            </p:cNvSpPr>
            <p:nvPr/>
          </p:nvSpPr>
          <p:spPr bwMode="auto">
            <a:xfrm>
              <a:off x="1488" y="1850"/>
              <a:ext cx="633" cy="628"/>
            </a:xfrm>
            <a:custGeom>
              <a:avLst/>
              <a:gdLst>
                <a:gd name="T0" fmla="*/ 259 w 259"/>
                <a:gd name="T1" fmla="*/ 0 h 257"/>
                <a:gd name="T2" fmla="*/ 259 w 259"/>
                <a:gd name="T3" fmla="*/ 0 h 257"/>
                <a:gd name="T4" fmla="*/ 232 w 259"/>
                <a:gd name="T5" fmla="*/ 0 h 257"/>
                <a:gd name="T6" fmla="*/ 207 w 259"/>
                <a:gd name="T7" fmla="*/ 5 h 257"/>
                <a:gd name="T8" fmla="*/ 182 w 259"/>
                <a:gd name="T9" fmla="*/ 11 h 257"/>
                <a:gd name="T10" fmla="*/ 157 w 259"/>
                <a:gd name="T11" fmla="*/ 19 h 257"/>
                <a:gd name="T12" fmla="*/ 136 w 259"/>
                <a:gd name="T13" fmla="*/ 30 h 257"/>
                <a:gd name="T14" fmla="*/ 113 w 259"/>
                <a:gd name="T15" fmla="*/ 44 h 257"/>
                <a:gd name="T16" fmla="*/ 94 w 259"/>
                <a:gd name="T17" fmla="*/ 59 h 257"/>
                <a:gd name="T18" fmla="*/ 75 w 259"/>
                <a:gd name="T19" fmla="*/ 74 h 257"/>
                <a:gd name="T20" fmla="*/ 59 w 259"/>
                <a:gd name="T21" fmla="*/ 94 h 257"/>
                <a:gd name="T22" fmla="*/ 44 w 259"/>
                <a:gd name="T23" fmla="*/ 113 h 257"/>
                <a:gd name="T24" fmla="*/ 31 w 259"/>
                <a:gd name="T25" fmla="*/ 134 h 257"/>
                <a:gd name="T26" fmla="*/ 21 w 259"/>
                <a:gd name="T27" fmla="*/ 157 h 257"/>
                <a:gd name="T28" fmla="*/ 11 w 259"/>
                <a:gd name="T29" fmla="*/ 180 h 257"/>
                <a:gd name="T30" fmla="*/ 6 w 259"/>
                <a:gd name="T31" fmla="*/ 205 h 257"/>
                <a:gd name="T32" fmla="*/ 2 w 259"/>
                <a:gd name="T33" fmla="*/ 232 h 257"/>
                <a:gd name="T34" fmla="*/ 0 w 259"/>
                <a:gd name="T35" fmla="*/ 257 h 257"/>
                <a:gd name="T36" fmla="*/ 8 w 259"/>
                <a:gd name="T37" fmla="*/ 257 h 257"/>
                <a:gd name="T38" fmla="*/ 8 w 259"/>
                <a:gd name="T39" fmla="*/ 232 h 257"/>
                <a:gd name="T40" fmla="*/ 11 w 259"/>
                <a:gd name="T41" fmla="*/ 207 h 257"/>
                <a:gd name="T42" fmla="*/ 19 w 259"/>
                <a:gd name="T43" fmla="*/ 184 h 257"/>
                <a:gd name="T44" fmla="*/ 27 w 259"/>
                <a:gd name="T45" fmla="*/ 161 h 257"/>
                <a:gd name="T46" fmla="*/ 38 w 259"/>
                <a:gd name="T47" fmla="*/ 138 h 257"/>
                <a:gd name="T48" fmla="*/ 50 w 259"/>
                <a:gd name="T49" fmla="*/ 117 h 257"/>
                <a:gd name="T50" fmla="*/ 65 w 259"/>
                <a:gd name="T51" fmla="*/ 98 h 257"/>
                <a:gd name="T52" fmla="*/ 81 w 259"/>
                <a:gd name="T53" fmla="*/ 80 h 257"/>
                <a:gd name="T54" fmla="*/ 98 w 259"/>
                <a:gd name="T55" fmla="*/ 63 h 257"/>
                <a:gd name="T56" fmla="*/ 119 w 259"/>
                <a:gd name="T57" fmla="*/ 50 h 257"/>
                <a:gd name="T58" fmla="*/ 138 w 259"/>
                <a:gd name="T59" fmla="*/ 36 h 257"/>
                <a:gd name="T60" fmla="*/ 161 w 259"/>
                <a:gd name="T61" fmla="*/ 27 h 257"/>
                <a:gd name="T62" fmla="*/ 184 w 259"/>
                <a:gd name="T63" fmla="*/ 17 h 257"/>
                <a:gd name="T64" fmla="*/ 207 w 259"/>
                <a:gd name="T65" fmla="*/ 11 h 257"/>
                <a:gd name="T66" fmla="*/ 232 w 259"/>
                <a:gd name="T67" fmla="*/ 7 h 257"/>
                <a:gd name="T68" fmla="*/ 259 w 259"/>
                <a:gd name="T69" fmla="*/ 7 h 257"/>
                <a:gd name="T70" fmla="*/ 259 w 259"/>
                <a:gd name="T71" fmla="*/ 7 h 257"/>
                <a:gd name="T72" fmla="*/ 259 w 259"/>
                <a:gd name="T7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9" h="257">
                  <a:moveTo>
                    <a:pt x="259" y="0"/>
                  </a:moveTo>
                  <a:lnTo>
                    <a:pt x="259" y="0"/>
                  </a:lnTo>
                  <a:lnTo>
                    <a:pt x="232" y="0"/>
                  </a:lnTo>
                  <a:lnTo>
                    <a:pt x="207" y="5"/>
                  </a:lnTo>
                  <a:lnTo>
                    <a:pt x="182" y="11"/>
                  </a:lnTo>
                  <a:lnTo>
                    <a:pt x="157" y="19"/>
                  </a:lnTo>
                  <a:lnTo>
                    <a:pt x="136" y="30"/>
                  </a:lnTo>
                  <a:lnTo>
                    <a:pt x="113" y="44"/>
                  </a:lnTo>
                  <a:lnTo>
                    <a:pt x="94" y="59"/>
                  </a:lnTo>
                  <a:lnTo>
                    <a:pt x="75" y="74"/>
                  </a:lnTo>
                  <a:lnTo>
                    <a:pt x="59" y="94"/>
                  </a:lnTo>
                  <a:lnTo>
                    <a:pt x="44" y="113"/>
                  </a:lnTo>
                  <a:lnTo>
                    <a:pt x="31" y="134"/>
                  </a:lnTo>
                  <a:lnTo>
                    <a:pt x="21" y="157"/>
                  </a:lnTo>
                  <a:lnTo>
                    <a:pt x="11" y="180"/>
                  </a:lnTo>
                  <a:lnTo>
                    <a:pt x="6" y="205"/>
                  </a:lnTo>
                  <a:lnTo>
                    <a:pt x="2" y="232"/>
                  </a:lnTo>
                  <a:lnTo>
                    <a:pt x="0" y="257"/>
                  </a:lnTo>
                  <a:lnTo>
                    <a:pt x="8" y="257"/>
                  </a:lnTo>
                  <a:lnTo>
                    <a:pt x="8" y="232"/>
                  </a:lnTo>
                  <a:lnTo>
                    <a:pt x="11" y="207"/>
                  </a:lnTo>
                  <a:lnTo>
                    <a:pt x="19" y="184"/>
                  </a:lnTo>
                  <a:lnTo>
                    <a:pt x="27" y="161"/>
                  </a:lnTo>
                  <a:lnTo>
                    <a:pt x="38" y="138"/>
                  </a:lnTo>
                  <a:lnTo>
                    <a:pt x="50" y="117"/>
                  </a:lnTo>
                  <a:lnTo>
                    <a:pt x="65" y="98"/>
                  </a:lnTo>
                  <a:lnTo>
                    <a:pt x="81" y="80"/>
                  </a:lnTo>
                  <a:lnTo>
                    <a:pt x="98" y="63"/>
                  </a:lnTo>
                  <a:lnTo>
                    <a:pt x="119" y="50"/>
                  </a:lnTo>
                  <a:lnTo>
                    <a:pt x="138" y="36"/>
                  </a:lnTo>
                  <a:lnTo>
                    <a:pt x="161" y="27"/>
                  </a:lnTo>
                  <a:lnTo>
                    <a:pt x="184" y="17"/>
                  </a:lnTo>
                  <a:lnTo>
                    <a:pt x="207" y="11"/>
                  </a:lnTo>
                  <a:lnTo>
                    <a:pt x="232" y="7"/>
                  </a:lnTo>
                  <a:lnTo>
                    <a:pt x="259" y="7"/>
                  </a:lnTo>
                  <a:lnTo>
                    <a:pt x="259" y="7"/>
                  </a:lnTo>
                  <a:lnTo>
                    <a:pt x="25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6" name="Freeform 284"/>
            <p:cNvSpPr>
              <a:spLocks noChangeAspect="1"/>
            </p:cNvSpPr>
            <p:nvPr/>
          </p:nvSpPr>
          <p:spPr bwMode="auto">
            <a:xfrm>
              <a:off x="2121" y="1850"/>
              <a:ext cx="630" cy="628"/>
            </a:xfrm>
            <a:custGeom>
              <a:avLst/>
              <a:gdLst>
                <a:gd name="T0" fmla="*/ 258 w 258"/>
                <a:gd name="T1" fmla="*/ 257 h 257"/>
                <a:gd name="T2" fmla="*/ 258 w 258"/>
                <a:gd name="T3" fmla="*/ 257 h 257"/>
                <a:gd name="T4" fmla="*/ 258 w 258"/>
                <a:gd name="T5" fmla="*/ 232 h 257"/>
                <a:gd name="T6" fmla="*/ 254 w 258"/>
                <a:gd name="T7" fmla="*/ 205 h 257"/>
                <a:gd name="T8" fmla="*/ 246 w 258"/>
                <a:gd name="T9" fmla="*/ 180 h 257"/>
                <a:gd name="T10" fmla="*/ 238 w 258"/>
                <a:gd name="T11" fmla="*/ 157 h 257"/>
                <a:gd name="T12" fmla="*/ 227 w 258"/>
                <a:gd name="T13" fmla="*/ 134 h 257"/>
                <a:gd name="T14" fmla="*/ 214 w 258"/>
                <a:gd name="T15" fmla="*/ 113 h 257"/>
                <a:gd name="T16" fmla="*/ 198 w 258"/>
                <a:gd name="T17" fmla="*/ 94 h 257"/>
                <a:gd name="T18" fmla="*/ 183 w 258"/>
                <a:gd name="T19" fmla="*/ 74 h 257"/>
                <a:gd name="T20" fmla="*/ 164 w 258"/>
                <a:gd name="T21" fmla="*/ 59 h 257"/>
                <a:gd name="T22" fmla="*/ 144 w 258"/>
                <a:gd name="T23" fmla="*/ 44 h 257"/>
                <a:gd name="T24" fmla="*/ 123 w 258"/>
                <a:gd name="T25" fmla="*/ 30 h 257"/>
                <a:gd name="T26" fmla="*/ 100 w 258"/>
                <a:gd name="T27" fmla="*/ 19 h 257"/>
                <a:gd name="T28" fmla="*/ 77 w 258"/>
                <a:gd name="T29" fmla="*/ 11 h 257"/>
                <a:gd name="T30" fmla="*/ 52 w 258"/>
                <a:gd name="T31" fmla="*/ 5 h 257"/>
                <a:gd name="T32" fmla="*/ 25 w 258"/>
                <a:gd name="T33" fmla="*/ 0 h 257"/>
                <a:gd name="T34" fmla="*/ 0 w 258"/>
                <a:gd name="T35" fmla="*/ 0 h 257"/>
                <a:gd name="T36" fmla="*/ 0 w 258"/>
                <a:gd name="T37" fmla="*/ 7 h 257"/>
                <a:gd name="T38" fmla="*/ 25 w 258"/>
                <a:gd name="T39" fmla="*/ 7 h 257"/>
                <a:gd name="T40" fmla="*/ 50 w 258"/>
                <a:gd name="T41" fmla="*/ 11 h 257"/>
                <a:gd name="T42" fmla="*/ 73 w 258"/>
                <a:gd name="T43" fmla="*/ 17 h 257"/>
                <a:gd name="T44" fmla="*/ 96 w 258"/>
                <a:gd name="T45" fmla="*/ 27 h 257"/>
                <a:gd name="T46" fmla="*/ 119 w 258"/>
                <a:gd name="T47" fmla="*/ 36 h 257"/>
                <a:gd name="T48" fmla="*/ 141 w 258"/>
                <a:gd name="T49" fmla="*/ 50 h 257"/>
                <a:gd name="T50" fmla="*/ 160 w 258"/>
                <a:gd name="T51" fmla="*/ 63 h 257"/>
                <a:gd name="T52" fmla="*/ 177 w 258"/>
                <a:gd name="T53" fmla="*/ 80 h 257"/>
                <a:gd name="T54" fmla="*/ 194 w 258"/>
                <a:gd name="T55" fmla="*/ 98 h 257"/>
                <a:gd name="T56" fmla="*/ 208 w 258"/>
                <a:gd name="T57" fmla="*/ 117 h 257"/>
                <a:gd name="T58" fmla="*/ 221 w 258"/>
                <a:gd name="T59" fmla="*/ 138 h 257"/>
                <a:gd name="T60" fmla="*/ 231 w 258"/>
                <a:gd name="T61" fmla="*/ 161 h 257"/>
                <a:gd name="T62" fmla="*/ 240 w 258"/>
                <a:gd name="T63" fmla="*/ 184 h 257"/>
                <a:gd name="T64" fmla="*/ 246 w 258"/>
                <a:gd name="T65" fmla="*/ 207 h 257"/>
                <a:gd name="T66" fmla="*/ 250 w 258"/>
                <a:gd name="T67" fmla="*/ 232 h 257"/>
                <a:gd name="T68" fmla="*/ 250 w 258"/>
                <a:gd name="T69" fmla="*/ 257 h 257"/>
                <a:gd name="T70" fmla="*/ 250 w 258"/>
                <a:gd name="T71" fmla="*/ 257 h 257"/>
                <a:gd name="T72" fmla="*/ 258 w 258"/>
                <a:gd name="T73"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8" h="257">
                  <a:moveTo>
                    <a:pt x="258" y="257"/>
                  </a:moveTo>
                  <a:lnTo>
                    <a:pt x="258" y="257"/>
                  </a:lnTo>
                  <a:lnTo>
                    <a:pt x="258" y="232"/>
                  </a:lnTo>
                  <a:lnTo>
                    <a:pt x="254" y="205"/>
                  </a:lnTo>
                  <a:lnTo>
                    <a:pt x="246" y="180"/>
                  </a:lnTo>
                  <a:lnTo>
                    <a:pt x="238" y="157"/>
                  </a:lnTo>
                  <a:lnTo>
                    <a:pt x="227" y="134"/>
                  </a:lnTo>
                  <a:lnTo>
                    <a:pt x="214" y="113"/>
                  </a:lnTo>
                  <a:lnTo>
                    <a:pt x="198" y="94"/>
                  </a:lnTo>
                  <a:lnTo>
                    <a:pt x="183" y="74"/>
                  </a:lnTo>
                  <a:lnTo>
                    <a:pt x="164" y="59"/>
                  </a:lnTo>
                  <a:lnTo>
                    <a:pt x="144" y="44"/>
                  </a:lnTo>
                  <a:lnTo>
                    <a:pt x="123" y="30"/>
                  </a:lnTo>
                  <a:lnTo>
                    <a:pt x="100" y="19"/>
                  </a:lnTo>
                  <a:lnTo>
                    <a:pt x="77" y="11"/>
                  </a:lnTo>
                  <a:lnTo>
                    <a:pt x="52" y="5"/>
                  </a:lnTo>
                  <a:lnTo>
                    <a:pt x="25" y="0"/>
                  </a:lnTo>
                  <a:lnTo>
                    <a:pt x="0" y="0"/>
                  </a:lnTo>
                  <a:lnTo>
                    <a:pt x="0" y="7"/>
                  </a:lnTo>
                  <a:lnTo>
                    <a:pt x="25" y="7"/>
                  </a:lnTo>
                  <a:lnTo>
                    <a:pt x="50" y="11"/>
                  </a:lnTo>
                  <a:lnTo>
                    <a:pt x="73" y="17"/>
                  </a:lnTo>
                  <a:lnTo>
                    <a:pt x="96" y="27"/>
                  </a:lnTo>
                  <a:lnTo>
                    <a:pt x="119" y="36"/>
                  </a:lnTo>
                  <a:lnTo>
                    <a:pt x="141" y="50"/>
                  </a:lnTo>
                  <a:lnTo>
                    <a:pt x="160" y="63"/>
                  </a:lnTo>
                  <a:lnTo>
                    <a:pt x="177" y="80"/>
                  </a:lnTo>
                  <a:lnTo>
                    <a:pt x="194" y="98"/>
                  </a:lnTo>
                  <a:lnTo>
                    <a:pt x="208" y="117"/>
                  </a:lnTo>
                  <a:lnTo>
                    <a:pt x="221" y="138"/>
                  </a:lnTo>
                  <a:lnTo>
                    <a:pt x="231" y="161"/>
                  </a:lnTo>
                  <a:lnTo>
                    <a:pt x="240" y="184"/>
                  </a:lnTo>
                  <a:lnTo>
                    <a:pt x="246" y="207"/>
                  </a:lnTo>
                  <a:lnTo>
                    <a:pt x="250" y="232"/>
                  </a:lnTo>
                  <a:lnTo>
                    <a:pt x="250" y="257"/>
                  </a:lnTo>
                  <a:lnTo>
                    <a:pt x="250" y="257"/>
                  </a:lnTo>
                  <a:lnTo>
                    <a:pt x="258" y="25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7" name="Freeform 285"/>
            <p:cNvSpPr>
              <a:spLocks noChangeAspect="1"/>
            </p:cNvSpPr>
            <p:nvPr/>
          </p:nvSpPr>
          <p:spPr bwMode="auto">
            <a:xfrm>
              <a:off x="2121" y="2478"/>
              <a:ext cx="630" cy="632"/>
            </a:xfrm>
            <a:custGeom>
              <a:avLst/>
              <a:gdLst>
                <a:gd name="T0" fmla="*/ 0 w 258"/>
                <a:gd name="T1" fmla="*/ 259 h 259"/>
                <a:gd name="T2" fmla="*/ 0 w 258"/>
                <a:gd name="T3" fmla="*/ 259 h 259"/>
                <a:gd name="T4" fmla="*/ 25 w 258"/>
                <a:gd name="T5" fmla="*/ 257 h 259"/>
                <a:gd name="T6" fmla="*/ 52 w 258"/>
                <a:gd name="T7" fmla="*/ 253 h 259"/>
                <a:gd name="T8" fmla="*/ 77 w 258"/>
                <a:gd name="T9" fmla="*/ 247 h 259"/>
                <a:gd name="T10" fmla="*/ 100 w 258"/>
                <a:gd name="T11" fmla="*/ 238 h 259"/>
                <a:gd name="T12" fmla="*/ 123 w 258"/>
                <a:gd name="T13" fmla="*/ 228 h 259"/>
                <a:gd name="T14" fmla="*/ 144 w 258"/>
                <a:gd name="T15" fmla="*/ 215 h 259"/>
                <a:gd name="T16" fmla="*/ 164 w 258"/>
                <a:gd name="T17" fmla="*/ 199 h 259"/>
                <a:gd name="T18" fmla="*/ 183 w 258"/>
                <a:gd name="T19" fmla="*/ 184 h 259"/>
                <a:gd name="T20" fmla="*/ 198 w 258"/>
                <a:gd name="T21" fmla="*/ 165 h 259"/>
                <a:gd name="T22" fmla="*/ 214 w 258"/>
                <a:gd name="T23" fmla="*/ 145 h 259"/>
                <a:gd name="T24" fmla="*/ 227 w 258"/>
                <a:gd name="T25" fmla="*/ 122 h 259"/>
                <a:gd name="T26" fmla="*/ 238 w 258"/>
                <a:gd name="T27" fmla="*/ 101 h 259"/>
                <a:gd name="T28" fmla="*/ 246 w 258"/>
                <a:gd name="T29" fmla="*/ 76 h 259"/>
                <a:gd name="T30" fmla="*/ 254 w 258"/>
                <a:gd name="T31" fmla="*/ 51 h 259"/>
                <a:gd name="T32" fmla="*/ 258 w 258"/>
                <a:gd name="T33" fmla="*/ 27 h 259"/>
                <a:gd name="T34" fmla="*/ 258 w 258"/>
                <a:gd name="T35" fmla="*/ 0 h 259"/>
                <a:gd name="T36" fmla="*/ 250 w 258"/>
                <a:gd name="T37" fmla="*/ 0 h 259"/>
                <a:gd name="T38" fmla="*/ 250 w 258"/>
                <a:gd name="T39" fmla="*/ 27 h 259"/>
                <a:gd name="T40" fmla="*/ 246 w 258"/>
                <a:gd name="T41" fmla="*/ 51 h 259"/>
                <a:gd name="T42" fmla="*/ 240 w 258"/>
                <a:gd name="T43" fmla="*/ 75 h 259"/>
                <a:gd name="T44" fmla="*/ 231 w 258"/>
                <a:gd name="T45" fmla="*/ 98 h 259"/>
                <a:gd name="T46" fmla="*/ 221 w 258"/>
                <a:gd name="T47" fmla="*/ 121 h 259"/>
                <a:gd name="T48" fmla="*/ 208 w 258"/>
                <a:gd name="T49" fmla="*/ 140 h 259"/>
                <a:gd name="T50" fmla="*/ 194 w 258"/>
                <a:gd name="T51" fmla="*/ 161 h 259"/>
                <a:gd name="T52" fmla="*/ 177 w 258"/>
                <a:gd name="T53" fmla="*/ 178 h 259"/>
                <a:gd name="T54" fmla="*/ 160 w 258"/>
                <a:gd name="T55" fmla="*/ 193 h 259"/>
                <a:gd name="T56" fmla="*/ 141 w 258"/>
                <a:gd name="T57" fmla="*/ 209 h 259"/>
                <a:gd name="T58" fmla="*/ 119 w 258"/>
                <a:gd name="T59" fmla="*/ 220 h 259"/>
                <a:gd name="T60" fmla="*/ 96 w 258"/>
                <a:gd name="T61" fmla="*/ 232 h 259"/>
                <a:gd name="T62" fmla="*/ 73 w 258"/>
                <a:gd name="T63" fmla="*/ 239 h 259"/>
                <a:gd name="T64" fmla="*/ 50 w 258"/>
                <a:gd name="T65" fmla="*/ 247 h 259"/>
                <a:gd name="T66" fmla="*/ 25 w 258"/>
                <a:gd name="T67" fmla="*/ 251 h 259"/>
                <a:gd name="T68" fmla="*/ 0 w 258"/>
                <a:gd name="T69" fmla="*/ 251 h 259"/>
                <a:gd name="T70" fmla="*/ 0 w 258"/>
                <a:gd name="T71" fmla="*/ 251 h 259"/>
                <a:gd name="T72" fmla="*/ 0 w 258"/>
                <a:gd name="T73"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8" h="259">
                  <a:moveTo>
                    <a:pt x="0" y="259"/>
                  </a:moveTo>
                  <a:lnTo>
                    <a:pt x="0" y="259"/>
                  </a:lnTo>
                  <a:lnTo>
                    <a:pt x="25" y="257"/>
                  </a:lnTo>
                  <a:lnTo>
                    <a:pt x="52" y="253"/>
                  </a:lnTo>
                  <a:lnTo>
                    <a:pt x="77" y="247"/>
                  </a:lnTo>
                  <a:lnTo>
                    <a:pt x="100" y="238"/>
                  </a:lnTo>
                  <a:lnTo>
                    <a:pt x="123" y="228"/>
                  </a:lnTo>
                  <a:lnTo>
                    <a:pt x="144" y="215"/>
                  </a:lnTo>
                  <a:lnTo>
                    <a:pt x="164" y="199"/>
                  </a:lnTo>
                  <a:lnTo>
                    <a:pt x="183" y="184"/>
                  </a:lnTo>
                  <a:lnTo>
                    <a:pt x="198" y="165"/>
                  </a:lnTo>
                  <a:lnTo>
                    <a:pt x="214" y="145"/>
                  </a:lnTo>
                  <a:lnTo>
                    <a:pt x="227" y="122"/>
                  </a:lnTo>
                  <a:lnTo>
                    <a:pt x="238" y="101"/>
                  </a:lnTo>
                  <a:lnTo>
                    <a:pt x="246" y="76"/>
                  </a:lnTo>
                  <a:lnTo>
                    <a:pt x="254" y="51"/>
                  </a:lnTo>
                  <a:lnTo>
                    <a:pt x="258" y="27"/>
                  </a:lnTo>
                  <a:lnTo>
                    <a:pt x="258" y="0"/>
                  </a:lnTo>
                  <a:lnTo>
                    <a:pt x="250" y="0"/>
                  </a:lnTo>
                  <a:lnTo>
                    <a:pt x="250" y="27"/>
                  </a:lnTo>
                  <a:lnTo>
                    <a:pt x="246" y="51"/>
                  </a:lnTo>
                  <a:lnTo>
                    <a:pt x="240" y="75"/>
                  </a:lnTo>
                  <a:lnTo>
                    <a:pt x="231" y="98"/>
                  </a:lnTo>
                  <a:lnTo>
                    <a:pt x="221" y="121"/>
                  </a:lnTo>
                  <a:lnTo>
                    <a:pt x="208" y="140"/>
                  </a:lnTo>
                  <a:lnTo>
                    <a:pt x="194" y="161"/>
                  </a:lnTo>
                  <a:lnTo>
                    <a:pt x="177" y="178"/>
                  </a:lnTo>
                  <a:lnTo>
                    <a:pt x="160" y="193"/>
                  </a:lnTo>
                  <a:lnTo>
                    <a:pt x="141" y="209"/>
                  </a:lnTo>
                  <a:lnTo>
                    <a:pt x="119" y="220"/>
                  </a:lnTo>
                  <a:lnTo>
                    <a:pt x="96" y="232"/>
                  </a:lnTo>
                  <a:lnTo>
                    <a:pt x="73" y="239"/>
                  </a:lnTo>
                  <a:lnTo>
                    <a:pt x="50" y="247"/>
                  </a:lnTo>
                  <a:lnTo>
                    <a:pt x="25" y="251"/>
                  </a:lnTo>
                  <a:lnTo>
                    <a:pt x="0" y="251"/>
                  </a:lnTo>
                  <a:lnTo>
                    <a:pt x="0" y="251"/>
                  </a:lnTo>
                  <a:lnTo>
                    <a:pt x="0" y="25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8" name="Freeform 286"/>
            <p:cNvSpPr>
              <a:spLocks noChangeAspect="1"/>
            </p:cNvSpPr>
            <p:nvPr/>
          </p:nvSpPr>
          <p:spPr bwMode="auto">
            <a:xfrm>
              <a:off x="1090" y="2382"/>
              <a:ext cx="173" cy="44"/>
            </a:xfrm>
            <a:custGeom>
              <a:avLst/>
              <a:gdLst>
                <a:gd name="T0" fmla="*/ 71 w 71"/>
                <a:gd name="T1" fmla="*/ 4 h 18"/>
                <a:gd name="T2" fmla="*/ 69 w 71"/>
                <a:gd name="T3" fmla="*/ 0 h 18"/>
                <a:gd name="T4" fmla="*/ 0 w 71"/>
                <a:gd name="T5" fmla="*/ 14 h 18"/>
                <a:gd name="T6" fmla="*/ 0 w 71"/>
                <a:gd name="T7" fmla="*/ 18 h 18"/>
                <a:gd name="T8" fmla="*/ 71 w 71"/>
                <a:gd name="T9" fmla="*/ 4 h 18"/>
                <a:gd name="T10" fmla="*/ 71 w 71"/>
                <a:gd name="T11" fmla="*/ 4 h 18"/>
              </a:gdLst>
              <a:ahLst/>
              <a:cxnLst>
                <a:cxn ang="0">
                  <a:pos x="T0" y="T1"/>
                </a:cxn>
                <a:cxn ang="0">
                  <a:pos x="T2" y="T3"/>
                </a:cxn>
                <a:cxn ang="0">
                  <a:pos x="T4" y="T5"/>
                </a:cxn>
                <a:cxn ang="0">
                  <a:pos x="T6" y="T7"/>
                </a:cxn>
                <a:cxn ang="0">
                  <a:pos x="T8" y="T9"/>
                </a:cxn>
                <a:cxn ang="0">
                  <a:pos x="T10" y="T11"/>
                </a:cxn>
              </a:cxnLst>
              <a:rect l="0" t="0" r="r" b="b"/>
              <a:pathLst>
                <a:path w="71" h="18">
                  <a:moveTo>
                    <a:pt x="71" y="4"/>
                  </a:moveTo>
                  <a:lnTo>
                    <a:pt x="69" y="0"/>
                  </a:lnTo>
                  <a:lnTo>
                    <a:pt x="0" y="14"/>
                  </a:lnTo>
                  <a:lnTo>
                    <a:pt x="0" y="18"/>
                  </a:lnTo>
                  <a:lnTo>
                    <a:pt x="71" y="4"/>
                  </a:lnTo>
                  <a:lnTo>
                    <a:pt x="71"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59" name="Freeform 287"/>
            <p:cNvSpPr>
              <a:spLocks noChangeAspect="1"/>
            </p:cNvSpPr>
            <p:nvPr/>
          </p:nvSpPr>
          <p:spPr bwMode="auto">
            <a:xfrm>
              <a:off x="1259" y="2382"/>
              <a:ext cx="70" cy="44"/>
            </a:xfrm>
            <a:custGeom>
              <a:avLst/>
              <a:gdLst>
                <a:gd name="T0" fmla="*/ 29 w 29"/>
                <a:gd name="T1" fmla="*/ 18 h 18"/>
                <a:gd name="T2" fmla="*/ 29 w 29"/>
                <a:gd name="T3" fmla="*/ 18 h 18"/>
                <a:gd name="T4" fmla="*/ 27 w 29"/>
                <a:gd name="T5" fmla="*/ 14 h 18"/>
                <a:gd name="T6" fmla="*/ 25 w 29"/>
                <a:gd name="T7" fmla="*/ 8 h 18"/>
                <a:gd name="T8" fmla="*/ 23 w 29"/>
                <a:gd name="T9" fmla="*/ 6 h 18"/>
                <a:gd name="T10" fmla="*/ 19 w 29"/>
                <a:gd name="T11" fmla="*/ 2 h 18"/>
                <a:gd name="T12" fmla="*/ 15 w 29"/>
                <a:gd name="T13" fmla="*/ 0 h 18"/>
                <a:gd name="T14" fmla="*/ 11 w 29"/>
                <a:gd name="T15" fmla="*/ 0 h 18"/>
                <a:gd name="T16" fmla="*/ 5 w 29"/>
                <a:gd name="T17" fmla="*/ 0 h 18"/>
                <a:gd name="T18" fmla="*/ 0 w 29"/>
                <a:gd name="T19" fmla="*/ 0 h 18"/>
                <a:gd name="T20" fmla="*/ 2 w 29"/>
                <a:gd name="T21" fmla="*/ 4 h 18"/>
                <a:gd name="T22" fmla="*/ 5 w 29"/>
                <a:gd name="T23" fmla="*/ 4 h 18"/>
                <a:gd name="T24" fmla="*/ 9 w 29"/>
                <a:gd name="T25" fmla="*/ 4 h 18"/>
                <a:gd name="T26" fmla="*/ 13 w 29"/>
                <a:gd name="T27" fmla="*/ 4 h 18"/>
                <a:gd name="T28" fmla="*/ 17 w 29"/>
                <a:gd name="T29" fmla="*/ 6 h 18"/>
                <a:gd name="T30" fmla="*/ 19 w 29"/>
                <a:gd name="T31" fmla="*/ 8 h 18"/>
                <a:gd name="T32" fmla="*/ 21 w 29"/>
                <a:gd name="T33" fmla="*/ 12 h 18"/>
                <a:gd name="T34" fmla="*/ 23 w 29"/>
                <a:gd name="T35" fmla="*/ 14 h 18"/>
                <a:gd name="T36" fmla="*/ 23 w 29"/>
                <a:gd name="T37" fmla="*/ 18 h 18"/>
                <a:gd name="T38" fmla="*/ 23 w 29"/>
                <a:gd name="T39" fmla="*/ 18 h 18"/>
                <a:gd name="T40" fmla="*/ 29 w 29"/>
                <a:gd name="T4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18">
                  <a:moveTo>
                    <a:pt x="29" y="18"/>
                  </a:moveTo>
                  <a:lnTo>
                    <a:pt x="29" y="18"/>
                  </a:lnTo>
                  <a:lnTo>
                    <a:pt x="27" y="14"/>
                  </a:lnTo>
                  <a:lnTo>
                    <a:pt x="25" y="8"/>
                  </a:lnTo>
                  <a:lnTo>
                    <a:pt x="23" y="6"/>
                  </a:lnTo>
                  <a:lnTo>
                    <a:pt x="19" y="2"/>
                  </a:lnTo>
                  <a:lnTo>
                    <a:pt x="15" y="0"/>
                  </a:lnTo>
                  <a:lnTo>
                    <a:pt x="11" y="0"/>
                  </a:lnTo>
                  <a:lnTo>
                    <a:pt x="5" y="0"/>
                  </a:lnTo>
                  <a:lnTo>
                    <a:pt x="0" y="0"/>
                  </a:lnTo>
                  <a:lnTo>
                    <a:pt x="2" y="4"/>
                  </a:lnTo>
                  <a:lnTo>
                    <a:pt x="5" y="4"/>
                  </a:lnTo>
                  <a:lnTo>
                    <a:pt x="9" y="4"/>
                  </a:lnTo>
                  <a:lnTo>
                    <a:pt x="13" y="4"/>
                  </a:lnTo>
                  <a:lnTo>
                    <a:pt x="17" y="6"/>
                  </a:lnTo>
                  <a:lnTo>
                    <a:pt x="19" y="8"/>
                  </a:lnTo>
                  <a:lnTo>
                    <a:pt x="21" y="12"/>
                  </a:lnTo>
                  <a:lnTo>
                    <a:pt x="23" y="14"/>
                  </a:lnTo>
                  <a:lnTo>
                    <a:pt x="23" y="18"/>
                  </a:lnTo>
                  <a:lnTo>
                    <a:pt x="23" y="18"/>
                  </a:lnTo>
                  <a:lnTo>
                    <a:pt x="29"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0" name="Freeform 288"/>
            <p:cNvSpPr>
              <a:spLocks noChangeAspect="1"/>
            </p:cNvSpPr>
            <p:nvPr/>
          </p:nvSpPr>
          <p:spPr bwMode="auto">
            <a:xfrm>
              <a:off x="1315" y="2426"/>
              <a:ext cx="27" cy="130"/>
            </a:xfrm>
            <a:custGeom>
              <a:avLst/>
              <a:gdLst>
                <a:gd name="T0" fmla="*/ 7 w 11"/>
                <a:gd name="T1" fmla="*/ 53 h 53"/>
                <a:gd name="T2" fmla="*/ 11 w 11"/>
                <a:gd name="T3" fmla="*/ 53 h 53"/>
                <a:gd name="T4" fmla="*/ 6 w 11"/>
                <a:gd name="T5" fmla="*/ 0 h 53"/>
                <a:gd name="T6" fmla="*/ 0 w 11"/>
                <a:gd name="T7" fmla="*/ 0 h 53"/>
                <a:gd name="T8" fmla="*/ 7 w 11"/>
                <a:gd name="T9" fmla="*/ 53 h 53"/>
                <a:gd name="T10" fmla="*/ 7 w 11"/>
                <a:gd name="T11" fmla="*/ 53 h 53"/>
              </a:gdLst>
              <a:ahLst/>
              <a:cxnLst>
                <a:cxn ang="0">
                  <a:pos x="T0" y="T1"/>
                </a:cxn>
                <a:cxn ang="0">
                  <a:pos x="T2" y="T3"/>
                </a:cxn>
                <a:cxn ang="0">
                  <a:pos x="T4" y="T5"/>
                </a:cxn>
                <a:cxn ang="0">
                  <a:pos x="T6" y="T7"/>
                </a:cxn>
                <a:cxn ang="0">
                  <a:pos x="T8" y="T9"/>
                </a:cxn>
                <a:cxn ang="0">
                  <a:pos x="T10" y="T11"/>
                </a:cxn>
              </a:cxnLst>
              <a:rect l="0" t="0" r="r" b="b"/>
              <a:pathLst>
                <a:path w="11" h="53">
                  <a:moveTo>
                    <a:pt x="7" y="53"/>
                  </a:moveTo>
                  <a:lnTo>
                    <a:pt x="11" y="53"/>
                  </a:lnTo>
                  <a:lnTo>
                    <a:pt x="6" y="0"/>
                  </a:lnTo>
                  <a:lnTo>
                    <a:pt x="0" y="0"/>
                  </a:lnTo>
                  <a:lnTo>
                    <a:pt x="7" y="53"/>
                  </a:lnTo>
                  <a:lnTo>
                    <a:pt x="7" y="5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1" name="Freeform 289"/>
            <p:cNvSpPr>
              <a:spLocks noChangeAspect="1"/>
            </p:cNvSpPr>
            <p:nvPr/>
          </p:nvSpPr>
          <p:spPr bwMode="auto">
            <a:xfrm>
              <a:off x="1310" y="2556"/>
              <a:ext cx="36" cy="34"/>
            </a:xfrm>
            <a:custGeom>
              <a:avLst/>
              <a:gdLst>
                <a:gd name="T0" fmla="*/ 0 w 15"/>
                <a:gd name="T1" fmla="*/ 14 h 14"/>
                <a:gd name="T2" fmla="*/ 0 w 15"/>
                <a:gd name="T3" fmla="*/ 14 h 14"/>
                <a:gd name="T4" fmla="*/ 2 w 15"/>
                <a:gd name="T5" fmla="*/ 14 h 14"/>
                <a:gd name="T6" fmla="*/ 6 w 15"/>
                <a:gd name="T7" fmla="*/ 14 h 14"/>
                <a:gd name="T8" fmla="*/ 8 w 15"/>
                <a:gd name="T9" fmla="*/ 14 h 14"/>
                <a:gd name="T10" fmla="*/ 9 w 15"/>
                <a:gd name="T11" fmla="*/ 12 h 14"/>
                <a:gd name="T12" fmla="*/ 11 w 15"/>
                <a:gd name="T13" fmla="*/ 10 h 14"/>
                <a:gd name="T14" fmla="*/ 13 w 15"/>
                <a:gd name="T15" fmla="*/ 8 h 14"/>
                <a:gd name="T16" fmla="*/ 15 w 15"/>
                <a:gd name="T17" fmla="*/ 4 h 14"/>
                <a:gd name="T18" fmla="*/ 13 w 15"/>
                <a:gd name="T19" fmla="*/ 0 h 14"/>
                <a:gd name="T20" fmla="*/ 9 w 15"/>
                <a:gd name="T21" fmla="*/ 0 h 14"/>
                <a:gd name="T22" fmla="*/ 9 w 15"/>
                <a:gd name="T23" fmla="*/ 4 h 14"/>
                <a:gd name="T24" fmla="*/ 9 w 15"/>
                <a:gd name="T25" fmla="*/ 6 h 14"/>
                <a:gd name="T26" fmla="*/ 8 w 15"/>
                <a:gd name="T27" fmla="*/ 8 h 14"/>
                <a:gd name="T28" fmla="*/ 8 w 15"/>
                <a:gd name="T29" fmla="*/ 8 h 14"/>
                <a:gd name="T30" fmla="*/ 6 w 15"/>
                <a:gd name="T31" fmla="*/ 10 h 14"/>
                <a:gd name="T32" fmla="*/ 4 w 15"/>
                <a:gd name="T33" fmla="*/ 10 h 14"/>
                <a:gd name="T34" fmla="*/ 2 w 15"/>
                <a:gd name="T35" fmla="*/ 10 h 14"/>
                <a:gd name="T36" fmla="*/ 2 w 15"/>
                <a:gd name="T37" fmla="*/ 10 h 14"/>
                <a:gd name="T38" fmla="*/ 2 w 15"/>
                <a:gd name="T39" fmla="*/ 10 h 14"/>
                <a:gd name="T40" fmla="*/ 0 w 15"/>
                <a:gd name="T4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4">
                  <a:moveTo>
                    <a:pt x="0" y="14"/>
                  </a:moveTo>
                  <a:lnTo>
                    <a:pt x="0" y="14"/>
                  </a:lnTo>
                  <a:lnTo>
                    <a:pt x="2" y="14"/>
                  </a:lnTo>
                  <a:lnTo>
                    <a:pt x="6" y="14"/>
                  </a:lnTo>
                  <a:lnTo>
                    <a:pt x="8" y="14"/>
                  </a:lnTo>
                  <a:lnTo>
                    <a:pt x="9" y="12"/>
                  </a:lnTo>
                  <a:lnTo>
                    <a:pt x="11" y="10"/>
                  </a:lnTo>
                  <a:lnTo>
                    <a:pt x="13" y="8"/>
                  </a:lnTo>
                  <a:lnTo>
                    <a:pt x="15" y="4"/>
                  </a:lnTo>
                  <a:lnTo>
                    <a:pt x="13" y="0"/>
                  </a:lnTo>
                  <a:lnTo>
                    <a:pt x="9" y="0"/>
                  </a:lnTo>
                  <a:lnTo>
                    <a:pt x="9" y="4"/>
                  </a:lnTo>
                  <a:lnTo>
                    <a:pt x="9" y="6"/>
                  </a:lnTo>
                  <a:lnTo>
                    <a:pt x="8" y="8"/>
                  </a:lnTo>
                  <a:lnTo>
                    <a:pt x="8" y="8"/>
                  </a:lnTo>
                  <a:lnTo>
                    <a:pt x="6" y="10"/>
                  </a:lnTo>
                  <a:lnTo>
                    <a:pt x="4" y="10"/>
                  </a:lnTo>
                  <a:lnTo>
                    <a:pt x="2" y="10"/>
                  </a:lnTo>
                  <a:lnTo>
                    <a:pt x="2" y="10"/>
                  </a:lnTo>
                  <a:lnTo>
                    <a:pt x="2" y="10"/>
                  </a:lnTo>
                  <a:lnTo>
                    <a:pt x="0"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2" name="Freeform 290"/>
            <p:cNvSpPr>
              <a:spLocks noChangeAspect="1"/>
            </p:cNvSpPr>
            <p:nvPr/>
          </p:nvSpPr>
          <p:spPr bwMode="auto">
            <a:xfrm>
              <a:off x="1090" y="2529"/>
              <a:ext cx="225" cy="61"/>
            </a:xfrm>
            <a:custGeom>
              <a:avLst/>
              <a:gdLst>
                <a:gd name="T0" fmla="*/ 0 w 92"/>
                <a:gd name="T1" fmla="*/ 0 h 25"/>
                <a:gd name="T2" fmla="*/ 0 w 92"/>
                <a:gd name="T3" fmla="*/ 6 h 25"/>
                <a:gd name="T4" fmla="*/ 90 w 92"/>
                <a:gd name="T5" fmla="*/ 25 h 25"/>
                <a:gd name="T6" fmla="*/ 92 w 92"/>
                <a:gd name="T7" fmla="*/ 21 h 25"/>
                <a:gd name="T8" fmla="*/ 0 w 92"/>
                <a:gd name="T9" fmla="*/ 0 h 25"/>
                <a:gd name="T10" fmla="*/ 0 w 92"/>
                <a:gd name="T11" fmla="*/ 0 h 25"/>
              </a:gdLst>
              <a:ahLst/>
              <a:cxnLst>
                <a:cxn ang="0">
                  <a:pos x="T0" y="T1"/>
                </a:cxn>
                <a:cxn ang="0">
                  <a:pos x="T2" y="T3"/>
                </a:cxn>
                <a:cxn ang="0">
                  <a:pos x="T4" y="T5"/>
                </a:cxn>
                <a:cxn ang="0">
                  <a:pos x="T6" y="T7"/>
                </a:cxn>
                <a:cxn ang="0">
                  <a:pos x="T8" y="T9"/>
                </a:cxn>
                <a:cxn ang="0">
                  <a:pos x="T10" y="T11"/>
                </a:cxn>
              </a:cxnLst>
              <a:rect l="0" t="0" r="r" b="b"/>
              <a:pathLst>
                <a:path w="92" h="25">
                  <a:moveTo>
                    <a:pt x="0" y="0"/>
                  </a:moveTo>
                  <a:lnTo>
                    <a:pt x="0" y="6"/>
                  </a:lnTo>
                  <a:lnTo>
                    <a:pt x="90" y="25"/>
                  </a:lnTo>
                  <a:lnTo>
                    <a:pt x="92" y="21"/>
                  </a:lnTo>
                  <a:lnTo>
                    <a:pt x="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3" name="Freeform 291"/>
            <p:cNvSpPr>
              <a:spLocks noChangeAspect="1"/>
            </p:cNvSpPr>
            <p:nvPr/>
          </p:nvSpPr>
          <p:spPr bwMode="auto">
            <a:xfrm>
              <a:off x="1061" y="2514"/>
              <a:ext cx="29" cy="30"/>
            </a:xfrm>
            <a:custGeom>
              <a:avLst/>
              <a:gdLst>
                <a:gd name="T0" fmla="*/ 0 w 12"/>
                <a:gd name="T1" fmla="*/ 0 h 12"/>
                <a:gd name="T2" fmla="*/ 0 w 12"/>
                <a:gd name="T3" fmla="*/ 0 h 12"/>
                <a:gd name="T4" fmla="*/ 0 w 12"/>
                <a:gd name="T5" fmla="*/ 2 h 12"/>
                <a:gd name="T6" fmla="*/ 2 w 12"/>
                <a:gd name="T7" fmla="*/ 4 h 12"/>
                <a:gd name="T8" fmla="*/ 2 w 12"/>
                <a:gd name="T9" fmla="*/ 6 h 12"/>
                <a:gd name="T10" fmla="*/ 4 w 12"/>
                <a:gd name="T11" fmla="*/ 8 h 12"/>
                <a:gd name="T12" fmla="*/ 6 w 12"/>
                <a:gd name="T13" fmla="*/ 8 h 12"/>
                <a:gd name="T14" fmla="*/ 8 w 12"/>
                <a:gd name="T15" fmla="*/ 10 h 12"/>
                <a:gd name="T16" fmla="*/ 10 w 12"/>
                <a:gd name="T17" fmla="*/ 10 h 12"/>
                <a:gd name="T18" fmla="*/ 12 w 12"/>
                <a:gd name="T19" fmla="*/ 12 h 12"/>
                <a:gd name="T20" fmla="*/ 12 w 12"/>
                <a:gd name="T21" fmla="*/ 6 h 12"/>
                <a:gd name="T22" fmla="*/ 12 w 12"/>
                <a:gd name="T23" fmla="*/ 6 h 12"/>
                <a:gd name="T24" fmla="*/ 10 w 12"/>
                <a:gd name="T25" fmla="*/ 6 h 12"/>
                <a:gd name="T26" fmla="*/ 8 w 12"/>
                <a:gd name="T27" fmla="*/ 4 h 12"/>
                <a:gd name="T28" fmla="*/ 8 w 12"/>
                <a:gd name="T29" fmla="*/ 4 h 12"/>
                <a:gd name="T30" fmla="*/ 6 w 12"/>
                <a:gd name="T31" fmla="*/ 4 h 12"/>
                <a:gd name="T32" fmla="*/ 6 w 12"/>
                <a:gd name="T33" fmla="*/ 2 h 12"/>
                <a:gd name="T34" fmla="*/ 6 w 12"/>
                <a:gd name="T35" fmla="*/ 0 h 12"/>
                <a:gd name="T36" fmla="*/ 6 w 12"/>
                <a:gd name="T37" fmla="*/ 0 h 12"/>
                <a:gd name="T38" fmla="*/ 6 w 12"/>
                <a:gd name="T39" fmla="*/ 0 h 12"/>
                <a:gd name="T40" fmla="*/ 0 w 12"/>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2">
                  <a:moveTo>
                    <a:pt x="0" y="0"/>
                  </a:moveTo>
                  <a:lnTo>
                    <a:pt x="0" y="0"/>
                  </a:lnTo>
                  <a:lnTo>
                    <a:pt x="0" y="2"/>
                  </a:lnTo>
                  <a:lnTo>
                    <a:pt x="2" y="4"/>
                  </a:lnTo>
                  <a:lnTo>
                    <a:pt x="2" y="6"/>
                  </a:lnTo>
                  <a:lnTo>
                    <a:pt x="4" y="8"/>
                  </a:lnTo>
                  <a:lnTo>
                    <a:pt x="6" y="8"/>
                  </a:lnTo>
                  <a:lnTo>
                    <a:pt x="8" y="10"/>
                  </a:lnTo>
                  <a:lnTo>
                    <a:pt x="10" y="10"/>
                  </a:lnTo>
                  <a:lnTo>
                    <a:pt x="12" y="12"/>
                  </a:lnTo>
                  <a:lnTo>
                    <a:pt x="12" y="6"/>
                  </a:lnTo>
                  <a:lnTo>
                    <a:pt x="12" y="6"/>
                  </a:lnTo>
                  <a:lnTo>
                    <a:pt x="10" y="6"/>
                  </a:lnTo>
                  <a:lnTo>
                    <a:pt x="8" y="4"/>
                  </a:lnTo>
                  <a:lnTo>
                    <a:pt x="8" y="4"/>
                  </a:lnTo>
                  <a:lnTo>
                    <a:pt x="6" y="4"/>
                  </a:lnTo>
                  <a:lnTo>
                    <a:pt x="6" y="2"/>
                  </a:lnTo>
                  <a:lnTo>
                    <a:pt x="6" y="0"/>
                  </a:lnTo>
                  <a:lnTo>
                    <a:pt x="6" y="0"/>
                  </a:lnTo>
                  <a:lnTo>
                    <a:pt x="6"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4" name="Freeform 292"/>
            <p:cNvSpPr>
              <a:spLocks noChangeAspect="1"/>
            </p:cNvSpPr>
            <p:nvPr/>
          </p:nvSpPr>
          <p:spPr bwMode="auto">
            <a:xfrm>
              <a:off x="1061" y="2443"/>
              <a:ext cx="14" cy="71"/>
            </a:xfrm>
            <a:custGeom>
              <a:avLst/>
              <a:gdLst>
                <a:gd name="T0" fmla="*/ 6 w 6"/>
                <a:gd name="T1" fmla="*/ 0 h 29"/>
                <a:gd name="T2" fmla="*/ 0 w 6"/>
                <a:gd name="T3" fmla="*/ 0 h 29"/>
                <a:gd name="T4" fmla="*/ 0 w 6"/>
                <a:gd name="T5" fmla="*/ 29 h 29"/>
                <a:gd name="T6" fmla="*/ 6 w 6"/>
                <a:gd name="T7" fmla="*/ 29 h 29"/>
                <a:gd name="T8" fmla="*/ 6 w 6"/>
                <a:gd name="T9" fmla="*/ 0 h 29"/>
                <a:gd name="T10" fmla="*/ 6 w 6"/>
                <a:gd name="T11" fmla="*/ 0 h 29"/>
              </a:gdLst>
              <a:ahLst/>
              <a:cxnLst>
                <a:cxn ang="0">
                  <a:pos x="T0" y="T1"/>
                </a:cxn>
                <a:cxn ang="0">
                  <a:pos x="T2" y="T3"/>
                </a:cxn>
                <a:cxn ang="0">
                  <a:pos x="T4" y="T5"/>
                </a:cxn>
                <a:cxn ang="0">
                  <a:pos x="T6" y="T7"/>
                </a:cxn>
                <a:cxn ang="0">
                  <a:pos x="T8" y="T9"/>
                </a:cxn>
                <a:cxn ang="0">
                  <a:pos x="T10" y="T11"/>
                </a:cxn>
              </a:cxnLst>
              <a:rect l="0" t="0" r="r" b="b"/>
              <a:pathLst>
                <a:path w="6" h="29">
                  <a:moveTo>
                    <a:pt x="6" y="0"/>
                  </a:moveTo>
                  <a:lnTo>
                    <a:pt x="0" y="0"/>
                  </a:lnTo>
                  <a:lnTo>
                    <a:pt x="0" y="29"/>
                  </a:lnTo>
                  <a:lnTo>
                    <a:pt x="6" y="29"/>
                  </a:lnTo>
                  <a:lnTo>
                    <a:pt x="6"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5" name="Freeform 293"/>
            <p:cNvSpPr>
              <a:spLocks noChangeAspect="1"/>
            </p:cNvSpPr>
            <p:nvPr/>
          </p:nvSpPr>
          <p:spPr bwMode="auto">
            <a:xfrm>
              <a:off x="1061" y="2417"/>
              <a:ext cx="29" cy="26"/>
            </a:xfrm>
            <a:custGeom>
              <a:avLst/>
              <a:gdLst>
                <a:gd name="T0" fmla="*/ 12 w 12"/>
                <a:gd name="T1" fmla="*/ 0 h 11"/>
                <a:gd name="T2" fmla="*/ 12 w 12"/>
                <a:gd name="T3" fmla="*/ 0 h 11"/>
                <a:gd name="T4" fmla="*/ 10 w 12"/>
                <a:gd name="T5" fmla="*/ 0 h 11"/>
                <a:gd name="T6" fmla="*/ 8 w 12"/>
                <a:gd name="T7" fmla="*/ 0 h 11"/>
                <a:gd name="T8" fmla="*/ 6 w 12"/>
                <a:gd name="T9" fmla="*/ 2 h 11"/>
                <a:gd name="T10" fmla="*/ 4 w 12"/>
                <a:gd name="T11" fmla="*/ 4 h 11"/>
                <a:gd name="T12" fmla="*/ 2 w 12"/>
                <a:gd name="T13" fmla="*/ 4 h 11"/>
                <a:gd name="T14" fmla="*/ 2 w 12"/>
                <a:gd name="T15" fmla="*/ 6 h 11"/>
                <a:gd name="T16" fmla="*/ 0 w 12"/>
                <a:gd name="T17" fmla="*/ 7 h 11"/>
                <a:gd name="T18" fmla="*/ 0 w 12"/>
                <a:gd name="T19" fmla="*/ 11 h 11"/>
                <a:gd name="T20" fmla="*/ 6 w 12"/>
                <a:gd name="T21" fmla="*/ 11 h 11"/>
                <a:gd name="T22" fmla="*/ 6 w 12"/>
                <a:gd name="T23" fmla="*/ 9 h 11"/>
                <a:gd name="T24" fmla="*/ 6 w 12"/>
                <a:gd name="T25" fmla="*/ 7 h 11"/>
                <a:gd name="T26" fmla="*/ 6 w 12"/>
                <a:gd name="T27" fmla="*/ 7 h 11"/>
                <a:gd name="T28" fmla="*/ 8 w 12"/>
                <a:gd name="T29" fmla="*/ 6 h 11"/>
                <a:gd name="T30" fmla="*/ 8 w 12"/>
                <a:gd name="T31" fmla="*/ 6 h 11"/>
                <a:gd name="T32" fmla="*/ 10 w 12"/>
                <a:gd name="T33" fmla="*/ 6 h 11"/>
                <a:gd name="T34" fmla="*/ 12 w 12"/>
                <a:gd name="T35" fmla="*/ 4 h 11"/>
                <a:gd name="T36" fmla="*/ 12 w 12"/>
                <a:gd name="T37" fmla="*/ 4 h 11"/>
                <a:gd name="T38" fmla="*/ 12 w 12"/>
                <a:gd name="T39" fmla="*/ 4 h 11"/>
                <a:gd name="T40" fmla="*/ 12 w 12"/>
                <a:gd name="T4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1">
                  <a:moveTo>
                    <a:pt x="12" y="0"/>
                  </a:moveTo>
                  <a:lnTo>
                    <a:pt x="12" y="0"/>
                  </a:lnTo>
                  <a:lnTo>
                    <a:pt x="10" y="0"/>
                  </a:lnTo>
                  <a:lnTo>
                    <a:pt x="8" y="0"/>
                  </a:lnTo>
                  <a:lnTo>
                    <a:pt x="6" y="2"/>
                  </a:lnTo>
                  <a:lnTo>
                    <a:pt x="4" y="4"/>
                  </a:lnTo>
                  <a:lnTo>
                    <a:pt x="2" y="4"/>
                  </a:lnTo>
                  <a:lnTo>
                    <a:pt x="2" y="6"/>
                  </a:lnTo>
                  <a:lnTo>
                    <a:pt x="0" y="7"/>
                  </a:lnTo>
                  <a:lnTo>
                    <a:pt x="0" y="11"/>
                  </a:lnTo>
                  <a:lnTo>
                    <a:pt x="6" y="11"/>
                  </a:lnTo>
                  <a:lnTo>
                    <a:pt x="6" y="9"/>
                  </a:lnTo>
                  <a:lnTo>
                    <a:pt x="6" y="7"/>
                  </a:lnTo>
                  <a:lnTo>
                    <a:pt x="6" y="7"/>
                  </a:lnTo>
                  <a:lnTo>
                    <a:pt x="8" y="6"/>
                  </a:lnTo>
                  <a:lnTo>
                    <a:pt x="8" y="6"/>
                  </a:lnTo>
                  <a:lnTo>
                    <a:pt x="10" y="6"/>
                  </a:lnTo>
                  <a:lnTo>
                    <a:pt x="12" y="4"/>
                  </a:lnTo>
                  <a:lnTo>
                    <a:pt x="12" y="4"/>
                  </a:lnTo>
                  <a:lnTo>
                    <a:pt x="12" y="4"/>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6" name="Freeform 294"/>
            <p:cNvSpPr>
              <a:spLocks noChangeAspect="1"/>
            </p:cNvSpPr>
            <p:nvPr/>
          </p:nvSpPr>
          <p:spPr bwMode="auto">
            <a:xfrm>
              <a:off x="384" y="2668"/>
              <a:ext cx="315" cy="44"/>
            </a:xfrm>
            <a:custGeom>
              <a:avLst/>
              <a:gdLst>
                <a:gd name="T0" fmla="*/ 129 w 129"/>
                <a:gd name="T1" fmla="*/ 4 h 18"/>
                <a:gd name="T2" fmla="*/ 129 w 129"/>
                <a:gd name="T3" fmla="*/ 4 h 18"/>
                <a:gd name="T4" fmla="*/ 114 w 129"/>
                <a:gd name="T5" fmla="*/ 4 h 18"/>
                <a:gd name="T6" fmla="*/ 96 w 129"/>
                <a:gd name="T7" fmla="*/ 4 h 18"/>
                <a:gd name="T8" fmla="*/ 81 w 129"/>
                <a:gd name="T9" fmla="*/ 4 h 18"/>
                <a:gd name="T10" fmla="*/ 66 w 129"/>
                <a:gd name="T11" fmla="*/ 2 h 18"/>
                <a:gd name="T12" fmla="*/ 48 w 129"/>
                <a:gd name="T13" fmla="*/ 2 h 18"/>
                <a:gd name="T14" fmla="*/ 33 w 129"/>
                <a:gd name="T15" fmla="*/ 2 h 18"/>
                <a:gd name="T16" fmla="*/ 16 w 129"/>
                <a:gd name="T17" fmla="*/ 2 h 18"/>
                <a:gd name="T18" fmla="*/ 0 w 129"/>
                <a:gd name="T19" fmla="*/ 0 h 18"/>
                <a:gd name="T20" fmla="*/ 0 w 129"/>
                <a:gd name="T21" fmla="*/ 14 h 18"/>
                <a:gd name="T22" fmla="*/ 16 w 129"/>
                <a:gd name="T23" fmla="*/ 14 h 18"/>
                <a:gd name="T24" fmla="*/ 33 w 129"/>
                <a:gd name="T25" fmla="*/ 14 h 18"/>
                <a:gd name="T26" fmla="*/ 48 w 129"/>
                <a:gd name="T27" fmla="*/ 14 h 18"/>
                <a:gd name="T28" fmla="*/ 64 w 129"/>
                <a:gd name="T29" fmla="*/ 16 h 18"/>
                <a:gd name="T30" fmla="*/ 81 w 129"/>
                <a:gd name="T31" fmla="*/ 16 h 18"/>
                <a:gd name="T32" fmla="*/ 96 w 129"/>
                <a:gd name="T33" fmla="*/ 16 h 18"/>
                <a:gd name="T34" fmla="*/ 112 w 129"/>
                <a:gd name="T35" fmla="*/ 18 h 18"/>
                <a:gd name="T36" fmla="*/ 129 w 129"/>
                <a:gd name="T37" fmla="*/ 18 h 18"/>
                <a:gd name="T38" fmla="*/ 129 w 129"/>
                <a:gd name="T39" fmla="*/ 18 h 18"/>
                <a:gd name="T40" fmla="*/ 129 w 129"/>
                <a:gd name="T41"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8">
                  <a:moveTo>
                    <a:pt x="129" y="4"/>
                  </a:moveTo>
                  <a:lnTo>
                    <a:pt x="129" y="4"/>
                  </a:lnTo>
                  <a:lnTo>
                    <a:pt x="114" y="4"/>
                  </a:lnTo>
                  <a:lnTo>
                    <a:pt x="96" y="4"/>
                  </a:lnTo>
                  <a:lnTo>
                    <a:pt x="81" y="4"/>
                  </a:lnTo>
                  <a:lnTo>
                    <a:pt x="66" y="2"/>
                  </a:lnTo>
                  <a:lnTo>
                    <a:pt x="48" y="2"/>
                  </a:lnTo>
                  <a:lnTo>
                    <a:pt x="33" y="2"/>
                  </a:lnTo>
                  <a:lnTo>
                    <a:pt x="16" y="2"/>
                  </a:lnTo>
                  <a:lnTo>
                    <a:pt x="0" y="0"/>
                  </a:lnTo>
                  <a:lnTo>
                    <a:pt x="0" y="14"/>
                  </a:lnTo>
                  <a:lnTo>
                    <a:pt x="16" y="14"/>
                  </a:lnTo>
                  <a:lnTo>
                    <a:pt x="33" y="14"/>
                  </a:lnTo>
                  <a:lnTo>
                    <a:pt x="48" y="14"/>
                  </a:lnTo>
                  <a:lnTo>
                    <a:pt x="64" y="16"/>
                  </a:lnTo>
                  <a:lnTo>
                    <a:pt x="81" y="16"/>
                  </a:lnTo>
                  <a:lnTo>
                    <a:pt x="96" y="16"/>
                  </a:lnTo>
                  <a:lnTo>
                    <a:pt x="112" y="18"/>
                  </a:lnTo>
                  <a:lnTo>
                    <a:pt x="129" y="18"/>
                  </a:lnTo>
                  <a:lnTo>
                    <a:pt x="129" y="18"/>
                  </a:lnTo>
                  <a:lnTo>
                    <a:pt x="12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7" name="Freeform 295"/>
            <p:cNvSpPr>
              <a:spLocks noChangeAspect="1"/>
            </p:cNvSpPr>
            <p:nvPr/>
          </p:nvSpPr>
          <p:spPr bwMode="auto">
            <a:xfrm>
              <a:off x="699" y="2678"/>
              <a:ext cx="887" cy="357"/>
            </a:xfrm>
            <a:custGeom>
              <a:avLst/>
              <a:gdLst>
                <a:gd name="T0" fmla="*/ 363 w 363"/>
                <a:gd name="T1" fmla="*/ 136 h 146"/>
                <a:gd name="T2" fmla="*/ 363 w 363"/>
                <a:gd name="T3" fmla="*/ 136 h 146"/>
                <a:gd name="T4" fmla="*/ 331 w 363"/>
                <a:gd name="T5" fmla="*/ 106 h 146"/>
                <a:gd name="T6" fmla="*/ 298 w 363"/>
                <a:gd name="T7" fmla="*/ 79 h 146"/>
                <a:gd name="T8" fmla="*/ 281 w 363"/>
                <a:gd name="T9" fmla="*/ 65 h 146"/>
                <a:gd name="T10" fmla="*/ 261 w 363"/>
                <a:gd name="T11" fmla="*/ 56 h 146"/>
                <a:gd name="T12" fmla="*/ 244 w 363"/>
                <a:gd name="T13" fmla="*/ 46 h 146"/>
                <a:gd name="T14" fmla="*/ 223 w 363"/>
                <a:gd name="T15" fmla="*/ 37 h 146"/>
                <a:gd name="T16" fmla="*/ 202 w 363"/>
                <a:gd name="T17" fmla="*/ 29 h 146"/>
                <a:gd name="T18" fmla="*/ 181 w 363"/>
                <a:gd name="T19" fmla="*/ 23 h 146"/>
                <a:gd name="T20" fmla="*/ 156 w 363"/>
                <a:gd name="T21" fmla="*/ 17 h 146"/>
                <a:gd name="T22" fmla="*/ 129 w 363"/>
                <a:gd name="T23" fmla="*/ 12 h 146"/>
                <a:gd name="T24" fmla="*/ 102 w 363"/>
                <a:gd name="T25" fmla="*/ 8 h 146"/>
                <a:gd name="T26" fmla="*/ 69 w 363"/>
                <a:gd name="T27" fmla="*/ 4 h 146"/>
                <a:gd name="T28" fmla="*/ 37 w 363"/>
                <a:gd name="T29" fmla="*/ 2 h 146"/>
                <a:gd name="T30" fmla="*/ 0 w 363"/>
                <a:gd name="T31" fmla="*/ 0 h 146"/>
                <a:gd name="T32" fmla="*/ 0 w 363"/>
                <a:gd name="T33" fmla="*/ 14 h 146"/>
                <a:gd name="T34" fmla="*/ 37 w 363"/>
                <a:gd name="T35" fmla="*/ 16 h 146"/>
                <a:gd name="T36" fmla="*/ 69 w 363"/>
                <a:gd name="T37" fmla="*/ 17 h 146"/>
                <a:gd name="T38" fmla="*/ 100 w 363"/>
                <a:gd name="T39" fmla="*/ 19 h 146"/>
                <a:gd name="T40" fmla="*/ 127 w 363"/>
                <a:gd name="T41" fmla="*/ 25 h 146"/>
                <a:gd name="T42" fmla="*/ 154 w 363"/>
                <a:gd name="T43" fmla="*/ 29 h 146"/>
                <a:gd name="T44" fmla="*/ 177 w 363"/>
                <a:gd name="T45" fmla="*/ 35 h 146"/>
                <a:gd name="T46" fmla="*/ 198 w 363"/>
                <a:gd name="T47" fmla="*/ 40 h 146"/>
                <a:gd name="T48" fmla="*/ 219 w 363"/>
                <a:gd name="T49" fmla="*/ 48 h 146"/>
                <a:gd name="T50" fmla="*/ 238 w 363"/>
                <a:gd name="T51" fmla="*/ 58 h 146"/>
                <a:gd name="T52" fmla="*/ 256 w 363"/>
                <a:gd name="T53" fmla="*/ 65 h 146"/>
                <a:gd name="T54" fmla="*/ 273 w 363"/>
                <a:gd name="T55" fmla="*/ 77 h 146"/>
                <a:gd name="T56" fmla="*/ 290 w 363"/>
                <a:gd name="T57" fmla="*/ 88 h 146"/>
                <a:gd name="T58" fmla="*/ 321 w 363"/>
                <a:gd name="T59" fmla="*/ 113 h 146"/>
                <a:gd name="T60" fmla="*/ 356 w 363"/>
                <a:gd name="T61" fmla="*/ 146 h 146"/>
                <a:gd name="T62" fmla="*/ 354 w 363"/>
                <a:gd name="T63" fmla="*/ 144 h 146"/>
                <a:gd name="T64" fmla="*/ 363 w 363"/>
                <a:gd name="T6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3" h="146">
                  <a:moveTo>
                    <a:pt x="363" y="136"/>
                  </a:moveTo>
                  <a:lnTo>
                    <a:pt x="363" y="136"/>
                  </a:lnTo>
                  <a:lnTo>
                    <a:pt x="331" y="106"/>
                  </a:lnTo>
                  <a:lnTo>
                    <a:pt x="298" y="79"/>
                  </a:lnTo>
                  <a:lnTo>
                    <a:pt x="281" y="65"/>
                  </a:lnTo>
                  <a:lnTo>
                    <a:pt x="261" y="56"/>
                  </a:lnTo>
                  <a:lnTo>
                    <a:pt x="244" y="46"/>
                  </a:lnTo>
                  <a:lnTo>
                    <a:pt x="223" y="37"/>
                  </a:lnTo>
                  <a:lnTo>
                    <a:pt x="202" y="29"/>
                  </a:lnTo>
                  <a:lnTo>
                    <a:pt x="181" y="23"/>
                  </a:lnTo>
                  <a:lnTo>
                    <a:pt x="156" y="17"/>
                  </a:lnTo>
                  <a:lnTo>
                    <a:pt x="129" y="12"/>
                  </a:lnTo>
                  <a:lnTo>
                    <a:pt x="102" y="8"/>
                  </a:lnTo>
                  <a:lnTo>
                    <a:pt x="69" y="4"/>
                  </a:lnTo>
                  <a:lnTo>
                    <a:pt x="37" y="2"/>
                  </a:lnTo>
                  <a:lnTo>
                    <a:pt x="0" y="0"/>
                  </a:lnTo>
                  <a:lnTo>
                    <a:pt x="0" y="14"/>
                  </a:lnTo>
                  <a:lnTo>
                    <a:pt x="37" y="16"/>
                  </a:lnTo>
                  <a:lnTo>
                    <a:pt x="69" y="17"/>
                  </a:lnTo>
                  <a:lnTo>
                    <a:pt x="100" y="19"/>
                  </a:lnTo>
                  <a:lnTo>
                    <a:pt x="127" y="25"/>
                  </a:lnTo>
                  <a:lnTo>
                    <a:pt x="154" y="29"/>
                  </a:lnTo>
                  <a:lnTo>
                    <a:pt x="177" y="35"/>
                  </a:lnTo>
                  <a:lnTo>
                    <a:pt x="198" y="40"/>
                  </a:lnTo>
                  <a:lnTo>
                    <a:pt x="219" y="48"/>
                  </a:lnTo>
                  <a:lnTo>
                    <a:pt x="238" y="58"/>
                  </a:lnTo>
                  <a:lnTo>
                    <a:pt x="256" y="65"/>
                  </a:lnTo>
                  <a:lnTo>
                    <a:pt x="273" y="77"/>
                  </a:lnTo>
                  <a:lnTo>
                    <a:pt x="290" y="88"/>
                  </a:lnTo>
                  <a:lnTo>
                    <a:pt x="321" y="113"/>
                  </a:lnTo>
                  <a:lnTo>
                    <a:pt x="356" y="146"/>
                  </a:lnTo>
                  <a:lnTo>
                    <a:pt x="354" y="144"/>
                  </a:lnTo>
                  <a:lnTo>
                    <a:pt x="363" y="1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8" name="Freeform 296"/>
            <p:cNvSpPr>
              <a:spLocks noChangeAspect="1"/>
            </p:cNvSpPr>
            <p:nvPr/>
          </p:nvSpPr>
          <p:spPr bwMode="auto">
            <a:xfrm>
              <a:off x="1564" y="3010"/>
              <a:ext cx="357" cy="909"/>
            </a:xfrm>
            <a:custGeom>
              <a:avLst/>
              <a:gdLst>
                <a:gd name="T0" fmla="*/ 146 w 146"/>
                <a:gd name="T1" fmla="*/ 372 h 372"/>
                <a:gd name="T2" fmla="*/ 146 w 146"/>
                <a:gd name="T3" fmla="*/ 372 h 372"/>
                <a:gd name="T4" fmla="*/ 144 w 146"/>
                <a:gd name="T5" fmla="*/ 342 h 372"/>
                <a:gd name="T6" fmla="*/ 142 w 146"/>
                <a:gd name="T7" fmla="*/ 311 h 372"/>
                <a:gd name="T8" fmla="*/ 138 w 146"/>
                <a:gd name="T9" fmla="*/ 284 h 372"/>
                <a:gd name="T10" fmla="*/ 132 w 146"/>
                <a:gd name="T11" fmla="*/ 255 h 372"/>
                <a:gd name="T12" fmla="*/ 126 w 146"/>
                <a:gd name="T13" fmla="*/ 231 h 372"/>
                <a:gd name="T14" fmla="*/ 119 w 146"/>
                <a:gd name="T15" fmla="*/ 206 h 372"/>
                <a:gd name="T16" fmla="*/ 111 w 146"/>
                <a:gd name="T17" fmla="*/ 181 h 372"/>
                <a:gd name="T18" fmla="*/ 103 w 146"/>
                <a:gd name="T19" fmla="*/ 158 h 372"/>
                <a:gd name="T20" fmla="*/ 94 w 146"/>
                <a:gd name="T21" fmla="*/ 135 h 372"/>
                <a:gd name="T22" fmla="*/ 82 w 146"/>
                <a:gd name="T23" fmla="*/ 114 h 372"/>
                <a:gd name="T24" fmla="*/ 73 w 146"/>
                <a:gd name="T25" fmla="*/ 92 h 372"/>
                <a:gd name="T26" fmla="*/ 61 w 146"/>
                <a:gd name="T27" fmla="*/ 73 h 372"/>
                <a:gd name="T28" fmla="*/ 36 w 146"/>
                <a:gd name="T29" fmla="*/ 35 h 372"/>
                <a:gd name="T30" fmla="*/ 9 w 146"/>
                <a:gd name="T31" fmla="*/ 0 h 372"/>
                <a:gd name="T32" fmla="*/ 0 w 146"/>
                <a:gd name="T33" fmla="*/ 8 h 372"/>
                <a:gd name="T34" fmla="*/ 27 w 146"/>
                <a:gd name="T35" fmla="*/ 43 h 372"/>
                <a:gd name="T36" fmla="*/ 50 w 146"/>
                <a:gd name="T37" fmla="*/ 79 h 372"/>
                <a:gd name="T38" fmla="*/ 61 w 146"/>
                <a:gd name="T39" fmla="*/ 98 h 372"/>
                <a:gd name="T40" fmla="*/ 73 w 146"/>
                <a:gd name="T41" fmla="*/ 119 h 372"/>
                <a:gd name="T42" fmla="*/ 82 w 146"/>
                <a:gd name="T43" fmla="*/ 140 h 372"/>
                <a:gd name="T44" fmla="*/ 92 w 146"/>
                <a:gd name="T45" fmla="*/ 161 h 372"/>
                <a:gd name="T46" fmla="*/ 100 w 146"/>
                <a:gd name="T47" fmla="*/ 185 h 372"/>
                <a:gd name="T48" fmla="*/ 107 w 146"/>
                <a:gd name="T49" fmla="*/ 208 h 372"/>
                <a:gd name="T50" fmla="*/ 115 w 146"/>
                <a:gd name="T51" fmla="*/ 232 h 372"/>
                <a:gd name="T52" fmla="*/ 121 w 146"/>
                <a:gd name="T53" fmla="*/ 259 h 372"/>
                <a:gd name="T54" fmla="*/ 124 w 146"/>
                <a:gd name="T55" fmla="*/ 286 h 372"/>
                <a:gd name="T56" fmla="*/ 128 w 146"/>
                <a:gd name="T57" fmla="*/ 313 h 372"/>
                <a:gd name="T58" fmla="*/ 132 w 146"/>
                <a:gd name="T59" fmla="*/ 342 h 372"/>
                <a:gd name="T60" fmla="*/ 134 w 146"/>
                <a:gd name="T61" fmla="*/ 372 h 372"/>
                <a:gd name="T62" fmla="*/ 134 w 146"/>
                <a:gd name="T63" fmla="*/ 372 h 372"/>
                <a:gd name="T64" fmla="*/ 146 w 146"/>
                <a:gd name="T65"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372">
                  <a:moveTo>
                    <a:pt x="146" y="372"/>
                  </a:moveTo>
                  <a:lnTo>
                    <a:pt x="146" y="372"/>
                  </a:lnTo>
                  <a:lnTo>
                    <a:pt x="144" y="342"/>
                  </a:lnTo>
                  <a:lnTo>
                    <a:pt x="142" y="311"/>
                  </a:lnTo>
                  <a:lnTo>
                    <a:pt x="138" y="284"/>
                  </a:lnTo>
                  <a:lnTo>
                    <a:pt x="132" y="255"/>
                  </a:lnTo>
                  <a:lnTo>
                    <a:pt x="126" y="231"/>
                  </a:lnTo>
                  <a:lnTo>
                    <a:pt x="119" y="206"/>
                  </a:lnTo>
                  <a:lnTo>
                    <a:pt x="111" y="181"/>
                  </a:lnTo>
                  <a:lnTo>
                    <a:pt x="103" y="158"/>
                  </a:lnTo>
                  <a:lnTo>
                    <a:pt x="94" y="135"/>
                  </a:lnTo>
                  <a:lnTo>
                    <a:pt x="82" y="114"/>
                  </a:lnTo>
                  <a:lnTo>
                    <a:pt x="73" y="92"/>
                  </a:lnTo>
                  <a:lnTo>
                    <a:pt x="61" y="73"/>
                  </a:lnTo>
                  <a:lnTo>
                    <a:pt x="36" y="35"/>
                  </a:lnTo>
                  <a:lnTo>
                    <a:pt x="9" y="0"/>
                  </a:lnTo>
                  <a:lnTo>
                    <a:pt x="0" y="8"/>
                  </a:lnTo>
                  <a:lnTo>
                    <a:pt x="27" y="43"/>
                  </a:lnTo>
                  <a:lnTo>
                    <a:pt x="50" y="79"/>
                  </a:lnTo>
                  <a:lnTo>
                    <a:pt x="61" y="98"/>
                  </a:lnTo>
                  <a:lnTo>
                    <a:pt x="73" y="119"/>
                  </a:lnTo>
                  <a:lnTo>
                    <a:pt x="82" y="140"/>
                  </a:lnTo>
                  <a:lnTo>
                    <a:pt x="92" y="161"/>
                  </a:lnTo>
                  <a:lnTo>
                    <a:pt x="100" y="185"/>
                  </a:lnTo>
                  <a:lnTo>
                    <a:pt x="107" y="208"/>
                  </a:lnTo>
                  <a:lnTo>
                    <a:pt x="115" y="232"/>
                  </a:lnTo>
                  <a:lnTo>
                    <a:pt x="121" y="259"/>
                  </a:lnTo>
                  <a:lnTo>
                    <a:pt x="124" y="286"/>
                  </a:lnTo>
                  <a:lnTo>
                    <a:pt x="128" y="313"/>
                  </a:lnTo>
                  <a:lnTo>
                    <a:pt x="132" y="342"/>
                  </a:lnTo>
                  <a:lnTo>
                    <a:pt x="134" y="372"/>
                  </a:lnTo>
                  <a:lnTo>
                    <a:pt x="134" y="372"/>
                  </a:lnTo>
                  <a:lnTo>
                    <a:pt x="146" y="3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69" name="Freeform 297"/>
            <p:cNvSpPr>
              <a:spLocks noChangeAspect="1"/>
            </p:cNvSpPr>
            <p:nvPr/>
          </p:nvSpPr>
          <p:spPr bwMode="auto">
            <a:xfrm>
              <a:off x="1891" y="3919"/>
              <a:ext cx="37" cy="239"/>
            </a:xfrm>
            <a:custGeom>
              <a:avLst/>
              <a:gdLst>
                <a:gd name="T0" fmla="*/ 15 w 15"/>
                <a:gd name="T1" fmla="*/ 98 h 98"/>
                <a:gd name="T2" fmla="*/ 15 w 15"/>
                <a:gd name="T3" fmla="*/ 87 h 98"/>
                <a:gd name="T4" fmla="*/ 15 w 15"/>
                <a:gd name="T5" fmla="*/ 73 h 98"/>
                <a:gd name="T6" fmla="*/ 14 w 15"/>
                <a:gd name="T7" fmla="*/ 62 h 98"/>
                <a:gd name="T8" fmla="*/ 14 w 15"/>
                <a:gd name="T9" fmla="*/ 48 h 98"/>
                <a:gd name="T10" fmla="*/ 14 w 15"/>
                <a:gd name="T11" fmla="*/ 37 h 98"/>
                <a:gd name="T12" fmla="*/ 14 w 15"/>
                <a:gd name="T13" fmla="*/ 25 h 98"/>
                <a:gd name="T14" fmla="*/ 12 w 15"/>
                <a:gd name="T15" fmla="*/ 12 h 98"/>
                <a:gd name="T16" fmla="*/ 12 w 15"/>
                <a:gd name="T17" fmla="*/ 0 h 98"/>
                <a:gd name="T18" fmla="*/ 0 w 15"/>
                <a:gd name="T19" fmla="*/ 0 h 98"/>
                <a:gd name="T20" fmla="*/ 0 w 15"/>
                <a:gd name="T21" fmla="*/ 12 h 98"/>
                <a:gd name="T22" fmla="*/ 0 w 15"/>
                <a:gd name="T23" fmla="*/ 25 h 98"/>
                <a:gd name="T24" fmla="*/ 0 w 15"/>
                <a:gd name="T25" fmla="*/ 37 h 98"/>
                <a:gd name="T26" fmla="*/ 2 w 15"/>
                <a:gd name="T27" fmla="*/ 50 h 98"/>
                <a:gd name="T28" fmla="*/ 2 w 15"/>
                <a:gd name="T29" fmla="*/ 62 h 98"/>
                <a:gd name="T30" fmla="*/ 2 w 15"/>
                <a:gd name="T31" fmla="*/ 73 h 98"/>
                <a:gd name="T32" fmla="*/ 2 w 15"/>
                <a:gd name="T33" fmla="*/ 87 h 98"/>
                <a:gd name="T34" fmla="*/ 4 w 15"/>
                <a:gd name="T35" fmla="*/ 98 h 98"/>
                <a:gd name="T36" fmla="*/ 15 w 15"/>
                <a:gd name="T3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8">
                  <a:moveTo>
                    <a:pt x="15" y="98"/>
                  </a:moveTo>
                  <a:lnTo>
                    <a:pt x="15" y="87"/>
                  </a:lnTo>
                  <a:lnTo>
                    <a:pt x="15" y="73"/>
                  </a:lnTo>
                  <a:lnTo>
                    <a:pt x="14" y="62"/>
                  </a:lnTo>
                  <a:lnTo>
                    <a:pt x="14" y="48"/>
                  </a:lnTo>
                  <a:lnTo>
                    <a:pt x="14" y="37"/>
                  </a:lnTo>
                  <a:lnTo>
                    <a:pt x="14" y="25"/>
                  </a:lnTo>
                  <a:lnTo>
                    <a:pt x="12" y="12"/>
                  </a:lnTo>
                  <a:lnTo>
                    <a:pt x="12" y="0"/>
                  </a:lnTo>
                  <a:lnTo>
                    <a:pt x="0" y="0"/>
                  </a:lnTo>
                  <a:lnTo>
                    <a:pt x="0" y="12"/>
                  </a:lnTo>
                  <a:lnTo>
                    <a:pt x="0" y="25"/>
                  </a:lnTo>
                  <a:lnTo>
                    <a:pt x="0" y="37"/>
                  </a:lnTo>
                  <a:lnTo>
                    <a:pt x="2" y="50"/>
                  </a:lnTo>
                  <a:lnTo>
                    <a:pt x="2" y="62"/>
                  </a:lnTo>
                  <a:lnTo>
                    <a:pt x="2" y="73"/>
                  </a:lnTo>
                  <a:lnTo>
                    <a:pt x="2" y="87"/>
                  </a:lnTo>
                  <a:lnTo>
                    <a:pt x="4" y="98"/>
                  </a:lnTo>
                  <a:lnTo>
                    <a:pt x="15"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0" name="Freeform 298"/>
            <p:cNvSpPr>
              <a:spLocks noChangeAspect="1"/>
            </p:cNvSpPr>
            <p:nvPr/>
          </p:nvSpPr>
          <p:spPr bwMode="auto">
            <a:xfrm>
              <a:off x="384" y="2248"/>
              <a:ext cx="291" cy="42"/>
            </a:xfrm>
            <a:custGeom>
              <a:avLst/>
              <a:gdLst>
                <a:gd name="T0" fmla="*/ 119 w 119"/>
                <a:gd name="T1" fmla="*/ 0 h 17"/>
                <a:gd name="T2" fmla="*/ 119 w 119"/>
                <a:gd name="T3" fmla="*/ 0 h 17"/>
                <a:gd name="T4" fmla="*/ 104 w 119"/>
                <a:gd name="T5" fmla="*/ 2 h 17"/>
                <a:gd name="T6" fmla="*/ 89 w 119"/>
                <a:gd name="T7" fmla="*/ 2 h 17"/>
                <a:gd name="T8" fmla="*/ 75 w 119"/>
                <a:gd name="T9" fmla="*/ 2 h 17"/>
                <a:gd name="T10" fmla="*/ 60 w 119"/>
                <a:gd name="T11" fmla="*/ 4 h 17"/>
                <a:gd name="T12" fmla="*/ 45 w 119"/>
                <a:gd name="T13" fmla="*/ 4 h 17"/>
                <a:gd name="T14" fmla="*/ 29 w 119"/>
                <a:gd name="T15" fmla="*/ 4 h 17"/>
                <a:gd name="T16" fmla="*/ 16 w 119"/>
                <a:gd name="T17" fmla="*/ 4 h 17"/>
                <a:gd name="T18" fmla="*/ 0 w 119"/>
                <a:gd name="T19" fmla="*/ 5 h 17"/>
                <a:gd name="T20" fmla="*/ 0 w 119"/>
                <a:gd name="T21" fmla="*/ 17 h 17"/>
                <a:gd name="T22" fmla="*/ 16 w 119"/>
                <a:gd name="T23" fmla="*/ 17 h 17"/>
                <a:gd name="T24" fmla="*/ 31 w 119"/>
                <a:gd name="T25" fmla="*/ 17 h 17"/>
                <a:gd name="T26" fmla="*/ 45 w 119"/>
                <a:gd name="T27" fmla="*/ 15 h 17"/>
                <a:gd name="T28" fmla="*/ 60 w 119"/>
                <a:gd name="T29" fmla="*/ 15 h 17"/>
                <a:gd name="T30" fmla="*/ 75 w 119"/>
                <a:gd name="T31" fmla="*/ 15 h 17"/>
                <a:gd name="T32" fmla="*/ 91 w 119"/>
                <a:gd name="T33" fmla="*/ 13 h 17"/>
                <a:gd name="T34" fmla="*/ 104 w 119"/>
                <a:gd name="T35" fmla="*/ 13 h 17"/>
                <a:gd name="T36" fmla="*/ 119 w 119"/>
                <a:gd name="T37" fmla="*/ 13 h 17"/>
                <a:gd name="T38" fmla="*/ 119 w 119"/>
                <a:gd name="T39" fmla="*/ 13 h 17"/>
                <a:gd name="T40" fmla="*/ 119 w 119"/>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7">
                  <a:moveTo>
                    <a:pt x="119" y="0"/>
                  </a:moveTo>
                  <a:lnTo>
                    <a:pt x="119" y="0"/>
                  </a:lnTo>
                  <a:lnTo>
                    <a:pt x="104" y="2"/>
                  </a:lnTo>
                  <a:lnTo>
                    <a:pt x="89" y="2"/>
                  </a:lnTo>
                  <a:lnTo>
                    <a:pt x="75" y="2"/>
                  </a:lnTo>
                  <a:lnTo>
                    <a:pt x="60" y="4"/>
                  </a:lnTo>
                  <a:lnTo>
                    <a:pt x="45" y="4"/>
                  </a:lnTo>
                  <a:lnTo>
                    <a:pt x="29" y="4"/>
                  </a:lnTo>
                  <a:lnTo>
                    <a:pt x="16" y="4"/>
                  </a:lnTo>
                  <a:lnTo>
                    <a:pt x="0" y="5"/>
                  </a:lnTo>
                  <a:lnTo>
                    <a:pt x="0" y="17"/>
                  </a:lnTo>
                  <a:lnTo>
                    <a:pt x="16" y="17"/>
                  </a:lnTo>
                  <a:lnTo>
                    <a:pt x="31" y="17"/>
                  </a:lnTo>
                  <a:lnTo>
                    <a:pt x="45" y="15"/>
                  </a:lnTo>
                  <a:lnTo>
                    <a:pt x="60" y="15"/>
                  </a:lnTo>
                  <a:lnTo>
                    <a:pt x="75" y="15"/>
                  </a:lnTo>
                  <a:lnTo>
                    <a:pt x="91" y="13"/>
                  </a:lnTo>
                  <a:lnTo>
                    <a:pt x="104" y="13"/>
                  </a:lnTo>
                  <a:lnTo>
                    <a:pt x="119" y="13"/>
                  </a:lnTo>
                  <a:lnTo>
                    <a:pt x="119" y="13"/>
                  </a:lnTo>
                  <a:lnTo>
                    <a:pt x="11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1" name="Freeform 299"/>
            <p:cNvSpPr>
              <a:spLocks noChangeAspect="1"/>
            </p:cNvSpPr>
            <p:nvPr/>
          </p:nvSpPr>
          <p:spPr bwMode="auto">
            <a:xfrm>
              <a:off x="675" y="1923"/>
              <a:ext cx="911" cy="357"/>
            </a:xfrm>
            <a:custGeom>
              <a:avLst/>
              <a:gdLst>
                <a:gd name="T0" fmla="*/ 364 w 373"/>
                <a:gd name="T1" fmla="*/ 0 h 146"/>
                <a:gd name="T2" fmla="*/ 366 w 373"/>
                <a:gd name="T3" fmla="*/ 0 h 146"/>
                <a:gd name="T4" fmla="*/ 331 w 373"/>
                <a:gd name="T5" fmla="*/ 27 h 146"/>
                <a:gd name="T6" fmla="*/ 294 w 373"/>
                <a:gd name="T7" fmla="*/ 50 h 146"/>
                <a:gd name="T8" fmla="*/ 275 w 373"/>
                <a:gd name="T9" fmla="*/ 62 h 146"/>
                <a:gd name="T10" fmla="*/ 254 w 373"/>
                <a:gd name="T11" fmla="*/ 71 h 146"/>
                <a:gd name="T12" fmla="*/ 233 w 373"/>
                <a:gd name="T13" fmla="*/ 83 h 146"/>
                <a:gd name="T14" fmla="*/ 212 w 373"/>
                <a:gd name="T15" fmla="*/ 91 h 146"/>
                <a:gd name="T16" fmla="*/ 189 w 373"/>
                <a:gd name="T17" fmla="*/ 100 h 146"/>
                <a:gd name="T18" fmla="*/ 166 w 373"/>
                <a:gd name="T19" fmla="*/ 108 h 146"/>
                <a:gd name="T20" fmla="*/ 141 w 373"/>
                <a:gd name="T21" fmla="*/ 114 h 146"/>
                <a:gd name="T22" fmla="*/ 114 w 373"/>
                <a:gd name="T23" fmla="*/ 119 h 146"/>
                <a:gd name="T24" fmla="*/ 87 w 373"/>
                <a:gd name="T25" fmla="*/ 125 h 146"/>
                <a:gd name="T26" fmla="*/ 60 w 373"/>
                <a:gd name="T27" fmla="*/ 129 h 146"/>
                <a:gd name="T28" fmla="*/ 31 w 373"/>
                <a:gd name="T29" fmla="*/ 131 h 146"/>
                <a:gd name="T30" fmla="*/ 0 w 373"/>
                <a:gd name="T31" fmla="*/ 133 h 146"/>
                <a:gd name="T32" fmla="*/ 0 w 373"/>
                <a:gd name="T33" fmla="*/ 146 h 146"/>
                <a:gd name="T34" fmla="*/ 31 w 373"/>
                <a:gd name="T35" fmla="*/ 144 h 146"/>
                <a:gd name="T36" fmla="*/ 62 w 373"/>
                <a:gd name="T37" fmla="*/ 140 h 146"/>
                <a:gd name="T38" fmla="*/ 89 w 373"/>
                <a:gd name="T39" fmla="*/ 137 h 146"/>
                <a:gd name="T40" fmla="*/ 118 w 373"/>
                <a:gd name="T41" fmla="*/ 133 h 146"/>
                <a:gd name="T42" fmla="*/ 143 w 373"/>
                <a:gd name="T43" fmla="*/ 127 h 146"/>
                <a:gd name="T44" fmla="*/ 168 w 373"/>
                <a:gd name="T45" fmla="*/ 119 h 146"/>
                <a:gd name="T46" fmla="*/ 193 w 373"/>
                <a:gd name="T47" fmla="*/ 112 h 146"/>
                <a:gd name="T48" fmla="*/ 216 w 373"/>
                <a:gd name="T49" fmla="*/ 102 h 146"/>
                <a:gd name="T50" fmla="*/ 239 w 373"/>
                <a:gd name="T51" fmla="*/ 94 h 146"/>
                <a:gd name="T52" fmla="*/ 260 w 373"/>
                <a:gd name="T53" fmla="*/ 83 h 146"/>
                <a:gd name="T54" fmla="*/ 281 w 373"/>
                <a:gd name="T55" fmla="*/ 73 h 146"/>
                <a:gd name="T56" fmla="*/ 300 w 373"/>
                <a:gd name="T57" fmla="*/ 62 h 146"/>
                <a:gd name="T58" fmla="*/ 339 w 373"/>
                <a:gd name="T59" fmla="*/ 37 h 146"/>
                <a:gd name="T60" fmla="*/ 373 w 373"/>
                <a:gd name="T61" fmla="*/ 10 h 146"/>
                <a:gd name="T62" fmla="*/ 373 w 373"/>
                <a:gd name="T63" fmla="*/ 10 h 146"/>
                <a:gd name="T64" fmla="*/ 364 w 373"/>
                <a:gd name="T6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146">
                  <a:moveTo>
                    <a:pt x="364" y="0"/>
                  </a:moveTo>
                  <a:lnTo>
                    <a:pt x="366" y="0"/>
                  </a:lnTo>
                  <a:lnTo>
                    <a:pt x="331" y="27"/>
                  </a:lnTo>
                  <a:lnTo>
                    <a:pt x="294" y="50"/>
                  </a:lnTo>
                  <a:lnTo>
                    <a:pt x="275" y="62"/>
                  </a:lnTo>
                  <a:lnTo>
                    <a:pt x="254" y="71"/>
                  </a:lnTo>
                  <a:lnTo>
                    <a:pt x="233" y="83"/>
                  </a:lnTo>
                  <a:lnTo>
                    <a:pt x="212" y="91"/>
                  </a:lnTo>
                  <a:lnTo>
                    <a:pt x="189" y="100"/>
                  </a:lnTo>
                  <a:lnTo>
                    <a:pt x="166" y="108"/>
                  </a:lnTo>
                  <a:lnTo>
                    <a:pt x="141" y="114"/>
                  </a:lnTo>
                  <a:lnTo>
                    <a:pt x="114" y="119"/>
                  </a:lnTo>
                  <a:lnTo>
                    <a:pt x="87" y="125"/>
                  </a:lnTo>
                  <a:lnTo>
                    <a:pt x="60" y="129"/>
                  </a:lnTo>
                  <a:lnTo>
                    <a:pt x="31" y="131"/>
                  </a:lnTo>
                  <a:lnTo>
                    <a:pt x="0" y="133"/>
                  </a:lnTo>
                  <a:lnTo>
                    <a:pt x="0" y="146"/>
                  </a:lnTo>
                  <a:lnTo>
                    <a:pt x="31" y="144"/>
                  </a:lnTo>
                  <a:lnTo>
                    <a:pt x="62" y="140"/>
                  </a:lnTo>
                  <a:lnTo>
                    <a:pt x="89" y="137"/>
                  </a:lnTo>
                  <a:lnTo>
                    <a:pt x="118" y="133"/>
                  </a:lnTo>
                  <a:lnTo>
                    <a:pt x="143" y="127"/>
                  </a:lnTo>
                  <a:lnTo>
                    <a:pt x="168" y="119"/>
                  </a:lnTo>
                  <a:lnTo>
                    <a:pt x="193" y="112"/>
                  </a:lnTo>
                  <a:lnTo>
                    <a:pt x="216" y="102"/>
                  </a:lnTo>
                  <a:lnTo>
                    <a:pt x="239" y="94"/>
                  </a:lnTo>
                  <a:lnTo>
                    <a:pt x="260" y="83"/>
                  </a:lnTo>
                  <a:lnTo>
                    <a:pt x="281" y="73"/>
                  </a:lnTo>
                  <a:lnTo>
                    <a:pt x="300" y="62"/>
                  </a:lnTo>
                  <a:lnTo>
                    <a:pt x="339" y="37"/>
                  </a:lnTo>
                  <a:lnTo>
                    <a:pt x="373" y="10"/>
                  </a:lnTo>
                  <a:lnTo>
                    <a:pt x="373" y="10"/>
                  </a:lnTo>
                  <a:lnTo>
                    <a:pt x="36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2" name="Freeform 300"/>
            <p:cNvSpPr>
              <a:spLocks noChangeAspect="1"/>
            </p:cNvSpPr>
            <p:nvPr/>
          </p:nvSpPr>
          <p:spPr bwMode="auto">
            <a:xfrm>
              <a:off x="1564" y="1061"/>
              <a:ext cx="357" cy="887"/>
            </a:xfrm>
            <a:custGeom>
              <a:avLst/>
              <a:gdLst>
                <a:gd name="T0" fmla="*/ 132 w 146"/>
                <a:gd name="T1" fmla="*/ 0 h 363"/>
                <a:gd name="T2" fmla="*/ 132 w 146"/>
                <a:gd name="T3" fmla="*/ 0 h 363"/>
                <a:gd name="T4" fmla="*/ 130 w 146"/>
                <a:gd name="T5" fmla="*/ 35 h 363"/>
                <a:gd name="T6" fmla="*/ 128 w 146"/>
                <a:gd name="T7" fmla="*/ 69 h 363"/>
                <a:gd name="T8" fmla="*/ 126 w 146"/>
                <a:gd name="T9" fmla="*/ 100 h 363"/>
                <a:gd name="T10" fmla="*/ 121 w 146"/>
                <a:gd name="T11" fmla="*/ 127 h 363"/>
                <a:gd name="T12" fmla="*/ 117 w 146"/>
                <a:gd name="T13" fmla="*/ 152 h 363"/>
                <a:gd name="T14" fmla="*/ 111 w 146"/>
                <a:gd name="T15" fmla="*/ 177 h 363"/>
                <a:gd name="T16" fmla="*/ 105 w 146"/>
                <a:gd name="T17" fmla="*/ 198 h 363"/>
                <a:gd name="T18" fmla="*/ 98 w 146"/>
                <a:gd name="T19" fmla="*/ 219 h 363"/>
                <a:gd name="T20" fmla="*/ 88 w 146"/>
                <a:gd name="T21" fmla="*/ 238 h 363"/>
                <a:gd name="T22" fmla="*/ 80 w 146"/>
                <a:gd name="T23" fmla="*/ 256 h 363"/>
                <a:gd name="T24" fmla="*/ 69 w 146"/>
                <a:gd name="T25" fmla="*/ 273 h 363"/>
                <a:gd name="T26" fmla="*/ 57 w 146"/>
                <a:gd name="T27" fmla="*/ 288 h 363"/>
                <a:gd name="T28" fmla="*/ 32 w 146"/>
                <a:gd name="T29" fmla="*/ 321 h 363"/>
                <a:gd name="T30" fmla="*/ 0 w 146"/>
                <a:gd name="T31" fmla="*/ 353 h 363"/>
                <a:gd name="T32" fmla="*/ 9 w 146"/>
                <a:gd name="T33" fmla="*/ 363 h 363"/>
                <a:gd name="T34" fmla="*/ 40 w 146"/>
                <a:gd name="T35" fmla="*/ 328 h 363"/>
                <a:gd name="T36" fmla="*/ 67 w 146"/>
                <a:gd name="T37" fmla="*/ 296 h 363"/>
                <a:gd name="T38" fmla="*/ 80 w 146"/>
                <a:gd name="T39" fmla="*/ 279 h 363"/>
                <a:gd name="T40" fmla="*/ 90 w 146"/>
                <a:gd name="T41" fmla="*/ 261 h 363"/>
                <a:gd name="T42" fmla="*/ 100 w 146"/>
                <a:gd name="T43" fmla="*/ 242 h 363"/>
                <a:gd name="T44" fmla="*/ 109 w 146"/>
                <a:gd name="T45" fmla="*/ 223 h 363"/>
                <a:gd name="T46" fmla="*/ 117 w 146"/>
                <a:gd name="T47" fmla="*/ 202 h 363"/>
                <a:gd name="T48" fmla="*/ 123 w 146"/>
                <a:gd name="T49" fmla="*/ 179 h 363"/>
                <a:gd name="T50" fmla="*/ 128 w 146"/>
                <a:gd name="T51" fmla="*/ 156 h 363"/>
                <a:gd name="T52" fmla="*/ 134 w 146"/>
                <a:gd name="T53" fmla="*/ 129 h 363"/>
                <a:gd name="T54" fmla="*/ 138 w 146"/>
                <a:gd name="T55" fmla="*/ 100 h 363"/>
                <a:gd name="T56" fmla="*/ 142 w 146"/>
                <a:gd name="T57" fmla="*/ 69 h 363"/>
                <a:gd name="T58" fmla="*/ 144 w 146"/>
                <a:gd name="T59" fmla="*/ 37 h 363"/>
                <a:gd name="T60" fmla="*/ 146 w 146"/>
                <a:gd name="T61" fmla="*/ 0 h 363"/>
                <a:gd name="T62" fmla="*/ 146 w 146"/>
                <a:gd name="T63" fmla="*/ 0 h 363"/>
                <a:gd name="T64" fmla="*/ 132 w 146"/>
                <a:gd name="T6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363">
                  <a:moveTo>
                    <a:pt x="132" y="0"/>
                  </a:moveTo>
                  <a:lnTo>
                    <a:pt x="132" y="0"/>
                  </a:lnTo>
                  <a:lnTo>
                    <a:pt x="130" y="35"/>
                  </a:lnTo>
                  <a:lnTo>
                    <a:pt x="128" y="69"/>
                  </a:lnTo>
                  <a:lnTo>
                    <a:pt x="126" y="100"/>
                  </a:lnTo>
                  <a:lnTo>
                    <a:pt x="121" y="127"/>
                  </a:lnTo>
                  <a:lnTo>
                    <a:pt x="117" y="152"/>
                  </a:lnTo>
                  <a:lnTo>
                    <a:pt x="111" y="177"/>
                  </a:lnTo>
                  <a:lnTo>
                    <a:pt x="105" y="198"/>
                  </a:lnTo>
                  <a:lnTo>
                    <a:pt x="98" y="219"/>
                  </a:lnTo>
                  <a:lnTo>
                    <a:pt x="88" y="238"/>
                  </a:lnTo>
                  <a:lnTo>
                    <a:pt x="80" y="256"/>
                  </a:lnTo>
                  <a:lnTo>
                    <a:pt x="69" y="273"/>
                  </a:lnTo>
                  <a:lnTo>
                    <a:pt x="57" y="288"/>
                  </a:lnTo>
                  <a:lnTo>
                    <a:pt x="32" y="321"/>
                  </a:lnTo>
                  <a:lnTo>
                    <a:pt x="0" y="353"/>
                  </a:lnTo>
                  <a:lnTo>
                    <a:pt x="9" y="363"/>
                  </a:lnTo>
                  <a:lnTo>
                    <a:pt x="40" y="328"/>
                  </a:lnTo>
                  <a:lnTo>
                    <a:pt x="67" y="296"/>
                  </a:lnTo>
                  <a:lnTo>
                    <a:pt x="80" y="279"/>
                  </a:lnTo>
                  <a:lnTo>
                    <a:pt x="90" y="261"/>
                  </a:lnTo>
                  <a:lnTo>
                    <a:pt x="100" y="242"/>
                  </a:lnTo>
                  <a:lnTo>
                    <a:pt x="109" y="223"/>
                  </a:lnTo>
                  <a:lnTo>
                    <a:pt x="117" y="202"/>
                  </a:lnTo>
                  <a:lnTo>
                    <a:pt x="123" y="179"/>
                  </a:lnTo>
                  <a:lnTo>
                    <a:pt x="128" y="156"/>
                  </a:lnTo>
                  <a:lnTo>
                    <a:pt x="134" y="129"/>
                  </a:lnTo>
                  <a:lnTo>
                    <a:pt x="138" y="100"/>
                  </a:lnTo>
                  <a:lnTo>
                    <a:pt x="142" y="69"/>
                  </a:lnTo>
                  <a:lnTo>
                    <a:pt x="144" y="37"/>
                  </a:lnTo>
                  <a:lnTo>
                    <a:pt x="146" y="0"/>
                  </a:lnTo>
                  <a:lnTo>
                    <a:pt x="146" y="0"/>
                  </a:lnTo>
                  <a:lnTo>
                    <a:pt x="13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3" name="Freeform 301"/>
            <p:cNvSpPr>
              <a:spLocks noChangeAspect="1"/>
            </p:cNvSpPr>
            <p:nvPr/>
          </p:nvSpPr>
          <p:spPr bwMode="auto">
            <a:xfrm>
              <a:off x="1886" y="768"/>
              <a:ext cx="42" cy="293"/>
            </a:xfrm>
            <a:custGeom>
              <a:avLst/>
              <a:gdLst>
                <a:gd name="T0" fmla="*/ 4 w 17"/>
                <a:gd name="T1" fmla="*/ 0 h 120"/>
                <a:gd name="T2" fmla="*/ 4 w 17"/>
                <a:gd name="T3" fmla="*/ 13 h 120"/>
                <a:gd name="T4" fmla="*/ 4 w 17"/>
                <a:gd name="T5" fmla="*/ 28 h 120"/>
                <a:gd name="T6" fmla="*/ 2 w 17"/>
                <a:gd name="T7" fmla="*/ 44 h 120"/>
                <a:gd name="T8" fmla="*/ 2 w 17"/>
                <a:gd name="T9" fmla="*/ 59 h 120"/>
                <a:gd name="T10" fmla="*/ 2 w 17"/>
                <a:gd name="T11" fmla="*/ 74 h 120"/>
                <a:gd name="T12" fmla="*/ 2 w 17"/>
                <a:gd name="T13" fmla="*/ 90 h 120"/>
                <a:gd name="T14" fmla="*/ 0 w 17"/>
                <a:gd name="T15" fmla="*/ 105 h 120"/>
                <a:gd name="T16" fmla="*/ 0 w 17"/>
                <a:gd name="T17" fmla="*/ 120 h 120"/>
                <a:gd name="T18" fmla="*/ 14 w 17"/>
                <a:gd name="T19" fmla="*/ 120 h 120"/>
                <a:gd name="T20" fmla="*/ 14 w 17"/>
                <a:gd name="T21" fmla="*/ 105 h 120"/>
                <a:gd name="T22" fmla="*/ 14 w 17"/>
                <a:gd name="T23" fmla="*/ 90 h 120"/>
                <a:gd name="T24" fmla="*/ 14 w 17"/>
                <a:gd name="T25" fmla="*/ 74 h 120"/>
                <a:gd name="T26" fmla="*/ 16 w 17"/>
                <a:gd name="T27" fmla="*/ 59 h 120"/>
                <a:gd name="T28" fmla="*/ 16 w 17"/>
                <a:gd name="T29" fmla="*/ 44 h 120"/>
                <a:gd name="T30" fmla="*/ 16 w 17"/>
                <a:gd name="T31" fmla="*/ 28 h 120"/>
                <a:gd name="T32" fmla="*/ 16 w 17"/>
                <a:gd name="T33" fmla="*/ 15 h 120"/>
                <a:gd name="T34" fmla="*/ 17 w 17"/>
                <a:gd name="T35" fmla="*/ 0 h 120"/>
                <a:gd name="T36" fmla="*/ 4 w 17"/>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20">
                  <a:moveTo>
                    <a:pt x="4" y="0"/>
                  </a:moveTo>
                  <a:lnTo>
                    <a:pt x="4" y="13"/>
                  </a:lnTo>
                  <a:lnTo>
                    <a:pt x="4" y="28"/>
                  </a:lnTo>
                  <a:lnTo>
                    <a:pt x="2" y="44"/>
                  </a:lnTo>
                  <a:lnTo>
                    <a:pt x="2" y="59"/>
                  </a:lnTo>
                  <a:lnTo>
                    <a:pt x="2" y="74"/>
                  </a:lnTo>
                  <a:lnTo>
                    <a:pt x="2" y="90"/>
                  </a:lnTo>
                  <a:lnTo>
                    <a:pt x="0" y="105"/>
                  </a:lnTo>
                  <a:lnTo>
                    <a:pt x="0" y="120"/>
                  </a:lnTo>
                  <a:lnTo>
                    <a:pt x="14" y="120"/>
                  </a:lnTo>
                  <a:lnTo>
                    <a:pt x="14" y="105"/>
                  </a:lnTo>
                  <a:lnTo>
                    <a:pt x="14" y="90"/>
                  </a:lnTo>
                  <a:lnTo>
                    <a:pt x="14" y="74"/>
                  </a:lnTo>
                  <a:lnTo>
                    <a:pt x="16" y="59"/>
                  </a:lnTo>
                  <a:lnTo>
                    <a:pt x="16" y="44"/>
                  </a:lnTo>
                  <a:lnTo>
                    <a:pt x="16" y="28"/>
                  </a:lnTo>
                  <a:lnTo>
                    <a:pt x="16" y="15"/>
                  </a:lnTo>
                  <a:lnTo>
                    <a:pt x="17"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4" name="Freeform 302"/>
            <p:cNvSpPr>
              <a:spLocks noChangeAspect="1"/>
            </p:cNvSpPr>
            <p:nvPr/>
          </p:nvSpPr>
          <p:spPr bwMode="auto">
            <a:xfrm>
              <a:off x="2023" y="3335"/>
              <a:ext cx="42" cy="173"/>
            </a:xfrm>
            <a:custGeom>
              <a:avLst/>
              <a:gdLst>
                <a:gd name="T0" fmla="*/ 4 w 17"/>
                <a:gd name="T1" fmla="*/ 0 h 71"/>
                <a:gd name="T2" fmla="*/ 0 w 17"/>
                <a:gd name="T3" fmla="*/ 2 h 71"/>
                <a:gd name="T4" fmla="*/ 13 w 17"/>
                <a:gd name="T5" fmla="*/ 71 h 71"/>
                <a:gd name="T6" fmla="*/ 17 w 17"/>
                <a:gd name="T7" fmla="*/ 71 h 71"/>
                <a:gd name="T8" fmla="*/ 4 w 17"/>
                <a:gd name="T9" fmla="*/ 0 h 71"/>
                <a:gd name="T10" fmla="*/ 4 w 17"/>
                <a:gd name="T11" fmla="*/ 0 h 71"/>
              </a:gdLst>
              <a:ahLst/>
              <a:cxnLst>
                <a:cxn ang="0">
                  <a:pos x="T0" y="T1"/>
                </a:cxn>
                <a:cxn ang="0">
                  <a:pos x="T2" y="T3"/>
                </a:cxn>
                <a:cxn ang="0">
                  <a:pos x="T4" y="T5"/>
                </a:cxn>
                <a:cxn ang="0">
                  <a:pos x="T6" y="T7"/>
                </a:cxn>
                <a:cxn ang="0">
                  <a:pos x="T8" y="T9"/>
                </a:cxn>
                <a:cxn ang="0">
                  <a:pos x="T10" y="T11"/>
                </a:cxn>
              </a:cxnLst>
              <a:rect l="0" t="0" r="r" b="b"/>
              <a:pathLst>
                <a:path w="17" h="71">
                  <a:moveTo>
                    <a:pt x="4" y="0"/>
                  </a:moveTo>
                  <a:lnTo>
                    <a:pt x="0" y="2"/>
                  </a:lnTo>
                  <a:lnTo>
                    <a:pt x="13" y="71"/>
                  </a:lnTo>
                  <a:lnTo>
                    <a:pt x="17" y="71"/>
                  </a:lnTo>
                  <a:lnTo>
                    <a:pt x="4"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5" name="Freeform 303"/>
            <p:cNvSpPr>
              <a:spLocks noChangeAspect="1"/>
            </p:cNvSpPr>
            <p:nvPr/>
          </p:nvSpPr>
          <p:spPr bwMode="auto">
            <a:xfrm>
              <a:off x="2023" y="3269"/>
              <a:ext cx="47" cy="71"/>
            </a:xfrm>
            <a:custGeom>
              <a:avLst/>
              <a:gdLst>
                <a:gd name="T0" fmla="*/ 17 w 19"/>
                <a:gd name="T1" fmla="*/ 0 h 29"/>
                <a:gd name="T2" fmla="*/ 17 w 19"/>
                <a:gd name="T3" fmla="*/ 0 h 29"/>
                <a:gd name="T4" fmla="*/ 13 w 19"/>
                <a:gd name="T5" fmla="*/ 2 h 29"/>
                <a:gd name="T6" fmla="*/ 10 w 19"/>
                <a:gd name="T7" fmla="*/ 4 h 29"/>
                <a:gd name="T8" fmla="*/ 6 w 19"/>
                <a:gd name="T9" fmla="*/ 6 h 29"/>
                <a:gd name="T10" fmla="*/ 2 w 19"/>
                <a:gd name="T11" fmla="*/ 9 h 29"/>
                <a:gd name="T12" fmla="*/ 0 w 19"/>
                <a:gd name="T13" fmla="*/ 13 h 29"/>
                <a:gd name="T14" fmla="*/ 0 w 19"/>
                <a:gd name="T15" fmla="*/ 17 h 29"/>
                <a:gd name="T16" fmla="*/ 0 w 19"/>
                <a:gd name="T17" fmla="*/ 23 h 29"/>
                <a:gd name="T18" fmla="*/ 0 w 19"/>
                <a:gd name="T19" fmla="*/ 29 h 29"/>
                <a:gd name="T20" fmla="*/ 4 w 19"/>
                <a:gd name="T21" fmla="*/ 27 h 29"/>
                <a:gd name="T22" fmla="*/ 4 w 19"/>
                <a:gd name="T23" fmla="*/ 23 h 29"/>
                <a:gd name="T24" fmla="*/ 4 w 19"/>
                <a:gd name="T25" fmla="*/ 19 h 29"/>
                <a:gd name="T26" fmla="*/ 6 w 19"/>
                <a:gd name="T27" fmla="*/ 15 h 29"/>
                <a:gd name="T28" fmla="*/ 6 w 19"/>
                <a:gd name="T29" fmla="*/ 11 h 29"/>
                <a:gd name="T30" fmla="*/ 10 w 19"/>
                <a:gd name="T31" fmla="*/ 9 h 29"/>
                <a:gd name="T32" fmla="*/ 11 w 19"/>
                <a:gd name="T33" fmla="*/ 8 h 29"/>
                <a:gd name="T34" fmla="*/ 15 w 19"/>
                <a:gd name="T35" fmla="*/ 6 h 29"/>
                <a:gd name="T36" fmla="*/ 19 w 19"/>
                <a:gd name="T37" fmla="*/ 6 h 29"/>
                <a:gd name="T38" fmla="*/ 19 w 19"/>
                <a:gd name="T39" fmla="*/ 6 h 29"/>
                <a:gd name="T40" fmla="*/ 17 w 1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9">
                  <a:moveTo>
                    <a:pt x="17" y="0"/>
                  </a:moveTo>
                  <a:lnTo>
                    <a:pt x="17" y="0"/>
                  </a:lnTo>
                  <a:lnTo>
                    <a:pt x="13" y="2"/>
                  </a:lnTo>
                  <a:lnTo>
                    <a:pt x="10" y="4"/>
                  </a:lnTo>
                  <a:lnTo>
                    <a:pt x="6" y="6"/>
                  </a:lnTo>
                  <a:lnTo>
                    <a:pt x="2" y="9"/>
                  </a:lnTo>
                  <a:lnTo>
                    <a:pt x="0" y="13"/>
                  </a:lnTo>
                  <a:lnTo>
                    <a:pt x="0" y="17"/>
                  </a:lnTo>
                  <a:lnTo>
                    <a:pt x="0" y="23"/>
                  </a:lnTo>
                  <a:lnTo>
                    <a:pt x="0" y="29"/>
                  </a:lnTo>
                  <a:lnTo>
                    <a:pt x="4" y="27"/>
                  </a:lnTo>
                  <a:lnTo>
                    <a:pt x="4" y="23"/>
                  </a:lnTo>
                  <a:lnTo>
                    <a:pt x="4" y="19"/>
                  </a:lnTo>
                  <a:lnTo>
                    <a:pt x="6" y="15"/>
                  </a:lnTo>
                  <a:lnTo>
                    <a:pt x="6" y="11"/>
                  </a:lnTo>
                  <a:lnTo>
                    <a:pt x="10" y="9"/>
                  </a:lnTo>
                  <a:lnTo>
                    <a:pt x="11" y="8"/>
                  </a:lnTo>
                  <a:lnTo>
                    <a:pt x="15" y="6"/>
                  </a:lnTo>
                  <a:lnTo>
                    <a:pt x="19" y="6"/>
                  </a:lnTo>
                  <a:lnTo>
                    <a:pt x="19" y="6"/>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6" name="Freeform 304"/>
            <p:cNvSpPr>
              <a:spLocks noChangeAspect="1"/>
            </p:cNvSpPr>
            <p:nvPr/>
          </p:nvSpPr>
          <p:spPr bwMode="auto">
            <a:xfrm>
              <a:off x="2065" y="3254"/>
              <a:ext cx="132" cy="30"/>
            </a:xfrm>
            <a:custGeom>
              <a:avLst/>
              <a:gdLst>
                <a:gd name="T0" fmla="*/ 54 w 54"/>
                <a:gd name="T1" fmla="*/ 4 h 12"/>
                <a:gd name="T2" fmla="*/ 54 w 54"/>
                <a:gd name="T3" fmla="*/ 0 h 12"/>
                <a:gd name="T4" fmla="*/ 0 w 54"/>
                <a:gd name="T5" fmla="*/ 6 h 12"/>
                <a:gd name="T6" fmla="*/ 2 w 54"/>
                <a:gd name="T7" fmla="*/ 12 h 12"/>
                <a:gd name="T8" fmla="*/ 54 w 54"/>
                <a:gd name="T9" fmla="*/ 4 h 12"/>
                <a:gd name="T10" fmla="*/ 54 w 54"/>
                <a:gd name="T11" fmla="*/ 4 h 12"/>
              </a:gdLst>
              <a:ahLst/>
              <a:cxnLst>
                <a:cxn ang="0">
                  <a:pos x="T0" y="T1"/>
                </a:cxn>
                <a:cxn ang="0">
                  <a:pos x="T2" y="T3"/>
                </a:cxn>
                <a:cxn ang="0">
                  <a:pos x="T4" y="T5"/>
                </a:cxn>
                <a:cxn ang="0">
                  <a:pos x="T6" y="T7"/>
                </a:cxn>
                <a:cxn ang="0">
                  <a:pos x="T8" y="T9"/>
                </a:cxn>
                <a:cxn ang="0">
                  <a:pos x="T10" y="T11"/>
                </a:cxn>
              </a:cxnLst>
              <a:rect l="0" t="0" r="r" b="b"/>
              <a:pathLst>
                <a:path w="54" h="12">
                  <a:moveTo>
                    <a:pt x="54" y="4"/>
                  </a:moveTo>
                  <a:lnTo>
                    <a:pt x="54" y="0"/>
                  </a:lnTo>
                  <a:lnTo>
                    <a:pt x="0" y="6"/>
                  </a:lnTo>
                  <a:lnTo>
                    <a:pt x="2" y="12"/>
                  </a:lnTo>
                  <a:lnTo>
                    <a:pt x="54" y="4"/>
                  </a:lnTo>
                  <a:lnTo>
                    <a:pt x="5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7" name="Freeform 305"/>
            <p:cNvSpPr>
              <a:spLocks noChangeAspect="1"/>
            </p:cNvSpPr>
            <p:nvPr/>
          </p:nvSpPr>
          <p:spPr bwMode="auto">
            <a:xfrm>
              <a:off x="2197" y="3249"/>
              <a:ext cx="31" cy="40"/>
            </a:xfrm>
            <a:custGeom>
              <a:avLst/>
              <a:gdLst>
                <a:gd name="T0" fmla="*/ 13 w 13"/>
                <a:gd name="T1" fmla="*/ 16 h 16"/>
                <a:gd name="T2" fmla="*/ 13 w 13"/>
                <a:gd name="T3" fmla="*/ 16 h 16"/>
                <a:gd name="T4" fmla="*/ 13 w 13"/>
                <a:gd name="T5" fmla="*/ 14 h 16"/>
                <a:gd name="T6" fmla="*/ 13 w 13"/>
                <a:gd name="T7" fmla="*/ 10 h 16"/>
                <a:gd name="T8" fmla="*/ 13 w 13"/>
                <a:gd name="T9" fmla="*/ 8 h 16"/>
                <a:gd name="T10" fmla="*/ 12 w 13"/>
                <a:gd name="T11" fmla="*/ 6 h 16"/>
                <a:gd name="T12" fmla="*/ 10 w 13"/>
                <a:gd name="T13" fmla="*/ 4 h 16"/>
                <a:gd name="T14" fmla="*/ 8 w 13"/>
                <a:gd name="T15" fmla="*/ 2 h 16"/>
                <a:gd name="T16" fmla="*/ 4 w 13"/>
                <a:gd name="T17" fmla="*/ 0 h 16"/>
                <a:gd name="T18" fmla="*/ 0 w 13"/>
                <a:gd name="T19" fmla="*/ 2 h 16"/>
                <a:gd name="T20" fmla="*/ 0 w 13"/>
                <a:gd name="T21" fmla="*/ 6 h 16"/>
                <a:gd name="T22" fmla="*/ 4 w 13"/>
                <a:gd name="T23" fmla="*/ 6 h 16"/>
                <a:gd name="T24" fmla="*/ 6 w 13"/>
                <a:gd name="T25" fmla="*/ 6 h 16"/>
                <a:gd name="T26" fmla="*/ 8 w 13"/>
                <a:gd name="T27" fmla="*/ 8 h 16"/>
                <a:gd name="T28" fmla="*/ 8 w 13"/>
                <a:gd name="T29" fmla="*/ 8 h 16"/>
                <a:gd name="T30" fmla="*/ 10 w 13"/>
                <a:gd name="T31" fmla="*/ 10 h 16"/>
                <a:gd name="T32" fmla="*/ 10 w 13"/>
                <a:gd name="T33" fmla="*/ 12 h 16"/>
                <a:gd name="T34" fmla="*/ 10 w 13"/>
                <a:gd name="T35" fmla="*/ 14 h 16"/>
                <a:gd name="T36" fmla="*/ 10 w 13"/>
                <a:gd name="T37" fmla="*/ 14 h 16"/>
                <a:gd name="T38" fmla="*/ 10 w 13"/>
                <a:gd name="T39" fmla="*/ 14 h 16"/>
                <a:gd name="T40" fmla="*/ 13 w 13"/>
                <a:gd name="T4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6">
                  <a:moveTo>
                    <a:pt x="13" y="16"/>
                  </a:moveTo>
                  <a:lnTo>
                    <a:pt x="13" y="16"/>
                  </a:lnTo>
                  <a:lnTo>
                    <a:pt x="13" y="14"/>
                  </a:lnTo>
                  <a:lnTo>
                    <a:pt x="13" y="10"/>
                  </a:lnTo>
                  <a:lnTo>
                    <a:pt x="13" y="8"/>
                  </a:lnTo>
                  <a:lnTo>
                    <a:pt x="12" y="6"/>
                  </a:lnTo>
                  <a:lnTo>
                    <a:pt x="10" y="4"/>
                  </a:lnTo>
                  <a:lnTo>
                    <a:pt x="8" y="2"/>
                  </a:lnTo>
                  <a:lnTo>
                    <a:pt x="4" y="0"/>
                  </a:lnTo>
                  <a:lnTo>
                    <a:pt x="0" y="2"/>
                  </a:lnTo>
                  <a:lnTo>
                    <a:pt x="0" y="6"/>
                  </a:lnTo>
                  <a:lnTo>
                    <a:pt x="4" y="6"/>
                  </a:lnTo>
                  <a:lnTo>
                    <a:pt x="6" y="6"/>
                  </a:lnTo>
                  <a:lnTo>
                    <a:pt x="8" y="8"/>
                  </a:lnTo>
                  <a:lnTo>
                    <a:pt x="8" y="8"/>
                  </a:lnTo>
                  <a:lnTo>
                    <a:pt x="10" y="10"/>
                  </a:lnTo>
                  <a:lnTo>
                    <a:pt x="10" y="12"/>
                  </a:lnTo>
                  <a:lnTo>
                    <a:pt x="10" y="14"/>
                  </a:lnTo>
                  <a:lnTo>
                    <a:pt x="10" y="14"/>
                  </a:lnTo>
                  <a:lnTo>
                    <a:pt x="10" y="14"/>
                  </a:lnTo>
                  <a:lnTo>
                    <a:pt x="13"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8" name="Freeform 306"/>
            <p:cNvSpPr>
              <a:spLocks noChangeAspect="1"/>
            </p:cNvSpPr>
            <p:nvPr/>
          </p:nvSpPr>
          <p:spPr bwMode="auto">
            <a:xfrm>
              <a:off x="2172" y="3284"/>
              <a:ext cx="56" cy="224"/>
            </a:xfrm>
            <a:custGeom>
              <a:avLst/>
              <a:gdLst>
                <a:gd name="T0" fmla="*/ 0 w 23"/>
                <a:gd name="T1" fmla="*/ 92 h 92"/>
                <a:gd name="T2" fmla="*/ 4 w 23"/>
                <a:gd name="T3" fmla="*/ 92 h 92"/>
                <a:gd name="T4" fmla="*/ 23 w 23"/>
                <a:gd name="T5" fmla="*/ 2 h 92"/>
                <a:gd name="T6" fmla="*/ 20 w 23"/>
                <a:gd name="T7" fmla="*/ 0 h 92"/>
                <a:gd name="T8" fmla="*/ 0 w 23"/>
                <a:gd name="T9" fmla="*/ 92 h 92"/>
                <a:gd name="T10" fmla="*/ 0 w 23"/>
                <a:gd name="T11" fmla="*/ 92 h 92"/>
              </a:gdLst>
              <a:ahLst/>
              <a:cxnLst>
                <a:cxn ang="0">
                  <a:pos x="T0" y="T1"/>
                </a:cxn>
                <a:cxn ang="0">
                  <a:pos x="T2" y="T3"/>
                </a:cxn>
                <a:cxn ang="0">
                  <a:pos x="T4" y="T5"/>
                </a:cxn>
                <a:cxn ang="0">
                  <a:pos x="T6" y="T7"/>
                </a:cxn>
                <a:cxn ang="0">
                  <a:pos x="T8" y="T9"/>
                </a:cxn>
                <a:cxn ang="0">
                  <a:pos x="T10" y="T11"/>
                </a:cxn>
              </a:cxnLst>
              <a:rect l="0" t="0" r="r" b="b"/>
              <a:pathLst>
                <a:path w="23" h="92">
                  <a:moveTo>
                    <a:pt x="0" y="92"/>
                  </a:moveTo>
                  <a:lnTo>
                    <a:pt x="4" y="92"/>
                  </a:lnTo>
                  <a:lnTo>
                    <a:pt x="23" y="2"/>
                  </a:lnTo>
                  <a:lnTo>
                    <a:pt x="20" y="0"/>
                  </a:lnTo>
                  <a:lnTo>
                    <a:pt x="0" y="92"/>
                  </a:lnTo>
                  <a:lnTo>
                    <a:pt x="0" y="9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79" name="Freeform 307"/>
            <p:cNvSpPr>
              <a:spLocks noChangeAspect="1"/>
            </p:cNvSpPr>
            <p:nvPr/>
          </p:nvSpPr>
          <p:spPr bwMode="auto">
            <a:xfrm>
              <a:off x="2155" y="3508"/>
              <a:ext cx="27" cy="27"/>
            </a:xfrm>
            <a:custGeom>
              <a:avLst/>
              <a:gdLst>
                <a:gd name="T0" fmla="*/ 0 w 11"/>
                <a:gd name="T1" fmla="*/ 11 h 11"/>
                <a:gd name="T2" fmla="*/ 0 w 11"/>
                <a:gd name="T3" fmla="*/ 11 h 11"/>
                <a:gd name="T4" fmla="*/ 2 w 11"/>
                <a:gd name="T5" fmla="*/ 11 h 11"/>
                <a:gd name="T6" fmla="*/ 4 w 11"/>
                <a:gd name="T7" fmla="*/ 9 h 11"/>
                <a:gd name="T8" fmla="*/ 5 w 11"/>
                <a:gd name="T9" fmla="*/ 9 h 11"/>
                <a:gd name="T10" fmla="*/ 7 w 11"/>
                <a:gd name="T11" fmla="*/ 7 h 11"/>
                <a:gd name="T12" fmla="*/ 9 w 11"/>
                <a:gd name="T13" fmla="*/ 5 h 11"/>
                <a:gd name="T14" fmla="*/ 9 w 11"/>
                <a:gd name="T15" fmla="*/ 4 h 11"/>
                <a:gd name="T16" fmla="*/ 11 w 11"/>
                <a:gd name="T17" fmla="*/ 2 h 11"/>
                <a:gd name="T18" fmla="*/ 11 w 11"/>
                <a:gd name="T19" fmla="*/ 0 h 11"/>
                <a:gd name="T20" fmla="*/ 7 w 11"/>
                <a:gd name="T21" fmla="*/ 0 h 11"/>
                <a:gd name="T22" fmla="*/ 5 w 11"/>
                <a:gd name="T23" fmla="*/ 0 h 11"/>
                <a:gd name="T24" fmla="*/ 5 w 11"/>
                <a:gd name="T25" fmla="*/ 2 h 11"/>
                <a:gd name="T26" fmla="*/ 5 w 11"/>
                <a:gd name="T27" fmla="*/ 4 h 11"/>
                <a:gd name="T28" fmla="*/ 4 w 11"/>
                <a:gd name="T29" fmla="*/ 4 h 11"/>
                <a:gd name="T30" fmla="*/ 4 w 11"/>
                <a:gd name="T31" fmla="*/ 5 h 11"/>
                <a:gd name="T32" fmla="*/ 2 w 11"/>
                <a:gd name="T33" fmla="*/ 5 h 11"/>
                <a:gd name="T34" fmla="*/ 2 w 11"/>
                <a:gd name="T35" fmla="*/ 5 h 11"/>
                <a:gd name="T36" fmla="*/ 0 w 11"/>
                <a:gd name="T37" fmla="*/ 5 h 11"/>
                <a:gd name="T38" fmla="*/ 0 w 11"/>
                <a:gd name="T39" fmla="*/ 5 h 11"/>
                <a:gd name="T40" fmla="*/ 0 w 11"/>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1">
                  <a:moveTo>
                    <a:pt x="0" y="11"/>
                  </a:moveTo>
                  <a:lnTo>
                    <a:pt x="0" y="11"/>
                  </a:lnTo>
                  <a:lnTo>
                    <a:pt x="2" y="11"/>
                  </a:lnTo>
                  <a:lnTo>
                    <a:pt x="4" y="9"/>
                  </a:lnTo>
                  <a:lnTo>
                    <a:pt x="5" y="9"/>
                  </a:lnTo>
                  <a:lnTo>
                    <a:pt x="7" y="7"/>
                  </a:lnTo>
                  <a:lnTo>
                    <a:pt x="9" y="5"/>
                  </a:lnTo>
                  <a:lnTo>
                    <a:pt x="9" y="4"/>
                  </a:lnTo>
                  <a:lnTo>
                    <a:pt x="11" y="2"/>
                  </a:lnTo>
                  <a:lnTo>
                    <a:pt x="11" y="0"/>
                  </a:lnTo>
                  <a:lnTo>
                    <a:pt x="7" y="0"/>
                  </a:lnTo>
                  <a:lnTo>
                    <a:pt x="5" y="0"/>
                  </a:lnTo>
                  <a:lnTo>
                    <a:pt x="5" y="2"/>
                  </a:lnTo>
                  <a:lnTo>
                    <a:pt x="5" y="4"/>
                  </a:lnTo>
                  <a:lnTo>
                    <a:pt x="4" y="4"/>
                  </a:lnTo>
                  <a:lnTo>
                    <a:pt x="4" y="5"/>
                  </a:lnTo>
                  <a:lnTo>
                    <a:pt x="2" y="5"/>
                  </a:lnTo>
                  <a:lnTo>
                    <a:pt x="2" y="5"/>
                  </a:lnTo>
                  <a:lnTo>
                    <a:pt x="0" y="5"/>
                  </a:lnTo>
                  <a:lnTo>
                    <a:pt x="0" y="5"/>
                  </a:lnTo>
                  <a:lnTo>
                    <a:pt x="0"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0" name="Freeform 308"/>
            <p:cNvSpPr>
              <a:spLocks noChangeAspect="1"/>
            </p:cNvSpPr>
            <p:nvPr/>
          </p:nvSpPr>
          <p:spPr bwMode="auto">
            <a:xfrm>
              <a:off x="2084" y="3521"/>
              <a:ext cx="71" cy="14"/>
            </a:xfrm>
            <a:custGeom>
              <a:avLst/>
              <a:gdLst>
                <a:gd name="T0" fmla="*/ 0 w 29"/>
                <a:gd name="T1" fmla="*/ 0 h 6"/>
                <a:gd name="T2" fmla="*/ 0 w 29"/>
                <a:gd name="T3" fmla="*/ 6 h 6"/>
                <a:gd name="T4" fmla="*/ 29 w 29"/>
                <a:gd name="T5" fmla="*/ 6 h 6"/>
                <a:gd name="T6" fmla="*/ 29 w 29"/>
                <a:gd name="T7" fmla="*/ 0 h 6"/>
                <a:gd name="T8" fmla="*/ 0 w 29"/>
                <a:gd name="T9" fmla="*/ 0 h 6"/>
                <a:gd name="T10" fmla="*/ 0 w 29"/>
                <a:gd name="T11" fmla="*/ 0 h 6"/>
              </a:gdLst>
              <a:ahLst/>
              <a:cxnLst>
                <a:cxn ang="0">
                  <a:pos x="T0" y="T1"/>
                </a:cxn>
                <a:cxn ang="0">
                  <a:pos x="T2" y="T3"/>
                </a:cxn>
                <a:cxn ang="0">
                  <a:pos x="T4" y="T5"/>
                </a:cxn>
                <a:cxn ang="0">
                  <a:pos x="T6" y="T7"/>
                </a:cxn>
                <a:cxn ang="0">
                  <a:pos x="T8" y="T9"/>
                </a:cxn>
                <a:cxn ang="0">
                  <a:pos x="T10" y="T11"/>
                </a:cxn>
              </a:cxnLst>
              <a:rect l="0" t="0" r="r" b="b"/>
              <a:pathLst>
                <a:path w="29" h="6">
                  <a:moveTo>
                    <a:pt x="0" y="0"/>
                  </a:moveTo>
                  <a:lnTo>
                    <a:pt x="0" y="6"/>
                  </a:lnTo>
                  <a:lnTo>
                    <a:pt x="29" y="6"/>
                  </a:lnTo>
                  <a:lnTo>
                    <a:pt x="29" y="0"/>
                  </a:lnTo>
                  <a:lnTo>
                    <a:pt x="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1" name="Freeform 309"/>
            <p:cNvSpPr>
              <a:spLocks noChangeAspect="1"/>
            </p:cNvSpPr>
            <p:nvPr/>
          </p:nvSpPr>
          <p:spPr bwMode="auto">
            <a:xfrm>
              <a:off x="2055" y="3508"/>
              <a:ext cx="29" cy="27"/>
            </a:xfrm>
            <a:custGeom>
              <a:avLst/>
              <a:gdLst>
                <a:gd name="T0" fmla="*/ 0 w 12"/>
                <a:gd name="T1" fmla="*/ 0 h 11"/>
                <a:gd name="T2" fmla="*/ 0 w 12"/>
                <a:gd name="T3" fmla="*/ 0 h 11"/>
                <a:gd name="T4" fmla="*/ 0 w 12"/>
                <a:gd name="T5" fmla="*/ 2 h 11"/>
                <a:gd name="T6" fmla="*/ 2 w 12"/>
                <a:gd name="T7" fmla="*/ 4 h 11"/>
                <a:gd name="T8" fmla="*/ 2 w 12"/>
                <a:gd name="T9" fmla="*/ 5 h 11"/>
                <a:gd name="T10" fmla="*/ 4 w 12"/>
                <a:gd name="T11" fmla="*/ 7 h 11"/>
                <a:gd name="T12" fmla="*/ 6 w 12"/>
                <a:gd name="T13" fmla="*/ 9 h 11"/>
                <a:gd name="T14" fmla="*/ 8 w 12"/>
                <a:gd name="T15" fmla="*/ 9 h 11"/>
                <a:gd name="T16" fmla="*/ 10 w 12"/>
                <a:gd name="T17" fmla="*/ 11 h 11"/>
                <a:gd name="T18" fmla="*/ 12 w 12"/>
                <a:gd name="T19" fmla="*/ 11 h 11"/>
                <a:gd name="T20" fmla="*/ 12 w 12"/>
                <a:gd name="T21" fmla="*/ 5 h 11"/>
                <a:gd name="T22" fmla="*/ 10 w 12"/>
                <a:gd name="T23" fmla="*/ 5 h 11"/>
                <a:gd name="T24" fmla="*/ 10 w 12"/>
                <a:gd name="T25" fmla="*/ 5 h 11"/>
                <a:gd name="T26" fmla="*/ 8 w 12"/>
                <a:gd name="T27" fmla="*/ 5 h 11"/>
                <a:gd name="T28" fmla="*/ 8 w 12"/>
                <a:gd name="T29" fmla="*/ 4 h 11"/>
                <a:gd name="T30" fmla="*/ 6 w 12"/>
                <a:gd name="T31" fmla="*/ 4 h 11"/>
                <a:gd name="T32" fmla="*/ 6 w 12"/>
                <a:gd name="T33" fmla="*/ 2 h 11"/>
                <a:gd name="T34" fmla="*/ 6 w 12"/>
                <a:gd name="T35" fmla="*/ 0 h 11"/>
                <a:gd name="T36" fmla="*/ 4 w 12"/>
                <a:gd name="T37" fmla="*/ 0 h 11"/>
                <a:gd name="T38" fmla="*/ 4 w 12"/>
                <a:gd name="T39" fmla="*/ 0 h 11"/>
                <a:gd name="T40" fmla="*/ 0 w 12"/>
                <a:gd name="T4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1">
                  <a:moveTo>
                    <a:pt x="0" y="0"/>
                  </a:moveTo>
                  <a:lnTo>
                    <a:pt x="0" y="0"/>
                  </a:lnTo>
                  <a:lnTo>
                    <a:pt x="0" y="2"/>
                  </a:lnTo>
                  <a:lnTo>
                    <a:pt x="2" y="4"/>
                  </a:lnTo>
                  <a:lnTo>
                    <a:pt x="2" y="5"/>
                  </a:lnTo>
                  <a:lnTo>
                    <a:pt x="4" y="7"/>
                  </a:lnTo>
                  <a:lnTo>
                    <a:pt x="6" y="9"/>
                  </a:lnTo>
                  <a:lnTo>
                    <a:pt x="8" y="9"/>
                  </a:lnTo>
                  <a:lnTo>
                    <a:pt x="10" y="11"/>
                  </a:lnTo>
                  <a:lnTo>
                    <a:pt x="12" y="11"/>
                  </a:lnTo>
                  <a:lnTo>
                    <a:pt x="12" y="5"/>
                  </a:lnTo>
                  <a:lnTo>
                    <a:pt x="10" y="5"/>
                  </a:lnTo>
                  <a:lnTo>
                    <a:pt x="10" y="5"/>
                  </a:lnTo>
                  <a:lnTo>
                    <a:pt x="8" y="5"/>
                  </a:lnTo>
                  <a:lnTo>
                    <a:pt x="8" y="4"/>
                  </a:lnTo>
                  <a:lnTo>
                    <a:pt x="6" y="4"/>
                  </a:lnTo>
                  <a:lnTo>
                    <a:pt x="6" y="2"/>
                  </a:lnTo>
                  <a:lnTo>
                    <a:pt x="6" y="0"/>
                  </a:lnTo>
                  <a:lnTo>
                    <a:pt x="4" y="0"/>
                  </a:lnTo>
                  <a:lnTo>
                    <a:pt x="4"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2" name="Freeform 310"/>
            <p:cNvSpPr>
              <a:spLocks noChangeAspect="1"/>
            </p:cNvSpPr>
            <p:nvPr/>
          </p:nvSpPr>
          <p:spPr bwMode="auto">
            <a:xfrm>
              <a:off x="2314" y="3897"/>
              <a:ext cx="36" cy="261"/>
            </a:xfrm>
            <a:custGeom>
              <a:avLst/>
              <a:gdLst>
                <a:gd name="T0" fmla="*/ 4 w 15"/>
                <a:gd name="T1" fmla="*/ 0 h 107"/>
                <a:gd name="T2" fmla="*/ 4 w 15"/>
                <a:gd name="T3" fmla="*/ 0 h 107"/>
                <a:gd name="T4" fmla="*/ 2 w 15"/>
                <a:gd name="T5" fmla="*/ 13 h 107"/>
                <a:gd name="T6" fmla="*/ 2 w 15"/>
                <a:gd name="T7" fmla="*/ 27 h 107"/>
                <a:gd name="T8" fmla="*/ 2 w 15"/>
                <a:gd name="T9" fmla="*/ 40 h 107"/>
                <a:gd name="T10" fmla="*/ 2 w 15"/>
                <a:gd name="T11" fmla="*/ 54 h 107"/>
                <a:gd name="T12" fmla="*/ 0 w 15"/>
                <a:gd name="T13" fmla="*/ 67 h 107"/>
                <a:gd name="T14" fmla="*/ 0 w 15"/>
                <a:gd name="T15" fmla="*/ 80 h 107"/>
                <a:gd name="T16" fmla="*/ 0 w 15"/>
                <a:gd name="T17" fmla="*/ 94 h 107"/>
                <a:gd name="T18" fmla="*/ 0 w 15"/>
                <a:gd name="T19" fmla="*/ 107 h 107"/>
                <a:gd name="T20" fmla="*/ 12 w 15"/>
                <a:gd name="T21" fmla="*/ 107 h 107"/>
                <a:gd name="T22" fmla="*/ 13 w 15"/>
                <a:gd name="T23" fmla="*/ 94 h 107"/>
                <a:gd name="T24" fmla="*/ 13 w 15"/>
                <a:gd name="T25" fmla="*/ 80 h 107"/>
                <a:gd name="T26" fmla="*/ 13 w 15"/>
                <a:gd name="T27" fmla="*/ 67 h 107"/>
                <a:gd name="T28" fmla="*/ 13 w 15"/>
                <a:gd name="T29" fmla="*/ 54 h 107"/>
                <a:gd name="T30" fmla="*/ 13 w 15"/>
                <a:gd name="T31" fmla="*/ 40 h 107"/>
                <a:gd name="T32" fmla="*/ 15 w 15"/>
                <a:gd name="T33" fmla="*/ 27 h 107"/>
                <a:gd name="T34" fmla="*/ 15 w 15"/>
                <a:gd name="T35" fmla="*/ 13 h 107"/>
                <a:gd name="T36" fmla="*/ 15 w 15"/>
                <a:gd name="T37" fmla="*/ 0 h 107"/>
                <a:gd name="T38" fmla="*/ 15 w 15"/>
                <a:gd name="T39" fmla="*/ 0 h 107"/>
                <a:gd name="T40" fmla="*/ 4 w 15"/>
                <a:gd name="T4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07">
                  <a:moveTo>
                    <a:pt x="4" y="0"/>
                  </a:moveTo>
                  <a:lnTo>
                    <a:pt x="4" y="0"/>
                  </a:lnTo>
                  <a:lnTo>
                    <a:pt x="2" y="13"/>
                  </a:lnTo>
                  <a:lnTo>
                    <a:pt x="2" y="27"/>
                  </a:lnTo>
                  <a:lnTo>
                    <a:pt x="2" y="40"/>
                  </a:lnTo>
                  <a:lnTo>
                    <a:pt x="2" y="54"/>
                  </a:lnTo>
                  <a:lnTo>
                    <a:pt x="0" y="67"/>
                  </a:lnTo>
                  <a:lnTo>
                    <a:pt x="0" y="80"/>
                  </a:lnTo>
                  <a:lnTo>
                    <a:pt x="0" y="94"/>
                  </a:lnTo>
                  <a:lnTo>
                    <a:pt x="0" y="107"/>
                  </a:lnTo>
                  <a:lnTo>
                    <a:pt x="12" y="107"/>
                  </a:lnTo>
                  <a:lnTo>
                    <a:pt x="13" y="94"/>
                  </a:lnTo>
                  <a:lnTo>
                    <a:pt x="13" y="80"/>
                  </a:lnTo>
                  <a:lnTo>
                    <a:pt x="13" y="67"/>
                  </a:lnTo>
                  <a:lnTo>
                    <a:pt x="13" y="54"/>
                  </a:lnTo>
                  <a:lnTo>
                    <a:pt x="13" y="40"/>
                  </a:lnTo>
                  <a:lnTo>
                    <a:pt x="15" y="27"/>
                  </a:lnTo>
                  <a:lnTo>
                    <a:pt x="15" y="13"/>
                  </a:lnTo>
                  <a:lnTo>
                    <a:pt x="15" y="0"/>
                  </a:lnTo>
                  <a:lnTo>
                    <a:pt x="15"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3" name="Freeform 311"/>
            <p:cNvSpPr>
              <a:spLocks noChangeAspect="1"/>
            </p:cNvSpPr>
            <p:nvPr/>
          </p:nvSpPr>
          <p:spPr bwMode="auto">
            <a:xfrm>
              <a:off x="2324" y="3010"/>
              <a:ext cx="351" cy="887"/>
            </a:xfrm>
            <a:custGeom>
              <a:avLst/>
              <a:gdLst>
                <a:gd name="T0" fmla="*/ 134 w 144"/>
                <a:gd name="T1" fmla="*/ 0 h 363"/>
                <a:gd name="T2" fmla="*/ 134 w 144"/>
                <a:gd name="T3" fmla="*/ 0 h 363"/>
                <a:gd name="T4" fmla="*/ 104 w 144"/>
                <a:gd name="T5" fmla="*/ 33 h 363"/>
                <a:gd name="T6" fmla="*/ 77 w 144"/>
                <a:gd name="T7" fmla="*/ 66 h 363"/>
                <a:gd name="T8" fmla="*/ 65 w 144"/>
                <a:gd name="T9" fmla="*/ 83 h 363"/>
                <a:gd name="T10" fmla="*/ 54 w 144"/>
                <a:gd name="T11" fmla="*/ 102 h 363"/>
                <a:gd name="T12" fmla="*/ 44 w 144"/>
                <a:gd name="T13" fmla="*/ 119 h 363"/>
                <a:gd name="T14" fmla="*/ 34 w 144"/>
                <a:gd name="T15" fmla="*/ 140 h 363"/>
                <a:gd name="T16" fmla="*/ 27 w 144"/>
                <a:gd name="T17" fmla="*/ 161 h 363"/>
                <a:gd name="T18" fmla="*/ 21 w 144"/>
                <a:gd name="T19" fmla="*/ 183 h 363"/>
                <a:gd name="T20" fmla="*/ 15 w 144"/>
                <a:gd name="T21" fmla="*/ 208 h 363"/>
                <a:gd name="T22" fmla="*/ 9 w 144"/>
                <a:gd name="T23" fmla="*/ 234 h 363"/>
                <a:gd name="T24" fmla="*/ 6 w 144"/>
                <a:gd name="T25" fmla="*/ 261 h 363"/>
                <a:gd name="T26" fmla="*/ 4 w 144"/>
                <a:gd name="T27" fmla="*/ 294 h 363"/>
                <a:gd name="T28" fmla="*/ 0 w 144"/>
                <a:gd name="T29" fmla="*/ 326 h 363"/>
                <a:gd name="T30" fmla="*/ 0 w 144"/>
                <a:gd name="T31" fmla="*/ 363 h 363"/>
                <a:gd name="T32" fmla="*/ 11 w 144"/>
                <a:gd name="T33" fmla="*/ 363 h 363"/>
                <a:gd name="T34" fmla="*/ 13 w 144"/>
                <a:gd name="T35" fmla="*/ 326 h 363"/>
                <a:gd name="T36" fmla="*/ 15 w 144"/>
                <a:gd name="T37" fmla="*/ 294 h 363"/>
                <a:gd name="T38" fmla="*/ 19 w 144"/>
                <a:gd name="T39" fmla="*/ 263 h 363"/>
                <a:gd name="T40" fmla="*/ 23 w 144"/>
                <a:gd name="T41" fmla="*/ 236 h 363"/>
                <a:gd name="T42" fmla="*/ 27 w 144"/>
                <a:gd name="T43" fmla="*/ 209 h 363"/>
                <a:gd name="T44" fmla="*/ 33 w 144"/>
                <a:gd name="T45" fmla="*/ 186 h 363"/>
                <a:gd name="T46" fmla="*/ 40 w 144"/>
                <a:gd name="T47" fmla="*/ 165 h 363"/>
                <a:gd name="T48" fmla="*/ 46 w 144"/>
                <a:gd name="T49" fmla="*/ 144 h 363"/>
                <a:gd name="T50" fmla="*/ 56 w 144"/>
                <a:gd name="T51" fmla="*/ 125 h 363"/>
                <a:gd name="T52" fmla="*/ 65 w 144"/>
                <a:gd name="T53" fmla="*/ 108 h 363"/>
                <a:gd name="T54" fmla="*/ 75 w 144"/>
                <a:gd name="T55" fmla="*/ 91 h 363"/>
                <a:gd name="T56" fmla="*/ 86 w 144"/>
                <a:gd name="T57" fmla="*/ 73 h 363"/>
                <a:gd name="T58" fmla="*/ 113 w 144"/>
                <a:gd name="T59" fmla="*/ 43 h 363"/>
                <a:gd name="T60" fmla="*/ 144 w 144"/>
                <a:gd name="T61" fmla="*/ 8 h 363"/>
                <a:gd name="T62" fmla="*/ 142 w 144"/>
                <a:gd name="T63" fmla="*/ 10 h 363"/>
                <a:gd name="T64" fmla="*/ 134 w 144"/>
                <a:gd name="T6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363">
                  <a:moveTo>
                    <a:pt x="134" y="0"/>
                  </a:moveTo>
                  <a:lnTo>
                    <a:pt x="134" y="0"/>
                  </a:lnTo>
                  <a:lnTo>
                    <a:pt x="104" y="33"/>
                  </a:lnTo>
                  <a:lnTo>
                    <a:pt x="77" y="66"/>
                  </a:lnTo>
                  <a:lnTo>
                    <a:pt x="65" y="83"/>
                  </a:lnTo>
                  <a:lnTo>
                    <a:pt x="54" y="102"/>
                  </a:lnTo>
                  <a:lnTo>
                    <a:pt x="44" y="119"/>
                  </a:lnTo>
                  <a:lnTo>
                    <a:pt x="34" y="140"/>
                  </a:lnTo>
                  <a:lnTo>
                    <a:pt x="27" y="161"/>
                  </a:lnTo>
                  <a:lnTo>
                    <a:pt x="21" y="183"/>
                  </a:lnTo>
                  <a:lnTo>
                    <a:pt x="15" y="208"/>
                  </a:lnTo>
                  <a:lnTo>
                    <a:pt x="9" y="234"/>
                  </a:lnTo>
                  <a:lnTo>
                    <a:pt x="6" y="261"/>
                  </a:lnTo>
                  <a:lnTo>
                    <a:pt x="4" y="294"/>
                  </a:lnTo>
                  <a:lnTo>
                    <a:pt x="0" y="326"/>
                  </a:lnTo>
                  <a:lnTo>
                    <a:pt x="0" y="363"/>
                  </a:lnTo>
                  <a:lnTo>
                    <a:pt x="11" y="363"/>
                  </a:lnTo>
                  <a:lnTo>
                    <a:pt x="13" y="326"/>
                  </a:lnTo>
                  <a:lnTo>
                    <a:pt x="15" y="294"/>
                  </a:lnTo>
                  <a:lnTo>
                    <a:pt x="19" y="263"/>
                  </a:lnTo>
                  <a:lnTo>
                    <a:pt x="23" y="236"/>
                  </a:lnTo>
                  <a:lnTo>
                    <a:pt x="27" y="209"/>
                  </a:lnTo>
                  <a:lnTo>
                    <a:pt x="33" y="186"/>
                  </a:lnTo>
                  <a:lnTo>
                    <a:pt x="40" y="165"/>
                  </a:lnTo>
                  <a:lnTo>
                    <a:pt x="46" y="144"/>
                  </a:lnTo>
                  <a:lnTo>
                    <a:pt x="56" y="125"/>
                  </a:lnTo>
                  <a:lnTo>
                    <a:pt x="65" y="108"/>
                  </a:lnTo>
                  <a:lnTo>
                    <a:pt x="75" y="91"/>
                  </a:lnTo>
                  <a:lnTo>
                    <a:pt x="86" y="73"/>
                  </a:lnTo>
                  <a:lnTo>
                    <a:pt x="113" y="43"/>
                  </a:lnTo>
                  <a:lnTo>
                    <a:pt x="144" y="8"/>
                  </a:lnTo>
                  <a:lnTo>
                    <a:pt x="142" y="10"/>
                  </a:lnTo>
                  <a:lnTo>
                    <a:pt x="13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4" name="Freeform 312"/>
            <p:cNvSpPr>
              <a:spLocks noChangeAspect="1"/>
            </p:cNvSpPr>
            <p:nvPr/>
          </p:nvSpPr>
          <p:spPr bwMode="auto">
            <a:xfrm>
              <a:off x="2651" y="2678"/>
              <a:ext cx="911" cy="357"/>
            </a:xfrm>
            <a:custGeom>
              <a:avLst/>
              <a:gdLst>
                <a:gd name="T0" fmla="*/ 373 w 373"/>
                <a:gd name="T1" fmla="*/ 0 h 146"/>
                <a:gd name="T2" fmla="*/ 373 w 373"/>
                <a:gd name="T3" fmla="*/ 0 h 146"/>
                <a:gd name="T4" fmla="*/ 342 w 373"/>
                <a:gd name="T5" fmla="*/ 2 h 146"/>
                <a:gd name="T6" fmla="*/ 314 w 373"/>
                <a:gd name="T7" fmla="*/ 4 h 146"/>
                <a:gd name="T8" fmla="*/ 285 w 373"/>
                <a:gd name="T9" fmla="*/ 8 h 146"/>
                <a:gd name="T10" fmla="*/ 258 w 373"/>
                <a:gd name="T11" fmla="*/ 14 h 146"/>
                <a:gd name="T12" fmla="*/ 231 w 373"/>
                <a:gd name="T13" fmla="*/ 19 h 146"/>
                <a:gd name="T14" fmla="*/ 206 w 373"/>
                <a:gd name="T15" fmla="*/ 27 h 146"/>
                <a:gd name="T16" fmla="*/ 181 w 373"/>
                <a:gd name="T17" fmla="*/ 35 h 146"/>
                <a:gd name="T18" fmla="*/ 158 w 373"/>
                <a:gd name="T19" fmla="*/ 42 h 146"/>
                <a:gd name="T20" fmla="*/ 135 w 373"/>
                <a:gd name="T21" fmla="*/ 52 h 146"/>
                <a:gd name="T22" fmla="*/ 114 w 373"/>
                <a:gd name="T23" fmla="*/ 62 h 146"/>
                <a:gd name="T24" fmla="*/ 93 w 373"/>
                <a:gd name="T25" fmla="*/ 73 h 146"/>
                <a:gd name="T26" fmla="*/ 73 w 373"/>
                <a:gd name="T27" fmla="*/ 85 h 146"/>
                <a:gd name="T28" fmla="*/ 37 w 373"/>
                <a:gd name="T29" fmla="*/ 110 h 146"/>
                <a:gd name="T30" fmla="*/ 0 w 373"/>
                <a:gd name="T31" fmla="*/ 136 h 146"/>
                <a:gd name="T32" fmla="*/ 8 w 373"/>
                <a:gd name="T33" fmla="*/ 146 h 146"/>
                <a:gd name="T34" fmla="*/ 43 w 373"/>
                <a:gd name="T35" fmla="*/ 119 h 146"/>
                <a:gd name="T36" fmla="*/ 79 w 373"/>
                <a:gd name="T37" fmla="*/ 96 h 146"/>
                <a:gd name="T38" fmla="*/ 100 w 373"/>
                <a:gd name="T39" fmla="*/ 85 h 146"/>
                <a:gd name="T40" fmla="*/ 119 w 373"/>
                <a:gd name="T41" fmla="*/ 73 h 146"/>
                <a:gd name="T42" fmla="*/ 141 w 373"/>
                <a:gd name="T43" fmla="*/ 63 h 146"/>
                <a:gd name="T44" fmla="*/ 162 w 373"/>
                <a:gd name="T45" fmla="*/ 54 h 146"/>
                <a:gd name="T46" fmla="*/ 185 w 373"/>
                <a:gd name="T47" fmla="*/ 46 h 146"/>
                <a:gd name="T48" fmla="*/ 210 w 373"/>
                <a:gd name="T49" fmla="*/ 39 h 146"/>
                <a:gd name="T50" fmla="*/ 233 w 373"/>
                <a:gd name="T51" fmla="*/ 31 h 146"/>
                <a:gd name="T52" fmla="*/ 260 w 373"/>
                <a:gd name="T53" fmla="*/ 25 h 146"/>
                <a:gd name="T54" fmla="*/ 287 w 373"/>
                <a:gd name="T55" fmla="*/ 21 h 146"/>
                <a:gd name="T56" fmla="*/ 314 w 373"/>
                <a:gd name="T57" fmla="*/ 17 h 146"/>
                <a:gd name="T58" fmla="*/ 342 w 373"/>
                <a:gd name="T59" fmla="*/ 14 h 146"/>
                <a:gd name="T60" fmla="*/ 373 w 373"/>
                <a:gd name="T61" fmla="*/ 12 h 146"/>
                <a:gd name="T62" fmla="*/ 373 w 373"/>
                <a:gd name="T63" fmla="*/ 12 h 146"/>
                <a:gd name="T64" fmla="*/ 373 w 373"/>
                <a:gd name="T6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146">
                  <a:moveTo>
                    <a:pt x="373" y="0"/>
                  </a:moveTo>
                  <a:lnTo>
                    <a:pt x="373" y="0"/>
                  </a:lnTo>
                  <a:lnTo>
                    <a:pt x="342" y="2"/>
                  </a:lnTo>
                  <a:lnTo>
                    <a:pt x="314" y="4"/>
                  </a:lnTo>
                  <a:lnTo>
                    <a:pt x="285" y="8"/>
                  </a:lnTo>
                  <a:lnTo>
                    <a:pt x="258" y="14"/>
                  </a:lnTo>
                  <a:lnTo>
                    <a:pt x="231" y="19"/>
                  </a:lnTo>
                  <a:lnTo>
                    <a:pt x="206" y="27"/>
                  </a:lnTo>
                  <a:lnTo>
                    <a:pt x="181" y="35"/>
                  </a:lnTo>
                  <a:lnTo>
                    <a:pt x="158" y="42"/>
                  </a:lnTo>
                  <a:lnTo>
                    <a:pt x="135" y="52"/>
                  </a:lnTo>
                  <a:lnTo>
                    <a:pt x="114" y="62"/>
                  </a:lnTo>
                  <a:lnTo>
                    <a:pt x="93" y="73"/>
                  </a:lnTo>
                  <a:lnTo>
                    <a:pt x="73" y="85"/>
                  </a:lnTo>
                  <a:lnTo>
                    <a:pt x="37" y="110"/>
                  </a:lnTo>
                  <a:lnTo>
                    <a:pt x="0" y="136"/>
                  </a:lnTo>
                  <a:lnTo>
                    <a:pt x="8" y="146"/>
                  </a:lnTo>
                  <a:lnTo>
                    <a:pt x="43" y="119"/>
                  </a:lnTo>
                  <a:lnTo>
                    <a:pt x="79" y="96"/>
                  </a:lnTo>
                  <a:lnTo>
                    <a:pt x="100" y="85"/>
                  </a:lnTo>
                  <a:lnTo>
                    <a:pt x="119" y="73"/>
                  </a:lnTo>
                  <a:lnTo>
                    <a:pt x="141" y="63"/>
                  </a:lnTo>
                  <a:lnTo>
                    <a:pt x="162" y="54"/>
                  </a:lnTo>
                  <a:lnTo>
                    <a:pt x="185" y="46"/>
                  </a:lnTo>
                  <a:lnTo>
                    <a:pt x="210" y="39"/>
                  </a:lnTo>
                  <a:lnTo>
                    <a:pt x="233" y="31"/>
                  </a:lnTo>
                  <a:lnTo>
                    <a:pt x="260" y="25"/>
                  </a:lnTo>
                  <a:lnTo>
                    <a:pt x="287" y="21"/>
                  </a:lnTo>
                  <a:lnTo>
                    <a:pt x="314" y="17"/>
                  </a:lnTo>
                  <a:lnTo>
                    <a:pt x="342" y="14"/>
                  </a:lnTo>
                  <a:lnTo>
                    <a:pt x="373" y="12"/>
                  </a:lnTo>
                  <a:lnTo>
                    <a:pt x="373" y="12"/>
                  </a:lnTo>
                  <a:lnTo>
                    <a:pt x="37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5" name="Freeform 313"/>
            <p:cNvSpPr>
              <a:spLocks noChangeAspect="1"/>
            </p:cNvSpPr>
            <p:nvPr/>
          </p:nvSpPr>
          <p:spPr bwMode="auto">
            <a:xfrm>
              <a:off x="3562" y="2668"/>
              <a:ext cx="220" cy="39"/>
            </a:xfrm>
            <a:custGeom>
              <a:avLst/>
              <a:gdLst>
                <a:gd name="T0" fmla="*/ 90 w 90"/>
                <a:gd name="T1" fmla="*/ 0 h 16"/>
                <a:gd name="T2" fmla="*/ 79 w 90"/>
                <a:gd name="T3" fmla="*/ 0 h 16"/>
                <a:gd name="T4" fmla="*/ 67 w 90"/>
                <a:gd name="T5" fmla="*/ 2 h 16"/>
                <a:gd name="T6" fmla="*/ 58 w 90"/>
                <a:gd name="T7" fmla="*/ 2 h 16"/>
                <a:gd name="T8" fmla="*/ 46 w 90"/>
                <a:gd name="T9" fmla="*/ 2 h 16"/>
                <a:gd name="T10" fmla="*/ 35 w 90"/>
                <a:gd name="T11" fmla="*/ 2 h 16"/>
                <a:gd name="T12" fmla="*/ 23 w 90"/>
                <a:gd name="T13" fmla="*/ 2 h 16"/>
                <a:gd name="T14" fmla="*/ 12 w 90"/>
                <a:gd name="T15" fmla="*/ 4 h 16"/>
                <a:gd name="T16" fmla="*/ 0 w 90"/>
                <a:gd name="T17" fmla="*/ 4 h 16"/>
                <a:gd name="T18" fmla="*/ 0 w 90"/>
                <a:gd name="T19" fmla="*/ 16 h 16"/>
                <a:gd name="T20" fmla="*/ 12 w 90"/>
                <a:gd name="T21" fmla="*/ 16 h 16"/>
                <a:gd name="T22" fmla="*/ 23 w 90"/>
                <a:gd name="T23" fmla="*/ 16 h 16"/>
                <a:gd name="T24" fmla="*/ 35 w 90"/>
                <a:gd name="T25" fmla="*/ 16 h 16"/>
                <a:gd name="T26" fmla="*/ 46 w 90"/>
                <a:gd name="T27" fmla="*/ 14 h 16"/>
                <a:gd name="T28" fmla="*/ 58 w 90"/>
                <a:gd name="T29" fmla="*/ 14 h 16"/>
                <a:gd name="T30" fmla="*/ 69 w 90"/>
                <a:gd name="T31" fmla="*/ 14 h 16"/>
                <a:gd name="T32" fmla="*/ 81 w 90"/>
                <a:gd name="T33" fmla="*/ 14 h 16"/>
                <a:gd name="T34" fmla="*/ 90 w 90"/>
                <a:gd name="T35" fmla="*/ 14 h 16"/>
                <a:gd name="T36" fmla="*/ 90 w 90"/>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16">
                  <a:moveTo>
                    <a:pt x="90" y="0"/>
                  </a:moveTo>
                  <a:lnTo>
                    <a:pt x="79" y="0"/>
                  </a:lnTo>
                  <a:lnTo>
                    <a:pt x="67" y="2"/>
                  </a:lnTo>
                  <a:lnTo>
                    <a:pt x="58" y="2"/>
                  </a:lnTo>
                  <a:lnTo>
                    <a:pt x="46" y="2"/>
                  </a:lnTo>
                  <a:lnTo>
                    <a:pt x="35" y="2"/>
                  </a:lnTo>
                  <a:lnTo>
                    <a:pt x="23" y="2"/>
                  </a:lnTo>
                  <a:lnTo>
                    <a:pt x="12" y="4"/>
                  </a:lnTo>
                  <a:lnTo>
                    <a:pt x="0" y="4"/>
                  </a:lnTo>
                  <a:lnTo>
                    <a:pt x="0" y="16"/>
                  </a:lnTo>
                  <a:lnTo>
                    <a:pt x="12" y="16"/>
                  </a:lnTo>
                  <a:lnTo>
                    <a:pt x="23" y="16"/>
                  </a:lnTo>
                  <a:lnTo>
                    <a:pt x="35" y="16"/>
                  </a:lnTo>
                  <a:lnTo>
                    <a:pt x="46" y="14"/>
                  </a:lnTo>
                  <a:lnTo>
                    <a:pt x="58" y="14"/>
                  </a:lnTo>
                  <a:lnTo>
                    <a:pt x="69" y="14"/>
                  </a:lnTo>
                  <a:lnTo>
                    <a:pt x="81" y="14"/>
                  </a:lnTo>
                  <a:lnTo>
                    <a:pt x="90" y="14"/>
                  </a:lnTo>
                  <a:lnTo>
                    <a:pt x="9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6" name="Freeform 314"/>
            <p:cNvSpPr>
              <a:spLocks noChangeAspect="1"/>
            </p:cNvSpPr>
            <p:nvPr/>
          </p:nvSpPr>
          <p:spPr bwMode="auto">
            <a:xfrm>
              <a:off x="2976" y="2534"/>
              <a:ext cx="173" cy="41"/>
            </a:xfrm>
            <a:custGeom>
              <a:avLst/>
              <a:gdLst>
                <a:gd name="T0" fmla="*/ 0 w 71"/>
                <a:gd name="T1" fmla="*/ 13 h 17"/>
                <a:gd name="T2" fmla="*/ 2 w 71"/>
                <a:gd name="T3" fmla="*/ 17 h 17"/>
                <a:gd name="T4" fmla="*/ 71 w 71"/>
                <a:gd name="T5" fmla="*/ 4 h 17"/>
                <a:gd name="T6" fmla="*/ 71 w 71"/>
                <a:gd name="T7" fmla="*/ 0 h 17"/>
                <a:gd name="T8" fmla="*/ 0 w 71"/>
                <a:gd name="T9" fmla="*/ 13 h 17"/>
                <a:gd name="T10" fmla="*/ 0 w 71"/>
                <a:gd name="T11" fmla="*/ 13 h 17"/>
              </a:gdLst>
              <a:ahLst/>
              <a:cxnLst>
                <a:cxn ang="0">
                  <a:pos x="T0" y="T1"/>
                </a:cxn>
                <a:cxn ang="0">
                  <a:pos x="T2" y="T3"/>
                </a:cxn>
                <a:cxn ang="0">
                  <a:pos x="T4" y="T5"/>
                </a:cxn>
                <a:cxn ang="0">
                  <a:pos x="T6" y="T7"/>
                </a:cxn>
                <a:cxn ang="0">
                  <a:pos x="T8" y="T9"/>
                </a:cxn>
                <a:cxn ang="0">
                  <a:pos x="T10" y="T11"/>
                </a:cxn>
              </a:cxnLst>
              <a:rect l="0" t="0" r="r" b="b"/>
              <a:pathLst>
                <a:path w="71" h="17">
                  <a:moveTo>
                    <a:pt x="0" y="13"/>
                  </a:moveTo>
                  <a:lnTo>
                    <a:pt x="2" y="17"/>
                  </a:lnTo>
                  <a:lnTo>
                    <a:pt x="71" y="4"/>
                  </a:lnTo>
                  <a:lnTo>
                    <a:pt x="71" y="0"/>
                  </a:lnTo>
                  <a:lnTo>
                    <a:pt x="0" y="13"/>
                  </a:lnTo>
                  <a:lnTo>
                    <a:pt x="0" y="1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7" name="Freeform 315"/>
            <p:cNvSpPr>
              <a:spLocks noChangeAspect="1"/>
            </p:cNvSpPr>
            <p:nvPr/>
          </p:nvSpPr>
          <p:spPr bwMode="auto">
            <a:xfrm>
              <a:off x="2915" y="2529"/>
              <a:ext cx="66" cy="46"/>
            </a:xfrm>
            <a:custGeom>
              <a:avLst/>
              <a:gdLst>
                <a:gd name="T0" fmla="*/ 0 w 27"/>
                <a:gd name="T1" fmla="*/ 2 h 19"/>
                <a:gd name="T2" fmla="*/ 0 w 27"/>
                <a:gd name="T3" fmla="*/ 2 h 19"/>
                <a:gd name="T4" fmla="*/ 0 w 27"/>
                <a:gd name="T5" fmla="*/ 6 h 19"/>
                <a:gd name="T6" fmla="*/ 2 w 27"/>
                <a:gd name="T7" fmla="*/ 9 h 19"/>
                <a:gd name="T8" fmla="*/ 6 w 27"/>
                <a:gd name="T9" fmla="*/ 13 h 19"/>
                <a:gd name="T10" fmla="*/ 8 w 27"/>
                <a:gd name="T11" fmla="*/ 17 h 19"/>
                <a:gd name="T12" fmla="*/ 11 w 27"/>
                <a:gd name="T13" fmla="*/ 19 h 19"/>
                <a:gd name="T14" fmla="*/ 17 w 27"/>
                <a:gd name="T15" fmla="*/ 19 h 19"/>
                <a:gd name="T16" fmla="*/ 21 w 27"/>
                <a:gd name="T17" fmla="*/ 19 h 19"/>
                <a:gd name="T18" fmla="*/ 27 w 27"/>
                <a:gd name="T19" fmla="*/ 19 h 19"/>
                <a:gd name="T20" fmla="*/ 25 w 27"/>
                <a:gd name="T21" fmla="*/ 15 h 19"/>
                <a:gd name="T22" fmla="*/ 21 w 27"/>
                <a:gd name="T23" fmla="*/ 15 h 19"/>
                <a:gd name="T24" fmla="*/ 17 w 27"/>
                <a:gd name="T25" fmla="*/ 15 h 19"/>
                <a:gd name="T26" fmla="*/ 13 w 27"/>
                <a:gd name="T27" fmla="*/ 13 h 19"/>
                <a:gd name="T28" fmla="*/ 11 w 27"/>
                <a:gd name="T29" fmla="*/ 11 h 19"/>
                <a:gd name="T30" fmla="*/ 8 w 27"/>
                <a:gd name="T31" fmla="*/ 9 h 19"/>
                <a:gd name="T32" fmla="*/ 6 w 27"/>
                <a:gd name="T33" fmla="*/ 7 h 19"/>
                <a:gd name="T34" fmla="*/ 6 w 27"/>
                <a:gd name="T35" fmla="*/ 4 h 19"/>
                <a:gd name="T36" fmla="*/ 4 w 27"/>
                <a:gd name="T37" fmla="*/ 0 h 19"/>
                <a:gd name="T38" fmla="*/ 4 w 27"/>
                <a:gd name="T39" fmla="*/ 0 h 19"/>
                <a:gd name="T40" fmla="*/ 0 w 27"/>
                <a:gd name="T41"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19">
                  <a:moveTo>
                    <a:pt x="0" y="2"/>
                  </a:moveTo>
                  <a:lnTo>
                    <a:pt x="0" y="2"/>
                  </a:lnTo>
                  <a:lnTo>
                    <a:pt x="0" y="6"/>
                  </a:lnTo>
                  <a:lnTo>
                    <a:pt x="2" y="9"/>
                  </a:lnTo>
                  <a:lnTo>
                    <a:pt x="6" y="13"/>
                  </a:lnTo>
                  <a:lnTo>
                    <a:pt x="8" y="17"/>
                  </a:lnTo>
                  <a:lnTo>
                    <a:pt x="11" y="19"/>
                  </a:lnTo>
                  <a:lnTo>
                    <a:pt x="17" y="19"/>
                  </a:lnTo>
                  <a:lnTo>
                    <a:pt x="21" y="19"/>
                  </a:lnTo>
                  <a:lnTo>
                    <a:pt x="27" y="19"/>
                  </a:lnTo>
                  <a:lnTo>
                    <a:pt x="25" y="15"/>
                  </a:lnTo>
                  <a:lnTo>
                    <a:pt x="21" y="15"/>
                  </a:lnTo>
                  <a:lnTo>
                    <a:pt x="17" y="15"/>
                  </a:lnTo>
                  <a:lnTo>
                    <a:pt x="13" y="13"/>
                  </a:lnTo>
                  <a:lnTo>
                    <a:pt x="11" y="11"/>
                  </a:lnTo>
                  <a:lnTo>
                    <a:pt x="8" y="9"/>
                  </a:lnTo>
                  <a:lnTo>
                    <a:pt x="6" y="7"/>
                  </a:lnTo>
                  <a:lnTo>
                    <a:pt x="6" y="4"/>
                  </a:lnTo>
                  <a:lnTo>
                    <a:pt x="4" y="0"/>
                  </a:lnTo>
                  <a:lnTo>
                    <a:pt x="4"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8" name="Freeform 316"/>
            <p:cNvSpPr>
              <a:spLocks noChangeAspect="1"/>
            </p:cNvSpPr>
            <p:nvPr/>
          </p:nvSpPr>
          <p:spPr bwMode="auto">
            <a:xfrm>
              <a:off x="2895" y="2402"/>
              <a:ext cx="30" cy="132"/>
            </a:xfrm>
            <a:custGeom>
              <a:avLst/>
              <a:gdLst>
                <a:gd name="T0" fmla="*/ 4 w 12"/>
                <a:gd name="T1" fmla="*/ 0 h 54"/>
                <a:gd name="T2" fmla="*/ 0 w 12"/>
                <a:gd name="T3" fmla="*/ 0 h 54"/>
                <a:gd name="T4" fmla="*/ 8 w 12"/>
                <a:gd name="T5" fmla="*/ 54 h 54"/>
                <a:gd name="T6" fmla="*/ 12 w 12"/>
                <a:gd name="T7" fmla="*/ 52 h 54"/>
                <a:gd name="T8" fmla="*/ 4 w 12"/>
                <a:gd name="T9" fmla="*/ 0 h 54"/>
                <a:gd name="T10" fmla="*/ 4 w 12"/>
                <a:gd name="T11" fmla="*/ 0 h 54"/>
              </a:gdLst>
              <a:ahLst/>
              <a:cxnLst>
                <a:cxn ang="0">
                  <a:pos x="T0" y="T1"/>
                </a:cxn>
                <a:cxn ang="0">
                  <a:pos x="T2" y="T3"/>
                </a:cxn>
                <a:cxn ang="0">
                  <a:pos x="T4" y="T5"/>
                </a:cxn>
                <a:cxn ang="0">
                  <a:pos x="T6" y="T7"/>
                </a:cxn>
                <a:cxn ang="0">
                  <a:pos x="T8" y="T9"/>
                </a:cxn>
                <a:cxn ang="0">
                  <a:pos x="T10" y="T11"/>
                </a:cxn>
              </a:cxnLst>
              <a:rect l="0" t="0" r="r" b="b"/>
              <a:pathLst>
                <a:path w="12" h="54">
                  <a:moveTo>
                    <a:pt x="4" y="0"/>
                  </a:moveTo>
                  <a:lnTo>
                    <a:pt x="0" y="0"/>
                  </a:lnTo>
                  <a:lnTo>
                    <a:pt x="8" y="54"/>
                  </a:lnTo>
                  <a:lnTo>
                    <a:pt x="12" y="52"/>
                  </a:lnTo>
                  <a:lnTo>
                    <a:pt x="4"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89" name="Freeform 317"/>
            <p:cNvSpPr>
              <a:spLocks noChangeAspect="1"/>
            </p:cNvSpPr>
            <p:nvPr/>
          </p:nvSpPr>
          <p:spPr bwMode="auto">
            <a:xfrm>
              <a:off x="2895" y="2370"/>
              <a:ext cx="34" cy="32"/>
            </a:xfrm>
            <a:custGeom>
              <a:avLst/>
              <a:gdLst>
                <a:gd name="T0" fmla="*/ 14 w 14"/>
                <a:gd name="T1" fmla="*/ 0 h 13"/>
                <a:gd name="T2" fmla="*/ 14 w 14"/>
                <a:gd name="T3" fmla="*/ 0 h 13"/>
                <a:gd name="T4" fmla="*/ 12 w 14"/>
                <a:gd name="T5" fmla="*/ 0 h 13"/>
                <a:gd name="T6" fmla="*/ 10 w 14"/>
                <a:gd name="T7" fmla="*/ 0 h 13"/>
                <a:gd name="T8" fmla="*/ 6 w 14"/>
                <a:gd name="T9" fmla="*/ 0 h 13"/>
                <a:gd name="T10" fmla="*/ 4 w 14"/>
                <a:gd name="T11" fmla="*/ 0 h 13"/>
                <a:gd name="T12" fmla="*/ 2 w 14"/>
                <a:gd name="T13" fmla="*/ 3 h 13"/>
                <a:gd name="T14" fmla="*/ 0 w 14"/>
                <a:gd name="T15" fmla="*/ 5 h 13"/>
                <a:gd name="T16" fmla="*/ 0 w 14"/>
                <a:gd name="T17" fmla="*/ 9 h 13"/>
                <a:gd name="T18" fmla="*/ 0 w 14"/>
                <a:gd name="T19" fmla="*/ 13 h 13"/>
                <a:gd name="T20" fmla="*/ 4 w 14"/>
                <a:gd name="T21" fmla="*/ 13 h 13"/>
                <a:gd name="T22" fmla="*/ 4 w 14"/>
                <a:gd name="T23" fmla="*/ 9 h 13"/>
                <a:gd name="T24" fmla="*/ 4 w 14"/>
                <a:gd name="T25" fmla="*/ 7 h 13"/>
                <a:gd name="T26" fmla="*/ 6 w 14"/>
                <a:gd name="T27" fmla="*/ 5 h 13"/>
                <a:gd name="T28" fmla="*/ 6 w 14"/>
                <a:gd name="T29" fmla="*/ 5 h 13"/>
                <a:gd name="T30" fmla="*/ 8 w 14"/>
                <a:gd name="T31" fmla="*/ 3 h 13"/>
                <a:gd name="T32" fmla="*/ 10 w 14"/>
                <a:gd name="T33" fmla="*/ 3 h 13"/>
                <a:gd name="T34" fmla="*/ 12 w 14"/>
                <a:gd name="T35" fmla="*/ 3 h 13"/>
                <a:gd name="T36" fmla="*/ 14 w 14"/>
                <a:gd name="T37" fmla="*/ 3 h 13"/>
                <a:gd name="T38" fmla="*/ 14 w 14"/>
                <a:gd name="T39" fmla="*/ 3 h 13"/>
                <a:gd name="T40" fmla="*/ 14 w 14"/>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3">
                  <a:moveTo>
                    <a:pt x="14" y="0"/>
                  </a:moveTo>
                  <a:lnTo>
                    <a:pt x="14" y="0"/>
                  </a:lnTo>
                  <a:lnTo>
                    <a:pt x="12" y="0"/>
                  </a:lnTo>
                  <a:lnTo>
                    <a:pt x="10" y="0"/>
                  </a:lnTo>
                  <a:lnTo>
                    <a:pt x="6" y="0"/>
                  </a:lnTo>
                  <a:lnTo>
                    <a:pt x="4" y="0"/>
                  </a:lnTo>
                  <a:lnTo>
                    <a:pt x="2" y="3"/>
                  </a:lnTo>
                  <a:lnTo>
                    <a:pt x="0" y="5"/>
                  </a:lnTo>
                  <a:lnTo>
                    <a:pt x="0" y="9"/>
                  </a:lnTo>
                  <a:lnTo>
                    <a:pt x="0" y="13"/>
                  </a:lnTo>
                  <a:lnTo>
                    <a:pt x="4" y="13"/>
                  </a:lnTo>
                  <a:lnTo>
                    <a:pt x="4" y="9"/>
                  </a:lnTo>
                  <a:lnTo>
                    <a:pt x="4" y="7"/>
                  </a:lnTo>
                  <a:lnTo>
                    <a:pt x="6" y="5"/>
                  </a:lnTo>
                  <a:lnTo>
                    <a:pt x="6" y="5"/>
                  </a:lnTo>
                  <a:lnTo>
                    <a:pt x="8" y="3"/>
                  </a:lnTo>
                  <a:lnTo>
                    <a:pt x="10" y="3"/>
                  </a:lnTo>
                  <a:lnTo>
                    <a:pt x="12" y="3"/>
                  </a:lnTo>
                  <a:lnTo>
                    <a:pt x="14" y="3"/>
                  </a:lnTo>
                  <a:lnTo>
                    <a:pt x="14" y="3"/>
                  </a:lnTo>
                  <a:lnTo>
                    <a:pt x="1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0" name="Freeform 318"/>
            <p:cNvSpPr>
              <a:spLocks noChangeAspect="1"/>
            </p:cNvSpPr>
            <p:nvPr/>
          </p:nvSpPr>
          <p:spPr bwMode="auto">
            <a:xfrm>
              <a:off x="2929" y="2370"/>
              <a:ext cx="220" cy="56"/>
            </a:xfrm>
            <a:custGeom>
              <a:avLst/>
              <a:gdLst>
                <a:gd name="T0" fmla="*/ 90 w 90"/>
                <a:gd name="T1" fmla="*/ 23 h 23"/>
                <a:gd name="T2" fmla="*/ 90 w 90"/>
                <a:gd name="T3" fmla="*/ 19 h 23"/>
                <a:gd name="T4" fmla="*/ 0 w 90"/>
                <a:gd name="T5" fmla="*/ 0 h 23"/>
                <a:gd name="T6" fmla="*/ 0 w 90"/>
                <a:gd name="T7" fmla="*/ 3 h 23"/>
                <a:gd name="T8" fmla="*/ 90 w 90"/>
                <a:gd name="T9" fmla="*/ 23 h 23"/>
                <a:gd name="T10" fmla="*/ 90 w 90"/>
                <a:gd name="T11" fmla="*/ 23 h 23"/>
              </a:gdLst>
              <a:ahLst/>
              <a:cxnLst>
                <a:cxn ang="0">
                  <a:pos x="T0" y="T1"/>
                </a:cxn>
                <a:cxn ang="0">
                  <a:pos x="T2" y="T3"/>
                </a:cxn>
                <a:cxn ang="0">
                  <a:pos x="T4" y="T5"/>
                </a:cxn>
                <a:cxn ang="0">
                  <a:pos x="T6" y="T7"/>
                </a:cxn>
                <a:cxn ang="0">
                  <a:pos x="T8" y="T9"/>
                </a:cxn>
                <a:cxn ang="0">
                  <a:pos x="T10" y="T11"/>
                </a:cxn>
              </a:cxnLst>
              <a:rect l="0" t="0" r="r" b="b"/>
              <a:pathLst>
                <a:path w="90" h="23">
                  <a:moveTo>
                    <a:pt x="90" y="23"/>
                  </a:moveTo>
                  <a:lnTo>
                    <a:pt x="90" y="19"/>
                  </a:lnTo>
                  <a:lnTo>
                    <a:pt x="0" y="0"/>
                  </a:lnTo>
                  <a:lnTo>
                    <a:pt x="0" y="3"/>
                  </a:lnTo>
                  <a:lnTo>
                    <a:pt x="90" y="23"/>
                  </a:lnTo>
                  <a:lnTo>
                    <a:pt x="90"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1" name="Freeform 319"/>
            <p:cNvSpPr>
              <a:spLocks noChangeAspect="1"/>
            </p:cNvSpPr>
            <p:nvPr/>
          </p:nvSpPr>
          <p:spPr bwMode="auto">
            <a:xfrm>
              <a:off x="3149" y="2417"/>
              <a:ext cx="30" cy="26"/>
            </a:xfrm>
            <a:custGeom>
              <a:avLst/>
              <a:gdLst>
                <a:gd name="T0" fmla="*/ 12 w 12"/>
                <a:gd name="T1" fmla="*/ 11 h 11"/>
                <a:gd name="T2" fmla="*/ 12 w 12"/>
                <a:gd name="T3" fmla="*/ 11 h 11"/>
                <a:gd name="T4" fmla="*/ 12 w 12"/>
                <a:gd name="T5" fmla="*/ 9 h 11"/>
                <a:gd name="T6" fmla="*/ 12 w 12"/>
                <a:gd name="T7" fmla="*/ 7 h 11"/>
                <a:gd name="T8" fmla="*/ 10 w 12"/>
                <a:gd name="T9" fmla="*/ 6 h 11"/>
                <a:gd name="T10" fmla="*/ 8 w 12"/>
                <a:gd name="T11" fmla="*/ 4 h 11"/>
                <a:gd name="T12" fmla="*/ 6 w 12"/>
                <a:gd name="T13" fmla="*/ 2 h 11"/>
                <a:gd name="T14" fmla="*/ 4 w 12"/>
                <a:gd name="T15" fmla="*/ 2 h 11"/>
                <a:gd name="T16" fmla="*/ 2 w 12"/>
                <a:gd name="T17" fmla="*/ 0 h 11"/>
                <a:gd name="T18" fmla="*/ 0 w 12"/>
                <a:gd name="T19" fmla="*/ 0 h 11"/>
                <a:gd name="T20" fmla="*/ 0 w 12"/>
                <a:gd name="T21" fmla="*/ 4 h 11"/>
                <a:gd name="T22" fmla="*/ 2 w 12"/>
                <a:gd name="T23" fmla="*/ 6 h 11"/>
                <a:gd name="T24" fmla="*/ 2 w 12"/>
                <a:gd name="T25" fmla="*/ 6 h 11"/>
                <a:gd name="T26" fmla="*/ 4 w 12"/>
                <a:gd name="T27" fmla="*/ 6 h 11"/>
                <a:gd name="T28" fmla="*/ 6 w 12"/>
                <a:gd name="T29" fmla="*/ 7 h 11"/>
                <a:gd name="T30" fmla="*/ 6 w 12"/>
                <a:gd name="T31" fmla="*/ 7 h 11"/>
                <a:gd name="T32" fmla="*/ 6 w 12"/>
                <a:gd name="T33" fmla="*/ 9 h 11"/>
                <a:gd name="T34" fmla="*/ 8 w 12"/>
                <a:gd name="T35" fmla="*/ 9 h 11"/>
                <a:gd name="T36" fmla="*/ 8 w 12"/>
                <a:gd name="T37" fmla="*/ 11 h 11"/>
                <a:gd name="T38" fmla="*/ 8 w 12"/>
                <a:gd name="T39" fmla="*/ 11 h 11"/>
                <a:gd name="T40" fmla="*/ 12 w 12"/>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1">
                  <a:moveTo>
                    <a:pt x="12" y="11"/>
                  </a:moveTo>
                  <a:lnTo>
                    <a:pt x="12" y="11"/>
                  </a:lnTo>
                  <a:lnTo>
                    <a:pt x="12" y="9"/>
                  </a:lnTo>
                  <a:lnTo>
                    <a:pt x="12" y="7"/>
                  </a:lnTo>
                  <a:lnTo>
                    <a:pt x="10" y="6"/>
                  </a:lnTo>
                  <a:lnTo>
                    <a:pt x="8" y="4"/>
                  </a:lnTo>
                  <a:lnTo>
                    <a:pt x="6" y="2"/>
                  </a:lnTo>
                  <a:lnTo>
                    <a:pt x="4" y="2"/>
                  </a:lnTo>
                  <a:lnTo>
                    <a:pt x="2" y="0"/>
                  </a:lnTo>
                  <a:lnTo>
                    <a:pt x="0" y="0"/>
                  </a:lnTo>
                  <a:lnTo>
                    <a:pt x="0" y="4"/>
                  </a:lnTo>
                  <a:lnTo>
                    <a:pt x="2" y="6"/>
                  </a:lnTo>
                  <a:lnTo>
                    <a:pt x="2" y="6"/>
                  </a:lnTo>
                  <a:lnTo>
                    <a:pt x="4" y="6"/>
                  </a:lnTo>
                  <a:lnTo>
                    <a:pt x="6" y="7"/>
                  </a:lnTo>
                  <a:lnTo>
                    <a:pt x="6" y="7"/>
                  </a:lnTo>
                  <a:lnTo>
                    <a:pt x="6" y="9"/>
                  </a:lnTo>
                  <a:lnTo>
                    <a:pt x="8" y="9"/>
                  </a:lnTo>
                  <a:lnTo>
                    <a:pt x="8" y="11"/>
                  </a:lnTo>
                  <a:lnTo>
                    <a:pt x="8" y="11"/>
                  </a:lnTo>
                  <a:lnTo>
                    <a:pt x="12"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2" name="Freeform 320"/>
            <p:cNvSpPr>
              <a:spLocks noChangeAspect="1"/>
            </p:cNvSpPr>
            <p:nvPr/>
          </p:nvSpPr>
          <p:spPr bwMode="auto">
            <a:xfrm>
              <a:off x="3169" y="2443"/>
              <a:ext cx="10" cy="71"/>
            </a:xfrm>
            <a:custGeom>
              <a:avLst/>
              <a:gdLst>
                <a:gd name="T0" fmla="*/ 0 w 4"/>
                <a:gd name="T1" fmla="*/ 29 h 29"/>
                <a:gd name="T2" fmla="*/ 4 w 4"/>
                <a:gd name="T3" fmla="*/ 29 h 29"/>
                <a:gd name="T4" fmla="*/ 4 w 4"/>
                <a:gd name="T5" fmla="*/ 0 h 29"/>
                <a:gd name="T6" fmla="*/ 0 w 4"/>
                <a:gd name="T7" fmla="*/ 0 h 29"/>
                <a:gd name="T8" fmla="*/ 0 w 4"/>
                <a:gd name="T9" fmla="*/ 29 h 29"/>
                <a:gd name="T10" fmla="*/ 0 w 4"/>
                <a:gd name="T11" fmla="*/ 29 h 29"/>
              </a:gdLst>
              <a:ahLst/>
              <a:cxnLst>
                <a:cxn ang="0">
                  <a:pos x="T0" y="T1"/>
                </a:cxn>
                <a:cxn ang="0">
                  <a:pos x="T2" y="T3"/>
                </a:cxn>
                <a:cxn ang="0">
                  <a:pos x="T4" y="T5"/>
                </a:cxn>
                <a:cxn ang="0">
                  <a:pos x="T6" y="T7"/>
                </a:cxn>
                <a:cxn ang="0">
                  <a:pos x="T8" y="T9"/>
                </a:cxn>
                <a:cxn ang="0">
                  <a:pos x="T10" y="T11"/>
                </a:cxn>
              </a:cxnLst>
              <a:rect l="0" t="0" r="r" b="b"/>
              <a:pathLst>
                <a:path w="4" h="29">
                  <a:moveTo>
                    <a:pt x="0" y="29"/>
                  </a:moveTo>
                  <a:lnTo>
                    <a:pt x="4" y="29"/>
                  </a:lnTo>
                  <a:lnTo>
                    <a:pt x="4" y="0"/>
                  </a:lnTo>
                  <a:lnTo>
                    <a:pt x="0" y="0"/>
                  </a:lnTo>
                  <a:lnTo>
                    <a:pt x="0" y="29"/>
                  </a:lnTo>
                  <a:lnTo>
                    <a:pt x="0" y="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3" name="Freeform 321"/>
            <p:cNvSpPr>
              <a:spLocks noChangeAspect="1"/>
            </p:cNvSpPr>
            <p:nvPr/>
          </p:nvSpPr>
          <p:spPr bwMode="auto">
            <a:xfrm>
              <a:off x="3149" y="2514"/>
              <a:ext cx="30" cy="30"/>
            </a:xfrm>
            <a:custGeom>
              <a:avLst/>
              <a:gdLst>
                <a:gd name="T0" fmla="*/ 0 w 12"/>
                <a:gd name="T1" fmla="*/ 12 h 12"/>
                <a:gd name="T2" fmla="*/ 0 w 12"/>
                <a:gd name="T3" fmla="*/ 12 h 12"/>
                <a:gd name="T4" fmla="*/ 2 w 12"/>
                <a:gd name="T5" fmla="*/ 12 h 12"/>
                <a:gd name="T6" fmla="*/ 4 w 12"/>
                <a:gd name="T7" fmla="*/ 10 h 12"/>
                <a:gd name="T8" fmla="*/ 6 w 12"/>
                <a:gd name="T9" fmla="*/ 10 h 12"/>
                <a:gd name="T10" fmla="*/ 8 w 12"/>
                <a:gd name="T11" fmla="*/ 8 h 12"/>
                <a:gd name="T12" fmla="*/ 10 w 12"/>
                <a:gd name="T13" fmla="*/ 6 h 12"/>
                <a:gd name="T14" fmla="*/ 12 w 12"/>
                <a:gd name="T15" fmla="*/ 4 h 12"/>
                <a:gd name="T16" fmla="*/ 12 w 12"/>
                <a:gd name="T17" fmla="*/ 2 h 12"/>
                <a:gd name="T18" fmla="*/ 12 w 12"/>
                <a:gd name="T19" fmla="*/ 0 h 12"/>
                <a:gd name="T20" fmla="*/ 8 w 12"/>
                <a:gd name="T21" fmla="*/ 0 h 12"/>
                <a:gd name="T22" fmla="*/ 8 w 12"/>
                <a:gd name="T23" fmla="*/ 2 h 12"/>
                <a:gd name="T24" fmla="*/ 6 w 12"/>
                <a:gd name="T25" fmla="*/ 2 h 12"/>
                <a:gd name="T26" fmla="*/ 6 w 12"/>
                <a:gd name="T27" fmla="*/ 4 h 12"/>
                <a:gd name="T28" fmla="*/ 6 w 12"/>
                <a:gd name="T29" fmla="*/ 4 h 12"/>
                <a:gd name="T30" fmla="*/ 4 w 12"/>
                <a:gd name="T31" fmla="*/ 6 h 12"/>
                <a:gd name="T32" fmla="*/ 2 w 12"/>
                <a:gd name="T33" fmla="*/ 6 h 12"/>
                <a:gd name="T34" fmla="*/ 2 w 12"/>
                <a:gd name="T35" fmla="*/ 6 h 12"/>
                <a:gd name="T36" fmla="*/ 0 w 12"/>
                <a:gd name="T37" fmla="*/ 8 h 12"/>
                <a:gd name="T38" fmla="*/ 0 w 12"/>
                <a:gd name="T39" fmla="*/ 8 h 12"/>
                <a:gd name="T40" fmla="*/ 0 w 12"/>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2">
                  <a:moveTo>
                    <a:pt x="0" y="12"/>
                  </a:moveTo>
                  <a:lnTo>
                    <a:pt x="0" y="12"/>
                  </a:lnTo>
                  <a:lnTo>
                    <a:pt x="2" y="12"/>
                  </a:lnTo>
                  <a:lnTo>
                    <a:pt x="4" y="10"/>
                  </a:lnTo>
                  <a:lnTo>
                    <a:pt x="6" y="10"/>
                  </a:lnTo>
                  <a:lnTo>
                    <a:pt x="8" y="8"/>
                  </a:lnTo>
                  <a:lnTo>
                    <a:pt x="10" y="6"/>
                  </a:lnTo>
                  <a:lnTo>
                    <a:pt x="12" y="4"/>
                  </a:lnTo>
                  <a:lnTo>
                    <a:pt x="12" y="2"/>
                  </a:lnTo>
                  <a:lnTo>
                    <a:pt x="12" y="0"/>
                  </a:lnTo>
                  <a:lnTo>
                    <a:pt x="8" y="0"/>
                  </a:lnTo>
                  <a:lnTo>
                    <a:pt x="8" y="2"/>
                  </a:lnTo>
                  <a:lnTo>
                    <a:pt x="6" y="2"/>
                  </a:lnTo>
                  <a:lnTo>
                    <a:pt x="6" y="4"/>
                  </a:lnTo>
                  <a:lnTo>
                    <a:pt x="6" y="4"/>
                  </a:lnTo>
                  <a:lnTo>
                    <a:pt x="4" y="6"/>
                  </a:lnTo>
                  <a:lnTo>
                    <a:pt x="2" y="6"/>
                  </a:lnTo>
                  <a:lnTo>
                    <a:pt x="2" y="6"/>
                  </a:lnTo>
                  <a:lnTo>
                    <a:pt x="0" y="8"/>
                  </a:lnTo>
                  <a:lnTo>
                    <a:pt x="0" y="8"/>
                  </a:lnTo>
                  <a:lnTo>
                    <a:pt x="0"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4" name="Freeform 322"/>
            <p:cNvSpPr>
              <a:spLocks noChangeAspect="1"/>
            </p:cNvSpPr>
            <p:nvPr/>
          </p:nvSpPr>
          <p:spPr bwMode="auto">
            <a:xfrm>
              <a:off x="3538" y="2248"/>
              <a:ext cx="244" cy="37"/>
            </a:xfrm>
            <a:custGeom>
              <a:avLst/>
              <a:gdLst>
                <a:gd name="T0" fmla="*/ 0 w 100"/>
                <a:gd name="T1" fmla="*/ 11 h 15"/>
                <a:gd name="T2" fmla="*/ 0 w 100"/>
                <a:gd name="T3" fmla="*/ 11 h 15"/>
                <a:gd name="T4" fmla="*/ 14 w 100"/>
                <a:gd name="T5" fmla="*/ 13 h 15"/>
                <a:gd name="T6" fmla="*/ 25 w 100"/>
                <a:gd name="T7" fmla="*/ 13 h 15"/>
                <a:gd name="T8" fmla="*/ 39 w 100"/>
                <a:gd name="T9" fmla="*/ 13 h 15"/>
                <a:gd name="T10" fmla="*/ 50 w 100"/>
                <a:gd name="T11" fmla="*/ 13 h 15"/>
                <a:gd name="T12" fmla="*/ 64 w 100"/>
                <a:gd name="T13" fmla="*/ 13 h 15"/>
                <a:gd name="T14" fmla="*/ 75 w 100"/>
                <a:gd name="T15" fmla="*/ 15 h 15"/>
                <a:gd name="T16" fmla="*/ 89 w 100"/>
                <a:gd name="T17" fmla="*/ 15 h 15"/>
                <a:gd name="T18" fmla="*/ 100 w 100"/>
                <a:gd name="T19" fmla="*/ 15 h 15"/>
                <a:gd name="T20" fmla="*/ 100 w 100"/>
                <a:gd name="T21" fmla="*/ 4 h 15"/>
                <a:gd name="T22" fmla="*/ 89 w 100"/>
                <a:gd name="T23" fmla="*/ 2 h 15"/>
                <a:gd name="T24" fmla="*/ 75 w 100"/>
                <a:gd name="T25" fmla="*/ 2 h 15"/>
                <a:gd name="T26" fmla="*/ 64 w 100"/>
                <a:gd name="T27" fmla="*/ 2 h 15"/>
                <a:gd name="T28" fmla="*/ 50 w 100"/>
                <a:gd name="T29" fmla="*/ 2 h 15"/>
                <a:gd name="T30" fmla="*/ 39 w 100"/>
                <a:gd name="T31" fmla="*/ 2 h 15"/>
                <a:gd name="T32" fmla="*/ 25 w 100"/>
                <a:gd name="T33" fmla="*/ 0 h 15"/>
                <a:gd name="T34" fmla="*/ 14 w 100"/>
                <a:gd name="T35" fmla="*/ 0 h 15"/>
                <a:gd name="T36" fmla="*/ 0 w 100"/>
                <a:gd name="T37" fmla="*/ 0 h 15"/>
                <a:gd name="T38" fmla="*/ 0 w 100"/>
                <a:gd name="T39" fmla="*/ 0 h 15"/>
                <a:gd name="T40" fmla="*/ 0 w 100"/>
                <a:gd name="T41"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15">
                  <a:moveTo>
                    <a:pt x="0" y="11"/>
                  </a:moveTo>
                  <a:lnTo>
                    <a:pt x="0" y="11"/>
                  </a:lnTo>
                  <a:lnTo>
                    <a:pt x="14" y="13"/>
                  </a:lnTo>
                  <a:lnTo>
                    <a:pt x="25" y="13"/>
                  </a:lnTo>
                  <a:lnTo>
                    <a:pt x="39" y="13"/>
                  </a:lnTo>
                  <a:lnTo>
                    <a:pt x="50" y="13"/>
                  </a:lnTo>
                  <a:lnTo>
                    <a:pt x="64" y="13"/>
                  </a:lnTo>
                  <a:lnTo>
                    <a:pt x="75" y="15"/>
                  </a:lnTo>
                  <a:lnTo>
                    <a:pt x="89" y="15"/>
                  </a:lnTo>
                  <a:lnTo>
                    <a:pt x="100" y="15"/>
                  </a:lnTo>
                  <a:lnTo>
                    <a:pt x="100" y="4"/>
                  </a:lnTo>
                  <a:lnTo>
                    <a:pt x="89" y="2"/>
                  </a:lnTo>
                  <a:lnTo>
                    <a:pt x="75" y="2"/>
                  </a:lnTo>
                  <a:lnTo>
                    <a:pt x="64" y="2"/>
                  </a:lnTo>
                  <a:lnTo>
                    <a:pt x="50" y="2"/>
                  </a:lnTo>
                  <a:lnTo>
                    <a:pt x="39" y="2"/>
                  </a:lnTo>
                  <a:lnTo>
                    <a:pt x="25" y="0"/>
                  </a:lnTo>
                  <a:lnTo>
                    <a:pt x="14" y="0"/>
                  </a:lnTo>
                  <a:lnTo>
                    <a:pt x="0" y="0"/>
                  </a:lnTo>
                  <a:lnTo>
                    <a:pt x="0" y="0"/>
                  </a:lnTo>
                  <a:lnTo>
                    <a:pt x="0"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5" name="Freeform 323"/>
            <p:cNvSpPr>
              <a:spLocks noChangeAspect="1"/>
            </p:cNvSpPr>
            <p:nvPr/>
          </p:nvSpPr>
          <p:spPr bwMode="auto">
            <a:xfrm>
              <a:off x="2651" y="1923"/>
              <a:ext cx="887" cy="352"/>
            </a:xfrm>
            <a:custGeom>
              <a:avLst/>
              <a:gdLst>
                <a:gd name="T0" fmla="*/ 0 w 363"/>
                <a:gd name="T1" fmla="*/ 10 h 144"/>
                <a:gd name="T2" fmla="*/ 0 w 363"/>
                <a:gd name="T3" fmla="*/ 10 h 144"/>
                <a:gd name="T4" fmla="*/ 35 w 363"/>
                <a:gd name="T5" fmla="*/ 41 h 144"/>
                <a:gd name="T6" fmla="*/ 68 w 363"/>
                <a:gd name="T7" fmla="*/ 68 h 144"/>
                <a:gd name="T8" fmla="*/ 85 w 363"/>
                <a:gd name="T9" fmla="*/ 79 h 144"/>
                <a:gd name="T10" fmla="*/ 102 w 363"/>
                <a:gd name="T11" fmla="*/ 91 h 144"/>
                <a:gd name="T12" fmla="*/ 121 w 363"/>
                <a:gd name="T13" fmla="*/ 100 h 144"/>
                <a:gd name="T14" fmla="*/ 141 w 363"/>
                <a:gd name="T15" fmla="*/ 110 h 144"/>
                <a:gd name="T16" fmla="*/ 162 w 363"/>
                <a:gd name="T17" fmla="*/ 117 h 144"/>
                <a:gd name="T18" fmla="*/ 185 w 363"/>
                <a:gd name="T19" fmla="*/ 123 h 144"/>
                <a:gd name="T20" fmla="*/ 208 w 363"/>
                <a:gd name="T21" fmla="*/ 129 h 144"/>
                <a:gd name="T22" fmla="*/ 235 w 363"/>
                <a:gd name="T23" fmla="*/ 135 h 144"/>
                <a:gd name="T24" fmla="*/ 264 w 363"/>
                <a:gd name="T25" fmla="*/ 138 h 144"/>
                <a:gd name="T26" fmla="*/ 294 w 363"/>
                <a:gd name="T27" fmla="*/ 140 h 144"/>
                <a:gd name="T28" fmla="*/ 327 w 363"/>
                <a:gd name="T29" fmla="*/ 144 h 144"/>
                <a:gd name="T30" fmla="*/ 363 w 363"/>
                <a:gd name="T31" fmla="*/ 144 h 144"/>
                <a:gd name="T32" fmla="*/ 363 w 363"/>
                <a:gd name="T33" fmla="*/ 133 h 144"/>
                <a:gd name="T34" fmla="*/ 329 w 363"/>
                <a:gd name="T35" fmla="*/ 131 h 144"/>
                <a:gd name="T36" fmla="*/ 294 w 363"/>
                <a:gd name="T37" fmla="*/ 129 h 144"/>
                <a:gd name="T38" fmla="*/ 264 w 363"/>
                <a:gd name="T39" fmla="*/ 125 h 144"/>
                <a:gd name="T40" fmla="*/ 237 w 363"/>
                <a:gd name="T41" fmla="*/ 121 h 144"/>
                <a:gd name="T42" fmla="*/ 212 w 363"/>
                <a:gd name="T43" fmla="*/ 117 h 144"/>
                <a:gd name="T44" fmla="*/ 187 w 363"/>
                <a:gd name="T45" fmla="*/ 112 h 144"/>
                <a:gd name="T46" fmla="*/ 166 w 363"/>
                <a:gd name="T47" fmla="*/ 104 h 144"/>
                <a:gd name="T48" fmla="*/ 144 w 363"/>
                <a:gd name="T49" fmla="*/ 98 h 144"/>
                <a:gd name="T50" fmla="*/ 125 w 363"/>
                <a:gd name="T51" fmla="*/ 89 h 144"/>
                <a:gd name="T52" fmla="*/ 108 w 363"/>
                <a:gd name="T53" fmla="*/ 79 h 144"/>
                <a:gd name="T54" fmla="*/ 91 w 363"/>
                <a:gd name="T55" fmla="*/ 69 h 144"/>
                <a:gd name="T56" fmla="*/ 75 w 363"/>
                <a:gd name="T57" fmla="*/ 58 h 144"/>
                <a:gd name="T58" fmla="*/ 43 w 363"/>
                <a:gd name="T59" fmla="*/ 31 h 144"/>
                <a:gd name="T60" fmla="*/ 10 w 363"/>
                <a:gd name="T61" fmla="*/ 0 h 144"/>
                <a:gd name="T62" fmla="*/ 10 w 363"/>
                <a:gd name="T63" fmla="*/ 0 h 144"/>
                <a:gd name="T64" fmla="*/ 0 w 363"/>
                <a:gd name="T65" fmla="*/ 1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3" h="144">
                  <a:moveTo>
                    <a:pt x="0" y="10"/>
                  </a:moveTo>
                  <a:lnTo>
                    <a:pt x="0" y="10"/>
                  </a:lnTo>
                  <a:lnTo>
                    <a:pt x="35" y="41"/>
                  </a:lnTo>
                  <a:lnTo>
                    <a:pt x="68" y="68"/>
                  </a:lnTo>
                  <a:lnTo>
                    <a:pt x="85" y="79"/>
                  </a:lnTo>
                  <a:lnTo>
                    <a:pt x="102" y="91"/>
                  </a:lnTo>
                  <a:lnTo>
                    <a:pt x="121" y="100"/>
                  </a:lnTo>
                  <a:lnTo>
                    <a:pt x="141" y="110"/>
                  </a:lnTo>
                  <a:lnTo>
                    <a:pt x="162" y="117"/>
                  </a:lnTo>
                  <a:lnTo>
                    <a:pt x="185" y="123"/>
                  </a:lnTo>
                  <a:lnTo>
                    <a:pt x="208" y="129"/>
                  </a:lnTo>
                  <a:lnTo>
                    <a:pt x="235" y="135"/>
                  </a:lnTo>
                  <a:lnTo>
                    <a:pt x="264" y="138"/>
                  </a:lnTo>
                  <a:lnTo>
                    <a:pt x="294" y="140"/>
                  </a:lnTo>
                  <a:lnTo>
                    <a:pt x="327" y="144"/>
                  </a:lnTo>
                  <a:lnTo>
                    <a:pt x="363" y="144"/>
                  </a:lnTo>
                  <a:lnTo>
                    <a:pt x="363" y="133"/>
                  </a:lnTo>
                  <a:lnTo>
                    <a:pt x="329" y="131"/>
                  </a:lnTo>
                  <a:lnTo>
                    <a:pt x="294" y="129"/>
                  </a:lnTo>
                  <a:lnTo>
                    <a:pt x="264" y="125"/>
                  </a:lnTo>
                  <a:lnTo>
                    <a:pt x="237" y="121"/>
                  </a:lnTo>
                  <a:lnTo>
                    <a:pt x="212" y="117"/>
                  </a:lnTo>
                  <a:lnTo>
                    <a:pt x="187" y="112"/>
                  </a:lnTo>
                  <a:lnTo>
                    <a:pt x="166" y="104"/>
                  </a:lnTo>
                  <a:lnTo>
                    <a:pt x="144" y="98"/>
                  </a:lnTo>
                  <a:lnTo>
                    <a:pt x="125" y="89"/>
                  </a:lnTo>
                  <a:lnTo>
                    <a:pt x="108" y="79"/>
                  </a:lnTo>
                  <a:lnTo>
                    <a:pt x="91" y="69"/>
                  </a:lnTo>
                  <a:lnTo>
                    <a:pt x="75" y="58"/>
                  </a:lnTo>
                  <a:lnTo>
                    <a:pt x="43" y="31"/>
                  </a:lnTo>
                  <a:lnTo>
                    <a:pt x="10" y="0"/>
                  </a:lnTo>
                  <a:lnTo>
                    <a:pt x="10" y="0"/>
                  </a:lnTo>
                  <a:lnTo>
                    <a:pt x="0"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6" name="Freeform 324"/>
            <p:cNvSpPr>
              <a:spLocks noChangeAspect="1"/>
            </p:cNvSpPr>
            <p:nvPr/>
          </p:nvSpPr>
          <p:spPr bwMode="auto">
            <a:xfrm>
              <a:off x="2319" y="1039"/>
              <a:ext cx="356" cy="909"/>
            </a:xfrm>
            <a:custGeom>
              <a:avLst/>
              <a:gdLst>
                <a:gd name="T0" fmla="*/ 0 w 146"/>
                <a:gd name="T1" fmla="*/ 0 h 372"/>
                <a:gd name="T2" fmla="*/ 0 w 146"/>
                <a:gd name="T3" fmla="*/ 0 h 372"/>
                <a:gd name="T4" fmla="*/ 2 w 146"/>
                <a:gd name="T5" fmla="*/ 31 h 372"/>
                <a:gd name="T6" fmla="*/ 6 w 146"/>
                <a:gd name="T7" fmla="*/ 59 h 372"/>
                <a:gd name="T8" fmla="*/ 10 w 146"/>
                <a:gd name="T9" fmla="*/ 88 h 372"/>
                <a:gd name="T10" fmla="*/ 13 w 146"/>
                <a:gd name="T11" fmla="*/ 115 h 372"/>
                <a:gd name="T12" fmla="*/ 19 w 146"/>
                <a:gd name="T13" fmla="*/ 142 h 372"/>
                <a:gd name="T14" fmla="*/ 27 w 146"/>
                <a:gd name="T15" fmla="*/ 167 h 372"/>
                <a:gd name="T16" fmla="*/ 35 w 146"/>
                <a:gd name="T17" fmla="*/ 192 h 372"/>
                <a:gd name="T18" fmla="*/ 44 w 146"/>
                <a:gd name="T19" fmla="*/ 215 h 372"/>
                <a:gd name="T20" fmla="*/ 52 w 146"/>
                <a:gd name="T21" fmla="*/ 238 h 372"/>
                <a:gd name="T22" fmla="*/ 63 w 146"/>
                <a:gd name="T23" fmla="*/ 259 h 372"/>
                <a:gd name="T24" fmla="*/ 73 w 146"/>
                <a:gd name="T25" fmla="*/ 280 h 372"/>
                <a:gd name="T26" fmla="*/ 84 w 146"/>
                <a:gd name="T27" fmla="*/ 299 h 372"/>
                <a:gd name="T28" fmla="*/ 109 w 146"/>
                <a:gd name="T29" fmla="*/ 336 h 372"/>
                <a:gd name="T30" fmla="*/ 136 w 146"/>
                <a:gd name="T31" fmla="*/ 372 h 372"/>
                <a:gd name="T32" fmla="*/ 146 w 146"/>
                <a:gd name="T33" fmla="*/ 362 h 372"/>
                <a:gd name="T34" fmla="*/ 119 w 146"/>
                <a:gd name="T35" fmla="*/ 330 h 372"/>
                <a:gd name="T36" fmla="*/ 96 w 146"/>
                <a:gd name="T37" fmla="*/ 293 h 372"/>
                <a:gd name="T38" fmla="*/ 84 w 146"/>
                <a:gd name="T39" fmla="*/ 272 h 372"/>
                <a:gd name="T40" fmla="*/ 75 w 146"/>
                <a:gd name="T41" fmla="*/ 253 h 372"/>
                <a:gd name="T42" fmla="*/ 63 w 146"/>
                <a:gd name="T43" fmla="*/ 232 h 372"/>
                <a:gd name="T44" fmla="*/ 56 w 146"/>
                <a:gd name="T45" fmla="*/ 211 h 372"/>
                <a:gd name="T46" fmla="*/ 46 w 146"/>
                <a:gd name="T47" fmla="*/ 188 h 372"/>
                <a:gd name="T48" fmla="*/ 38 w 146"/>
                <a:gd name="T49" fmla="*/ 163 h 372"/>
                <a:gd name="T50" fmla="*/ 33 w 146"/>
                <a:gd name="T51" fmla="*/ 140 h 372"/>
                <a:gd name="T52" fmla="*/ 27 w 146"/>
                <a:gd name="T53" fmla="*/ 113 h 372"/>
                <a:gd name="T54" fmla="*/ 21 w 146"/>
                <a:gd name="T55" fmla="*/ 86 h 372"/>
                <a:gd name="T56" fmla="*/ 17 w 146"/>
                <a:gd name="T57" fmla="*/ 59 h 372"/>
                <a:gd name="T58" fmla="*/ 15 w 146"/>
                <a:gd name="T59" fmla="*/ 29 h 372"/>
                <a:gd name="T60" fmla="*/ 13 w 146"/>
                <a:gd name="T61" fmla="*/ 0 h 372"/>
                <a:gd name="T62" fmla="*/ 13 w 146"/>
                <a:gd name="T63" fmla="*/ 0 h 372"/>
                <a:gd name="T64" fmla="*/ 0 w 146"/>
                <a:gd name="T6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372">
                  <a:moveTo>
                    <a:pt x="0" y="0"/>
                  </a:moveTo>
                  <a:lnTo>
                    <a:pt x="0" y="0"/>
                  </a:lnTo>
                  <a:lnTo>
                    <a:pt x="2" y="31"/>
                  </a:lnTo>
                  <a:lnTo>
                    <a:pt x="6" y="59"/>
                  </a:lnTo>
                  <a:lnTo>
                    <a:pt x="10" y="88"/>
                  </a:lnTo>
                  <a:lnTo>
                    <a:pt x="13" y="115"/>
                  </a:lnTo>
                  <a:lnTo>
                    <a:pt x="19" y="142"/>
                  </a:lnTo>
                  <a:lnTo>
                    <a:pt x="27" y="167"/>
                  </a:lnTo>
                  <a:lnTo>
                    <a:pt x="35" y="192"/>
                  </a:lnTo>
                  <a:lnTo>
                    <a:pt x="44" y="215"/>
                  </a:lnTo>
                  <a:lnTo>
                    <a:pt x="52" y="238"/>
                  </a:lnTo>
                  <a:lnTo>
                    <a:pt x="63" y="259"/>
                  </a:lnTo>
                  <a:lnTo>
                    <a:pt x="73" y="280"/>
                  </a:lnTo>
                  <a:lnTo>
                    <a:pt x="84" y="299"/>
                  </a:lnTo>
                  <a:lnTo>
                    <a:pt x="109" y="336"/>
                  </a:lnTo>
                  <a:lnTo>
                    <a:pt x="136" y="372"/>
                  </a:lnTo>
                  <a:lnTo>
                    <a:pt x="146" y="362"/>
                  </a:lnTo>
                  <a:lnTo>
                    <a:pt x="119" y="330"/>
                  </a:lnTo>
                  <a:lnTo>
                    <a:pt x="96" y="293"/>
                  </a:lnTo>
                  <a:lnTo>
                    <a:pt x="84" y="272"/>
                  </a:lnTo>
                  <a:lnTo>
                    <a:pt x="75" y="253"/>
                  </a:lnTo>
                  <a:lnTo>
                    <a:pt x="63" y="232"/>
                  </a:lnTo>
                  <a:lnTo>
                    <a:pt x="56" y="211"/>
                  </a:lnTo>
                  <a:lnTo>
                    <a:pt x="46" y="188"/>
                  </a:lnTo>
                  <a:lnTo>
                    <a:pt x="38" y="163"/>
                  </a:lnTo>
                  <a:lnTo>
                    <a:pt x="33" y="140"/>
                  </a:lnTo>
                  <a:lnTo>
                    <a:pt x="27" y="113"/>
                  </a:lnTo>
                  <a:lnTo>
                    <a:pt x="21" y="86"/>
                  </a:lnTo>
                  <a:lnTo>
                    <a:pt x="17" y="59"/>
                  </a:lnTo>
                  <a:lnTo>
                    <a:pt x="15" y="29"/>
                  </a:lnTo>
                  <a:lnTo>
                    <a:pt x="13" y="0"/>
                  </a:lnTo>
                  <a:lnTo>
                    <a:pt x="13"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7" name="Freeform 325"/>
            <p:cNvSpPr>
              <a:spLocks noChangeAspect="1"/>
            </p:cNvSpPr>
            <p:nvPr/>
          </p:nvSpPr>
          <p:spPr bwMode="auto">
            <a:xfrm>
              <a:off x="2309" y="768"/>
              <a:ext cx="41" cy="271"/>
            </a:xfrm>
            <a:custGeom>
              <a:avLst/>
              <a:gdLst>
                <a:gd name="T0" fmla="*/ 0 w 17"/>
                <a:gd name="T1" fmla="*/ 0 h 111"/>
                <a:gd name="T2" fmla="*/ 0 w 17"/>
                <a:gd name="T3" fmla="*/ 13 h 111"/>
                <a:gd name="T4" fmla="*/ 2 w 17"/>
                <a:gd name="T5" fmla="*/ 26 h 111"/>
                <a:gd name="T6" fmla="*/ 2 w 17"/>
                <a:gd name="T7" fmla="*/ 42 h 111"/>
                <a:gd name="T8" fmla="*/ 2 w 17"/>
                <a:gd name="T9" fmla="*/ 55 h 111"/>
                <a:gd name="T10" fmla="*/ 2 w 17"/>
                <a:gd name="T11" fmla="*/ 69 h 111"/>
                <a:gd name="T12" fmla="*/ 4 w 17"/>
                <a:gd name="T13" fmla="*/ 82 h 111"/>
                <a:gd name="T14" fmla="*/ 4 w 17"/>
                <a:gd name="T15" fmla="*/ 97 h 111"/>
                <a:gd name="T16" fmla="*/ 4 w 17"/>
                <a:gd name="T17" fmla="*/ 111 h 111"/>
                <a:gd name="T18" fmla="*/ 17 w 17"/>
                <a:gd name="T19" fmla="*/ 111 h 111"/>
                <a:gd name="T20" fmla="*/ 15 w 17"/>
                <a:gd name="T21" fmla="*/ 95 h 111"/>
                <a:gd name="T22" fmla="*/ 15 w 17"/>
                <a:gd name="T23" fmla="*/ 82 h 111"/>
                <a:gd name="T24" fmla="*/ 15 w 17"/>
                <a:gd name="T25" fmla="*/ 69 h 111"/>
                <a:gd name="T26" fmla="*/ 15 w 17"/>
                <a:gd name="T27" fmla="*/ 55 h 111"/>
                <a:gd name="T28" fmla="*/ 14 w 17"/>
                <a:gd name="T29" fmla="*/ 40 h 111"/>
                <a:gd name="T30" fmla="*/ 14 w 17"/>
                <a:gd name="T31" fmla="*/ 26 h 111"/>
                <a:gd name="T32" fmla="*/ 14 w 17"/>
                <a:gd name="T33" fmla="*/ 13 h 111"/>
                <a:gd name="T34" fmla="*/ 12 w 17"/>
                <a:gd name="T35" fmla="*/ 0 h 111"/>
                <a:gd name="T36" fmla="*/ 0 w 17"/>
                <a:gd name="T3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11">
                  <a:moveTo>
                    <a:pt x="0" y="0"/>
                  </a:moveTo>
                  <a:lnTo>
                    <a:pt x="0" y="13"/>
                  </a:lnTo>
                  <a:lnTo>
                    <a:pt x="2" y="26"/>
                  </a:lnTo>
                  <a:lnTo>
                    <a:pt x="2" y="42"/>
                  </a:lnTo>
                  <a:lnTo>
                    <a:pt x="2" y="55"/>
                  </a:lnTo>
                  <a:lnTo>
                    <a:pt x="2" y="69"/>
                  </a:lnTo>
                  <a:lnTo>
                    <a:pt x="4" y="82"/>
                  </a:lnTo>
                  <a:lnTo>
                    <a:pt x="4" y="97"/>
                  </a:lnTo>
                  <a:lnTo>
                    <a:pt x="4" y="111"/>
                  </a:lnTo>
                  <a:lnTo>
                    <a:pt x="17" y="111"/>
                  </a:lnTo>
                  <a:lnTo>
                    <a:pt x="15" y="95"/>
                  </a:lnTo>
                  <a:lnTo>
                    <a:pt x="15" y="82"/>
                  </a:lnTo>
                  <a:lnTo>
                    <a:pt x="15" y="69"/>
                  </a:lnTo>
                  <a:lnTo>
                    <a:pt x="15" y="55"/>
                  </a:lnTo>
                  <a:lnTo>
                    <a:pt x="14" y="40"/>
                  </a:lnTo>
                  <a:lnTo>
                    <a:pt x="14" y="26"/>
                  </a:lnTo>
                  <a:lnTo>
                    <a:pt x="14" y="13"/>
                  </a:lnTo>
                  <a:lnTo>
                    <a:pt x="1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8" name="Freeform 326"/>
            <p:cNvSpPr>
              <a:spLocks noChangeAspect="1"/>
            </p:cNvSpPr>
            <p:nvPr/>
          </p:nvSpPr>
          <p:spPr bwMode="auto">
            <a:xfrm>
              <a:off x="2172" y="1452"/>
              <a:ext cx="44" cy="173"/>
            </a:xfrm>
            <a:custGeom>
              <a:avLst/>
              <a:gdLst>
                <a:gd name="T0" fmla="*/ 14 w 18"/>
                <a:gd name="T1" fmla="*/ 71 h 71"/>
                <a:gd name="T2" fmla="*/ 18 w 18"/>
                <a:gd name="T3" fmla="*/ 69 h 71"/>
                <a:gd name="T4" fmla="*/ 4 w 18"/>
                <a:gd name="T5" fmla="*/ 0 h 71"/>
                <a:gd name="T6" fmla="*/ 0 w 18"/>
                <a:gd name="T7" fmla="*/ 0 h 71"/>
                <a:gd name="T8" fmla="*/ 14 w 18"/>
                <a:gd name="T9" fmla="*/ 71 h 71"/>
                <a:gd name="T10" fmla="*/ 14 w 18"/>
                <a:gd name="T11" fmla="*/ 71 h 71"/>
              </a:gdLst>
              <a:ahLst/>
              <a:cxnLst>
                <a:cxn ang="0">
                  <a:pos x="T0" y="T1"/>
                </a:cxn>
                <a:cxn ang="0">
                  <a:pos x="T2" y="T3"/>
                </a:cxn>
                <a:cxn ang="0">
                  <a:pos x="T4" y="T5"/>
                </a:cxn>
                <a:cxn ang="0">
                  <a:pos x="T6" y="T7"/>
                </a:cxn>
                <a:cxn ang="0">
                  <a:pos x="T8" y="T9"/>
                </a:cxn>
                <a:cxn ang="0">
                  <a:pos x="T10" y="T11"/>
                </a:cxn>
              </a:cxnLst>
              <a:rect l="0" t="0" r="r" b="b"/>
              <a:pathLst>
                <a:path w="18" h="71">
                  <a:moveTo>
                    <a:pt x="14" y="71"/>
                  </a:moveTo>
                  <a:lnTo>
                    <a:pt x="18" y="69"/>
                  </a:lnTo>
                  <a:lnTo>
                    <a:pt x="4" y="0"/>
                  </a:lnTo>
                  <a:lnTo>
                    <a:pt x="0" y="0"/>
                  </a:lnTo>
                  <a:lnTo>
                    <a:pt x="14" y="71"/>
                  </a:lnTo>
                  <a:lnTo>
                    <a:pt x="14"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399" name="Freeform 327"/>
            <p:cNvSpPr>
              <a:spLocks noChangeAspect="1"/>
            </p:cNvSpPr>
            <p:nvPr/>
          </p:nvSpPr>
          <p:spPr bwMode="auto">
            <a:xfrm>
              <a:off x="2172" y="1620"/>
              <a:ext cx="44" cy="66"/>
            </a:xfrm>
            <a:custGeom>
              <a:avLst/>
              <a:gdLst>
                <a:gd name="T0" fmla="*/ 0 w 18"/>
                <a:gd name="T1" fmla="*/ 27 h 27"/>
                <a:gd name="T2" fmla="*/ 0 w 18"/>
                <a:gd name="T3" fmla="*/ 27 h 27"/>
                <a:gd name="T4" fmla="*/ 4 w 18"/>
                <a:gd name="T5" fmla="*/ 27 h 27"/>
                <a:gd name="T6" fmla="*/ 10 w 18"/>
                <a:gd name="T7" fmla="*/ 25 h 27"/>
                <a:gd name="T8" fmla="*/ 12 w 18"/>
                <a:gd name="T9" fmla="*/ 21 h 27"/>
                <a:gd name="T10" fmla="*/ 16 w 18"/>
                <a:gd name="T11" fmla="*/ 19 h 27"/>
                <a:gd name="T12" fmla="*/ 18 w 18"/>
                <a:gd name="T13" fmla="*/ 15 h 27"/>
                <a:gd name="T14" fmla="*/ 18 w 18"/>
                <a:gd name="T15" fmla="*/ 9 h 27"/>
                <a:gd name="T16" fmla="*/ 18 w 18"/>
                <a:gd name="T17" fmla="*/ 5 h 27"/>
                <a:gd name="T18" fmla="*/ 18 w 18"/>
                <a:gd name="T19" fmla="*/ 0 h 27"/>
                <a:gd name="T20" fmla="*/ 14 w 18"/>
                <a:gd name="T21" fmla="*/ 2 h 27"/>
                <a:gd name="T22" fmla="*/ 14 w 18"/>
                <a:gd name="T23" fmla="*/ 5 h 27"/>
                <a:gd name="T24" fmla="*/ 14 w 18"/>
                <a:gd name="T25" fmla="*/ 9 h 27"/>
                <a:gd name="T26" fmla="*/ 12 w 18"/>
                <a:gd name="T27" fmla="*/ 13 h 27"/>
                <a:gd name="T28" fmla="*/ 12 w 18"/>
                <a:gd name="T29" fmla="*/ 15 h 27"/>
                <a:gd name="T30" fmla="*/ 10 w 18"/>
                <a:gd name="T31" fmla="*/ 19 h 27"/>
                <a:gd name="T32" fmla="*/ 6 w 18"/>
                <a:gd name="T33" fmla="*/ 21 h 27"/>
                <a:gd name="T34" fmla="*/ 4 w 18"/>
                <a:gd name="T35" fmla="*/ 21 h 27"/>
                <a:gd name="T36" fmla="*/ 0 w 18"/>
                <a:gd name="T37" fmla="*/ 23 h 27"/>
                <a:gd name="T38" fmla="*/ 0 w 18"/>
                <a:gd name="T39" fmla="*/ 23 h 27"/>
                <a:gd name="T40" fmla="*/ 0 w 18"/>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7">
                  <a:moveTo>
                    <a:pt x="0" y="27"/>
                  </a:moveTo>
                  <a:lnTo>
                    <a:pt x="0" y="27"/>
                  </a:lnTo>
                  <a:lnTo>
                    <a:pt x="4" y="27"/>
                  </a:lnTo>
                  <a:lnTo>
                    <a:pt x="10" y="25"/>
                  </a:lnTo>
                  <a:lnTo>
                    <a:pt x="12" y="21"/>
                  </a:lnTo>
                  <a:lnTo>
                    <a:pt x="16" y="19"/>
                  </a:lnTo>
                  <a:lnTo>
                    <a:pt x="18" y="15"/>
                  </a:lnTo>
                  <a:lnTo>
                    <a:pt x="18" y="9"/>
                  </a:lnTo>
                  <a:lnTo>
                    <a:pt x="18" y="5"/>
                  </a:lnTo>
                  <a:lnTo>
                    <a:pt x="18" y="0"/>
                  </a:lnTo>
                  <a:lnTo>
                    <a:pt x="14" y="2"/>
                  </a:lnTo>
                  <a:lnTo>
                    <a:pt x="14" y="5"/>
                  </a:lnTo>
                  <a:lnTo>
                    <a:pt x="14" y="9"/>
                  </a:lnTo>
                  <a:lnTo>
                    <a:pt x="12" y="13"/>
                  </a:lnTo>
                  <a:lnTo>
                    <a:pt x="12" y="15"/>
                  </a:lnTo>
                  <a:lnTo>
                    <a:pt x="10" y="19"/>
                  </a:lnTo>
                  <a:lnTo>
                    <a:pt x="6" y="21"/>
                  </a:lnTo>
                  <a:lnTo>
                    <a:pt x="4" y="21"/>
                  </a:lnTo>
                  <a:lnTo>
                    <a:pt x="0" y="23"/>
                  </a:lnTo>
                  <a:lnTo>
                    <a:pt x="0" y="23"/>
                  </a:lnTo>
                  <a:lnTo>
                    <a:pt x="0"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0" name="Freeform 328"/>
            <p:cNvSpPr>
              <a:spLocks noChangeAspect="1"/>
            </p:cNvSpPr>
            <p:nvPr/>
          </p:nvSpPr>
          <p:spPr bwMode="auto">
            <a:xfrm>
              <a:off x="2043" y="1677"/>
              <a:ext cx="129" cy="26"/>
            </a:xfrm>
            <a:custGeom>
              <a:avLst/>
              <a:gdLst>
                <a:gd name="T0" fmla="*/ 0 w 53"/>
                <a:gd name="T1" fmla="*/ 7 h 11"/>
                <a:gd name="T2" fmla="*/ 0 w 53"/>
                <a:gd name="T3" fmla="*/ 11 h 11"/>
                <a:gd name="T4" fmla="*/ 53 w 53"/>
                <a:gd name="T5" fmla="*/ 4 h 11"/>
                <a:gd name="T6" fmla="*/ 53 w 53"/>
                <a:gd name="T7" fmla="*/ 0 h 11"/>
                <a:gd name="T8" fmla="*/ 0 w 53"/>
                <a:gd name="T9" fmla="*/ 7 h 11"/>
                <a:gd name="T10" fmla="*/ 0 w 53"/>
                <a:gd name="T11" fmla="*/ 7 h 11"/>
              </a:gdLst>
              <a:ahLst/>
              <a:cxnLst>
                <a:cxn ang="0">
                  <a:pos x="T0" y="T1"/>
                </a:cxn>
                <a:cxn ang="0">
                  <a:pos x="T2" y="T3"/>
                </a:cxn>
                <a:cxn ang="0">
                  <a:pos x="T4" y="T5"/>
                </a:cxn>
                <a:cxn ang="0">
                  <a:pos x="T6" y="T7"/>
                </a:cxn>
                <a:cxn ang="0">
                  <a:pos x="T8" y="T9"/>
                </a:cxn>
                <a:cxn ang="0">
                  <a:pos x="T10" y="T11"/>
                </a:cxn>
              </a:cxnLst>
              <a:rect l="0" t="0" r="r" b="b"/>
              <a:pathLst>
                <a:path w="53" h="11">
                  <a:moveTo>
                    <a:pt x="0" y="7"/>
                  </a:moveTo>
                  <a:lnTo>
                    <a:pt x="0" y="11"/>
                  </a:lnTo>
                  <a:lnTo>
                    <a:pt x="53" y="4"/>
                  </a:lnTo>
                  <a:lnTo>
                    <a:pt x="53" y="0"/>
                  </a:lnTo>
                  <a:lnTo>
                    <a:pt x="0" y="7"/>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1" name="Freeform 329"/>
            <p:cNvSpPr>
              <a:spLocks noChangeAspect="1"/>
            </p:cNvSpPr>
            <p:nvPr/>
          </p:nvSpPr>
          <p:spPr bwMode="auto">
            <a:xfrm>
              <a:off x="2008" y="1672"/>
              <a:ext cx="35" cy="31"/>
            </a:xfrm>
            <a:custGeom>
              <a:avLst/>
              <a:gdLst>
                <a:gd name="T0" fmla="*/ 0 w 14"/>
                <a:gd name="T1" fmla="*/ 0 h 13"/>
                <a:gd name="T2" fmla="*/ 0 w 14"/>
                <a:gd name="T3" fmla="*/ 0 h 13"/>
                <a:gd name="T4" fmla="*/ 0 w 14"/>
                <a:gd name="T5" fmla="*/ 2 h 13"/>
                <a:gd name="T6" fmla="*/ 0 w 14"/>
                <a:gd name="T7" fmla="*/ 4 h 13"/>
                <a:gd name="T8" fmla="*/ 0 w 14"/>
                <a:gd name="T9" fmla="*/ 7 h 13"/>
                <a:gd name="T10" fmla="*/ 2 w 14"/>
                <a:gd name="T11" fmla="*/ 9 h 13"/>
                <a:gd name="T12" fmla="*/ 4 w 14"/>
                <a:gd name="T13" fmla="*/ 11 h 13"/>
                <a:gd name="T14" fmla="*/ 6 w 14"/>
                <a:gd name="T15" fmla="*/ 13 h 13"/>
                <a:gd name="T16" fmla="*/ 10 w 14"/>
                <a:gd name="T17" fmla="*/ 13 h 13"/>
                <a:gd name="T18" fmla="*/ 14 w 14"/>
                <a:gd name="T19" fmla="*/ 13 h 13"/>
                <a:gd name="T20" fmla="*/ 14 w 14"/>
                <a:gd name="T21" fmla="*/ 9 h 13"/>
                <a:gd name="T22" fmla="*/ 10 w 14"/>
                <a:gd name="T23" fmla="*/ 9 h 13"/>
                <a:gd name="T24" fmla="*/ 8 w 14"/>
                <a:gd name="T25" fmla="*/ 9 h 13"/>
                <a:gd name="T26" fmla="*/ 6 w 14"/>
                <a:gd name="T27" fmla="*/ 7 h 13"/>
                <a:gd name="T28" fmla="*/ 6 w 14"/>
                <a:gd name="T29" fmla="*/ 7 h 13"/>
                <a:gd name="T30" fmla="*/ 4 w 14"/>
                <a:gd name="T31" fmla="*/ 6 h 13"/>
                <a:gd name="T32" fmla="*/ 4 w 14"/>
                <a:gd name="T33" fmla="*/ 4 h 13"/>
                <a:gd name="T34" fmla="*/ 4 w 14"/>
                <a:gd name="T35" fmla="*/ 2 h 13"/>
                <a:gd name="T36" fmla="*/ 4 w 14"/>
                <a:gd name="T37" fmla="*/ 0 h 13"/>
                <a:gd name="T38" fmla="*/ 4 w 14"/>
                <a:gd name="T39" fmla="*/ 0 h 13"/>
                <a:gd name="T40" fmla="*/ 0 w 14"/>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3">
                  <a:moveTo>
                    <a:pt x="0" y="0"/>
                  </a:moveTo>
                  <a:lnTo>
                    <a:pt x="0" y="0"/>
                  </a:lnTo>
                  <a:lnTo>
                    <a:pt x="0" y="2"/>
                  </a:lnTo>
                  <a:lnTo>
                    <a:pt x="0" y="4"/>
                  </a:lnTo>
                  <a:lnTo>
                    <a:pt x="0" y="7"/>
                  </a:lnTo>
                  <a:lnTo>
                    <a:pt x="2" y="9"/>
                  </a:lnTo>
                  <a:lnTo>
                    <a:pt x="4" y="11"/>
                  </a:lnTo>
                  <a:lnTo>
                    <a:pt x="6" y="13"/>
                  </a:lnTo>
                  <a:lnTo>
                    <a:pt x="10" y="13"/>
                  </a:lnTo>
                  <a:lnTo>
                    <a:pt x="14" y="13"/>
                  </a:lnTo>
                  <a:lnTo>
                    <a:pt x="14" y="9"/>
                  </a:lnTo>
                  <a:lnTo>
                    <a:pt x="10" y="9"/>
                  </a:lnTo>
                  <a:lnTo>
                    <a:pt x="8" y="9"/>
                  </a:lnTo>
                  <a:lnTo>
                    <a:pt x="6" y="7"/>
                  </a:lnTo>
                  <a:lnTo>
                    <a:pt x="6" y="7"/>
                  </a:lnTo>
                  <a:lnTo>
                    <a:pt x="4" y="6"/>
                  </a:lnTo>
                  <a:lnTo>
                    <a:pt x="4" y="4"/>
                  </a:lnTo>
                  <a:lnTo>
                    <a:pt x="4" y="2"/>
                  </a:lnTo>
                  <a:lnTo>
                    <a:pt x="4" y="0"/>
                  </a:lnTo>
                  <a:lnTo>
                    <a:pt x="4"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2" name="Freeform 330"/>
            <p:cNvSpPr>
              <a:spLocks noChangeAspect="1"/>
            </p:cNvSpPr>
            <p:nvPr/>
          </p:nvSpPr>
          <p:spPr bwMode="auto">
            <a:xfrm>
              <a:off x="2008" y="1452"/>
              <a:ext cx="62" cy="220"/>
            </a:xfrm>
            <a:custGeom>
              <a:avLst/>
              <a:gdLst>
                <a:gd name="T0" fmla="*/ 25 w 25"/>
                <a:gd name="T1" fmla="*/ 0 h 90"/>
                <a:gd name="T2" fmla="*/ 19 w 25"/>
                <a:gd name="T3" fmla="*/ 0 h 90"/>
                <a:gd name="T4" fmla="*/ 0 w 25"/>
                <a:gd name="T5" fmla="*/ 90 h 90"/>
                <a:gd name="T6" fmla="*/ 4 w 25"/>
                <a:gd name="T7" fmla="*/ 90 h 90"/>
                <a:gd name="T8" fmla="*/ 25 w 25"/>
                <a:gd name="T9" fmla="*/ 0 h 90"/>
                <a:gd name="T10" fmla="*/ 25 w 25"/>
                <a:gd name="T11" fmla="*/ 0 h 90"/>
              </a:gdLst>
              <a:ahLst/>
              <a:cxnLst>
                <a:cxn ang="0">
                  <a:pos x="T0" y="T1"/>
                </a:cxn>
                <a:cxn ang="0">
                  <a:pos x="T2" y="T3"/>
                </a:cxn>
                <a:cxn ang="0">
                  <a:pos x="T4" y="T5"/>
                </a:cxn>
                <a:cxn ang="0">
                  <a:pos x="T6" y="T7"/>
                </a:cxn>
                <a:cxn ang="0">
                  <a:pos x="T8" y="T9"/>
                </a:cxn>
                <a:cxn ang="0">
                  <a:pos x="T10" y="T11"/>
                </a:cxn>
              </a:cxnLst>
              <a:rect l="0" t="0" r="r" b="b"/>
              <a:pathLst>
                <a:path w="25" h="90">
                  <a:moveTo>
                    <a:pt x="25" y="0"/>
                  </a:moveTo>
                  <a:lnTo>
                    <a:pt x="19" y="0"/>
                  </a:lnTo>
                  <a:lnTo>
                    <a:pt x="0" y="90"/>
                  </a:lnTo>
                  <a:lnTo>
                    <a:pt x="4" y="90"/>
                  </a:lnTo>
                  <a:lnTo>
                    <a:pt x="25" y="0"/>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3" name="Freeform 331"/>
            <p:cNvSpPr>
              <a:spLocks noChangeAspect="1"/>
            </p:cNvSpPr>
            <p:nvPr/>
          </p:nvSpPr>
          <p:spPr bwMode="auto">
            <a:xfrm>
              <a:off x="2055" y="1423"/>
              <a:ext cx="29" cy="29"/>
            </a:xfrm>
            <a:custGeom>
              <a:avLst/>
              <a:gdLst>
                <a:gd name="T0" fmla="*/ 12 w 12"/>
                <a:gd name="T1" fmla="*/ 0 h 12"/>
                <a:gd name="T2" fmla="*/ 12 w 12"/>
                <a:gd name="T3" fmla="*/ 0 h 12"/>
                <a:gd name="T4" fmla="*/ 10 w 12"/>
                <a:gd name="T5" fmla="*/ 0 h 12"/>
                <a:gd name="T6" fmla="*/ 8 w 12"/>
                <a:gd name="T7" fmla="*/ 0 h 12"/>
                <a:gd name="T8" fmla="*/ 6 w 12"/>
                <a:gd name="T9" fmla="*/ 2 h 12"/>
                <a:gd name="T10" fmla="*/ 4 w 12"/>
                <a:gd name="T11" fmla="*/ 4 h 12"/>
                <a:gd name="T12" fmla="*/ 4 w 12"/>
                <a:gd name="T13" fmla="*/ 6 h 12"/>
                <a:gd name="T14" fmla="*/ 2 w 12"/>
                <a:gd name="T15" fmla="*/ 6 h 12"/>
                <a:gd name="T16" fmla="*/ 2 w 12"/>
                <a:gd name="T17" fmla="*/ 8 h 12"/>
                <a:gd name="T18" fmla="*/ 0 w 12"/>
                <a:gd name="T19" fmla="*/ 12 h 12"/>
                <a:gd name="T20" fmla="*/ 6 w 12"/>
                <a:gd name="T21" fmla="*/ 12 h 12"/>
                <a:gd name="T22" fmla="*/ 6 w 12"/>
                <a:gd name="T23" fmla="*/ 10 h 12"/>
                <a:gd name="T24" fmla="*/ 6 w 12"/>
                <a:gd name="T25" fmla="*/ 10 h 12"/>
                <a:gd name="T26" fmla="*/ 8 w 12"/>
                <a:gd name="T27" fmla="*/ 8 h 12"/>
                <a:gd name="T28" fmla="*/ 8 w 12"/>
                <a:gd name="T29" fmla="*/ 6 h 12"/>
                <a:gd name="T30" fmla="*/ 8 w 12"/>
                <a:gd name="T31" fmla="*/ 6 h 12"/>
                <a:gd name="T32" fmla="*/ 10 w 12"/>
                <a:gd name="T33" fmla="*/ 6 h 12"/>
                <a:gd name="T34" fmla="*/ 12 w 12"/>
                <a:gd name="T35" fmla="*/ 4 h 12"/>
                <a:gd name="T36" fmla="*/ 12 w 12"/>
                <a:gd name="T37" fmla="*/ 4 h 12"/>
                <a:gd name="T38" fmla="*/ 12 w 12"/>
                <a:gd name="T39" fmla="*/ 4 h 12"/>
                <a:gd name="T40" fmla="*/ 12 w 12"/>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2">
                  <a:moveTo>
                    <a:pt x="12" y="0"/>
                  </a:moveTo>
                  <a:lnTo>
                    <a:pt x="12" y="0"/>
                  </a:lnTo>
                  <a:lnTo>
                    <a:pt x="10" y="0"/>
                  </a:lnTo>
                  <a:lnTo>
                    <a:pt x="8" y="0"/>
                  </a:lnTo>
                  <a:lnTo>
                    <a:pt x="6" y="2"/>
                  </a:lnTo>
                  <a:lnTo>
                    <a:pt x="4" y="4"/>
                  </a:lnTo>
                  <a:lnTo>
                    <a:pt x="4" y="6"/>
                  </a:lnTo>
                  <a:lnTo>
                    <a:pt x="2" y="6"/>
                  </a:lnTo>
                  <a:lnTo>
                    <a:pt x="2" y="8"/>
                  </a:lnTo>
                  <a:lnTo>
                    <a:pt x="0" y="12"/>
                  </a:lnTo>
                  <a:lnTo>
                    <a:pt x="6" y="12"/>
                  </a:lnTo>
                  <a:lnTo>
                    <a:pt x="6" y="10"/>
                  </a:lnTo>
                  <a:lnTo>
                    <a:pt x="6" y="10"/>
                  </a:lnTo>
                  <a:lnTo>
                    <a:pt x="8" y="8"/>
                  </a:lnTo>
                  <a:lnTo>
                    <a:pt x="8" y="6"/>
                  </a:lnTo>
                  <a:lnTo>
                    <a:pt x="8" y="6"/>
                  </a:lnTo>
                  <a:lnTo>
                    <a:pt x="10" y="6"/>
                  </a:lnTo>
                  <a:lnTo>
                    <a:pt x="12" y="4"/>
                  </a:lnTo>
                  <a:lnTo>
                    <a:pt x="12" y="4"/>
                  </a:lnTo>
                  <a:lnTo>
                    <a:pt x="12" y="4"/>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4" name="Freeform 332"/>
            <p:cNvSpPr>
              <a:spLocks noChangeAspect="1"/>
            </p:cNvSpPr>
            <p:nvPr/>
          </p:nvSpPr>
          <p:spPr bwMode="auto">
            <a:xfrm>
              <a:off x="2084" y="1423"/>
              <a:ext cx="71" cy="9"/>
            </a:xfrm>
            <a:custGeom>
              <a:avLst/>
              <a:gdLst>
                <a:gd name="T0" fmla="*/ 29 w 29"/>
                <a:gd name="T1" fmla="*/ 4 h 4"/>
                <a:gd name="T2" fmla="*/ 29 w 29"/>
                <a:gd name="T3" fmla="*/ 0 h 4"/>
                <a:gd name="T4" fmla="*/ 0 w 29"/>
                <a:gd name="T5" fmla="*/ 0 h 4"/>
                <a:gd name="T6" fmla="*/ 0 w 29"/>
                <a:gd name="T7" fmla="*/ 4 h 4"/>
                <a:gd name="T8" fmla="*/ 29 w 29"/>
                <a:gd name="T9" fmla="*/ 4 h 4"/>
                <a:gd name="T10" fmla="*/ 29 w 29"/>
                <a:gd name="T11" fmla="*/ 4 h 4"/>
              </a:gdLst>
              <a:ahLst/>
              <a:cxnLst>
                <a:cxn ang="0">
                  <a:pos x="T0" y="T1"/>
                </a:cxn>
                <a:cxn ang="0">
                  <a:pos x="T2" y="T3"/>
                </a:cxn>
                <a:cxn ang="0">
                  <a:pos x="T4" y="T5"/>
                </a:cxn>
                <a:cxn ang="0">
                  <a:pos x="T6" y="T7"/>
                </a:cxn>
                <a:cxn ang="0">
                  <a:pos x="T8" y="T9"/>
                </a:cxn>
                <a:cxn ang="0">
                  <a:pos x="T10" y="T11"/>
                </a:cxn>
              </a:cxnLst>
              <a:rect l="0" t="0" r="r" b="b"/>
              <a:pathLst>
                <a:path w="29" h="4">
                  <a:moveTo>
                    <a:pt x="29" y="4"/>
                  </a:moveTo>
                  <a:lnTo>
                    <a:pt x="29" y="0"/>
                  </a:lnTo>
                  <a:lnTo>
                    <a:pt x="0" y="0"/>
                  </a:lnTo>
                  <a:lnTo>
                    <a:pt x="0" y="4"/>
                  </a:lnTo>
                  <a:lnTo>
                    <a:pt x="29" y="4"/>
                  </a:lnTo>
                  <a:lnTo>
                    <a:pt x="29"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5" name="Freeform 333"/>
            <p:cNvSpPr>
              <a:spLocks noChangeAspect="1"/>
            </p:cNvSpPr>
            <p:nvPr/>
          </p:nvSpPr>
          <p:spPr bwMode="auto">
            <a:xfrm>
              <a:off x="2155" y="1423"/>
              <a:ext cx="27" cy="29"/>
            </a:xfrm>
            <a:custGeom>
              <a:avLst/>
              <a:gdLst>
                <a:gd name="T0" fmla="*/ 11 w 11"/>
                <a:gd name="T1" fmla="*/ 12 h 12"/>
                <a:gd name="T2" fmla="*/ 11 w 11"/>
                <a:gd name="T3" fmla="*/ 12 h 12"/>
                <a:gd name="T4" fmla="*/ 11 w 11"/>
                <a:gd name="T5" fmla="*/ 10 h 12"/>
                <a:gd name="T6" fmla="*/ 11 w 11"/>
                <a:gd name="T7" fmla="*/ 6 h 12"/>
                <a:gd name="T8" fmla="*/ 9 w 11"/>
                <a:gd name="T9" fmla="*/ 6 h 12"/>
                <a:gd name="T10" fmla="*/ 7 w 11"/>
                <a:gd name="T11" fmla="*/ 4 h 12"/>
                <a:gd name="T12" fmla="*/ 7 w 11"/>
                <a:gd name="T13" fmla="*/ 2 h 12"/>
                <a:gd name="T14" fmla="*/ 5 w 11"/>
                <a:gd name="T15" fmla="*/ 0 h 12"/>
                <a:gd name="T16" fmla="*/ 4 w 11"/>
                <a:gd name="T17" fmla="*/ 0 h 12"/>
                <a:gd name="T18" fmla="*/ 0 w 11"/>
                <a:gd name="T19" fmla="*/ 0 h 12"/>
                <a:gd name="T20" fmla="*/ 0 w 11"/>
                <a:gd name="T21" fmla="*/ 4 h 12"/>
                <a:gd name="T22" fmla="*/ 2 w 11"/>
                <a:gd name="T23" fmla="*/ 4 h 12"/>
                <a:gd name="T24" fmla="*/ 4 w 11"/>
                <a:gd name="T25" fmla="*/ 6 h 12"/>
                <a:gd name="T26" fmla="*/ 4 w 11"/>
                <a:gd name="T27" fmla="*/ 6 h 12"/>
                <a:gd name="T28" fmla="*/ 5 w 11"/>
                <a:gd name="T29" fmla="*/ 6 h 12"/>
                <a:gd name="T30" fmla="*/ 5 w 11"/>
                <a:gd name="T31" fmla="*/ 8 h 12"/>
                <a:gd name="T32" fmla="*/ 5 w 11"/>
                <a:gd name="T33" fmla="*/ 10 h 12"/>
                <a:gd name="T34" fmla="*/ 7 w 11"/>
                <a:gd name="T35" fmla="*/ 10 h 12"/>
                <a:gd name="T36" fmla="*/ 7 w 11"/>
                <a:gd name="T37" fmla="*/ 12 h 12"/>
                <a:gd name="T38" fmla="*/ 7 w 11"/>
                <a:gd name="T39" fmla="*/ 12 h 12"/>
                <a:gd name="T40" fmla="*/ 11 w 11"/>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11" y="12"/>
                  </a:moveTo>
                  <a:lnTo>
                    <a:pt x="11" y="12"/>
                  </a:lnTo>
                  <a:lnTo>
                    <a:pt x="11" y="10"/>
                  </a:lnTo>
                  <a:lnTo>
                    <a:pt x="11" y="6"/>
                  </a:lnTo>
                  <a:lnTo>
                    <a:pt x="9" y="6"/>
                  </a:lnTo>
                  <a:lnTo>
                    <a:pt x="7" y="4"/>
                  </a:lnTo>
                  <a:lnTo>
                    <a:pt x="7" y="2"/>
                  </a:lnTo>
                  <a:lnTo>
                    <a:pt x="5" y="0"/>
                  </a:lnTo>
                  <a:lnTo>
                    <a:pt x="4" y="0"/>
                  </a:lnTo>
                  <a:lnTo>
                    <a:pt x="0" y="0"/>
                  </a:lnTo>
                  <a:lnTo>
                    <a:pt x="0" y="4"/>
                  </a:lnTo>
                  <a:lnTo>
                    <a:pt x="2" y="4"/>
                  </a:lnTo>
                  <a:lnTo>
                    <a:pt x="4" y="6"/>
                  </a:lnTo>
                  <a:lnTo>
                    <a:pt x="4" y="6"/>
                  </a:lnTo>
                  <a:lnTo>
                    <a:pt x="5" y="6"/>
                  </a:lnTo>
                  <a:lnTo>
                    <a:pt x="5" y="8"/>
                  </a:lnTo>
                  <a:lnTo>
                    <a:pt x="5" y="10"/>
                  </a:lnTo>
                  <a:lnTo>
                    <a:pt x="7" y="10"/>
                  </a:lnTo>
                  <a:lnTo>
                    <a:pt x="7" y="12"/>
                  </a:lnTo>
                  <a:lnTo>
                    <a:pt x="7" y="12"/>
                  </a:lnTo>
                  <a:lnTo>
                    <a:pt x="11"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6" name="Freeform 334"/>
            <p:cNvSpPr>
              <a:spLocks noChangeAspect="1"/>
            </p:cNvSpPr>
            <p:nvPr/>
          </p:nvSpPr>
          <p:spPr bwMode="auto">
            <a:xfrm>
              <a:off x="1666" y="932"/>
              <a:ext cx="347" cy="1108"/>
            </a:xfrm>
            <a:custGeom>
              <a:avLst/>
              <a:gdLst>
                <a:gd name="T0" fmla="*/ 6 w 142"/>
                <a:gd name="T1" fmla="*/ 454 h 454"/>
                <a:gd name="T2" fmla="*/ 6 w 142"/>
                <a:gd name="T3" fmla="*/ 454 h 454"/>
                <a:gd name="T4" fmla="*/ 29 w 142"/>
                <a:gd name="T5" fmla="*/ 429 h 454"/>
                <a:gd name="T6" fmla="*/ 48 w 142"/>
                <a:gd name="T7" fmla="*/ 403 h 454"/>
                <a:gd name="T8" fmla="*/ 65 w 142"/>
                <a:gd name="T9" fmla="*/ 376 h 454"/>
                <a:gd name="T10" fmla="*/ 81 w 142"/>
                <a:gd name="T11" fmla="*/ 347 h 454"/>
                <a:gd name="T12" fmla="*/ 94 w 142"/>
                <a:gd name="T13" fmla="*/ 318 h 454"/>
                <a:gd name="T14" fmla="*/ 106 w 142"/>
                <a:gd name="T15" fmla="*/ 289 h 454"/>
                <a:gd name="T16" fmla="*/ 113 w 142"/>
                <a:gd name="T17" fmla="*/ 259 h 454"/>
                <a:gd name="T18" fmla="*/ 121 w 142"/>
                <a:gd name="T19" fmla="*/ 228 h 454"/>
                <a:gd name="T20" fmla="*/ 129 w 142"/>
                <a:gd name="T21" fmla="*/ 199 h 454"/>
                <a:gd name="T22" fmla="*/ 132 w 142"/>
                <a:gd name="T23" fmla="*/ 169 h 454"/>
                <a:gd name="T24" fmla="*/ 136 w 142"/>
                <a:gd name="T25" fmla="*/ 138 h 454"/>
                <a:gd name="T26" fmla="*/ 140 w 142"/>
                <a:gd name="T27" fmla="*/ 109 h 454"/>
                <a:gd name="T28" fmla="*/ 142 w 142"/>
                <a:gd name="T29" fmla="*/ 52 h 454"/>
                <a:gd name="T30" fmla="*/ 142 w 142"/>
                <a:gd name="T31" fmla="*/ 0 h 454"/>
                <a:gd name="T32" fmla="*/ 134 w 142"/>
                <a:gd name="T33" fmla="*/ 0 h 454"/>
                <a:gd name="T34" fmla="*/ 134 w 142"/>
                <a:gd name="T35" fmla="*/ 52 h 454"/>
                <a:gd name="T36" fmla="*/ 131 w 142"/>
                <a:gd name="T37" fmla="*/ 109 h 454"/>
                <a:gd name="T38" fmla="*/ 129 w 142"/>
                <a:gd name="T39" fmla="*/ 138 h 454"/>
                <a:gd name="T40" fmla="*/ 125 w 142"/>
                <a:gd name="T41" fmla="*/ 167 h 454"/>
                <a:gd name="T42" fmla="*/ 121 w 142"/>
                <a:gd name="T43" fmla="*/ 197 h 454"/>
                <a:gd name="T44" fmla="*/ 113 w 142"/>
                <a:gd name="T45" fmla="*/ 226 h 454"/>
                <a:gd name="T46" fmla="*/ 106 w 142"/>
                <a:gd name="T47" fmla="*/ 257 h 454"/>
                <a:gd name="T48" fmla="*/ 98 w 142"/>
                <a:gd name="T49" fmla="*/ 286 h 454"/>
                <a:gd name="T50" fmla="*/ 86 w 142"/>
                <a:gd name="T51" fmla="*/ 316 h 454"/>
                <a:gd name="T52" fmla="*/ 73 w 142"/>
                <a:gd name="T53" fmla="*/ 345 h 454"/>
                <a:gd name="T54" fmla="*/ 59 w 142"/>
                <a:gd name="T55" fmla="*/ 372 h 454"/>
                <a:gd name="T56" fmla="*/ 42 w 142"/>
                <a:gd name="T57" fmla="*/ 399 h 454"/>
                <a:gd name="T58" fmla="*/ 23 w 142"/>
                <a:gd name="T59" fmla="*/ 426 h 454"/>
                <a:gd name="T60" fmla="*/ 0 w 142"/>
                <a:gd name="T61" fmla="*/ 449 h 454"/>
                <a:gd name="T62" fmla="*/ 0 w 142"/>
                <a:gd name="T63" fmla="*/ 449 h 454"/>
                <a:gd name="T64" fmla="*/ 6 w 142"/>
                <a:gd name="T65" fmla="*/ 4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454">
                  <a:moveTo>
                    <a:pt x="6" y="454"/>
                  </a:moveTo>
                  <a:lnTo>
                    <a:pt x="6" y="454"/>
                  </a:lnTo>
                  <a:lnTo>
                    <a:pt x="29" y="429"/>
                  </a:lnTo>
                  <a:lnTo>
                    <a:pt x="48" y="403"/>
                  </a:lnTo>
                  <a:lnTo>
                    <a:pt x="65" y="376"/>
                  </a:lnTo>
                  <a:lnTo>
                    <a:pt x="81" y="347"/>
                  </a:lnTo>
                  <a:lnTo>
                    <a:pt x="94" y="318"/>
                  </a:lnTo>
                  <a:lnTo>
                    <a:pt x="106" y="289"/>
                  </a:lnTo>
                  <a:lnTo>
                    <a:pt x="113" y="259"/>
                  </a:lnTo>
                  <a:lnTo>
                    <a:pt x="121" y="228"/>
                  </a:lnTo>
                  <a:lnTo>
                    <a:pt x="129" y="199"/>
                  </a:lnTo>
                  <a:lnTo>
                    <a:pt x="132" y="169"/>
                  </a:lnTo>
                  <a:lnTo>
                    <a:pt x="136" y="138"/>
                  </a:lnTo>
                  <a:lnTo>
                    <a:pt x="140" y="109"/>
                  </a:lnTo>
                  <a:lnTo>
                    <a:pt x="142" y="52"/>
                  </a:lnTo>
                  <a:lnTo>
                    <a:pt x="142" y="0"/>
                  </a:lnTo>
                  <a:lnTo>
                    <a:pt x="134" y="0"/>
                  </a:lnTo>
                  <a:lnTo>
                    <a:pt x="134" y="52"/>
                  </a:lnTo>
                  <a:lnTo>
                    <a:pt x="131" y="109"/>
                  </a:lnTo>
                  <a:lnTo>
                    <a:pt x="129" y="138"/>
                  </a:lnTo>
                  <a:lnTo>
                    <a:pt x="125" y="167"/>
                  </a:lnTo>
                  <a:lnTo>
                    <a:pt x="121" y="197"/>
                  </a:lnTo>
                  <a:lnTo>
                    <a:pt x="113" y="226"/>
                  </a:lnTo>
                  <a:lnTo>
                    <a:pt x="106" y="257"/>
                  </a:lnTo>
                  <a:lnTo>
                    <a:pt x="98" y="286"/>
                  </a:lnTo>
                  <a:lnTo>
                    <a:pt x="86" y="316"/>
                  </a:lnTo>
                  <a:lnTo>
                    <a:pt x="73" y="345"/>
                  </a:lnTo>
                  <a:lnTo>
                    <a:pt x="59" y="372"/>
                  </a:lnTo>
                  <a:lnTo>
                    <a:pt x="42" y="399"/>
                  </a:lnTo>
                  <a:lnTo>
                    <a:pt x="23" y="426"/>
                  </a:lnTo>
                  <a:lnTo>
                    <a:pt x="0" y="449"/>
                  </a:lnTo>
                  <a:lnTo>
                    <a:pt x="0" y="449"/>
                  </a:lnTo>
                  <a:lnTo>
                    <a:pt x="6" y="45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7" name="Freeform 335"/>
            <p:cNvSpPr>
              <a:spLocks noChangeAspect="1"/>
            </p:cNvSpPr>
            <p:nvPr/>
          </p:nvSpPr>
          <p:spPr bwMode="auto">
            <a:xfrm>
              <a:off x="496" y="2028"/>
              <a:ext cx="1185" cy="354"/>
            </a:xfrm>
            <a:custGeom>
              <a:avLst/>
              <a:gdLst>
                <a:gd name="T0" fmla="*/ 0 w 485"/>
                <a:gd name="T1" fmla="*/ 145 h 145"/>
                <a:gd name="T2" fmla="*/ 75 w 485"/>
                <a:gd name="T3" fmla="*/ 145 h 145"/>
                <a:gd name="T4" fmla="*/ 145 w 485"/>
                <a:gd name="T5" fmla="*/ 143 h 145"/>
                <a:gd name="T6" fmla="*/ 177 w 485"/>
                <a:gd name="T7" fmla="*/ 142 h 145"/>
                <a:gd name="T8" fmla="*/ 208 w 485"/>
                <a:gd name="T9" fmla="*/ 140 h 145"/>
                <a:gd name="T10" fmla="*/ 239 w 485"/>
                <a:gd name="T11" fmla="*/ 136 h 145"/>
                <a:gd name="T12" fmla="*/ 269 w 485"/>
                <a:gd name="T13" fmla="*/ 130 h 145"/>
                <a:gd name="T14" fmla="*/ 298 w 485"/>
                <a:gd name="T15" fmla="*/ 122 h 145"/>
                <a:gd name="T16" fmla="*/ 325 w 485"/>
                <a:gd name="T17" fmla="*/ 113 h 145"/>
                <a:gd name="T18" fmla="*/ 354 w 485"/>
                <a:gd name="T19" fmla="*/ 101 h 145"/>
                <a:gd name="T20" fmla="*/ 381 w 485"/>
                <a:gd name="T21" fmla="*/ 88 h 145"/>
                <a:gd name="T22" fmla="*/ 408 w 485"/>
                <a:gd name="T23" fmla="*/ 71 h 145"/>
                <a:gd name="T24" fmla="*/ 435 w 485"/>
                <a:gd name="T25" fmla="*/ 53 h 145"/>
                <a:gd name="T26" fmla="*/ 460 w 485"/>
                <a:gd name="T27" fmla="*/ 30 h 145"/>
                <a:gd name="T28" fmla="*/ 485 w 485"/>
                <a:gd name="T29" fmla="*/ 5 h 145"/>
                <a:gd name="T30" fmla="*/ 479 w 485"/>
                <a:gd name="T31" fmla="*/ 0 h 145"/>
                <a:gd name="T32" fmla="*/ 454 w 485"/>
                <a:gd name="T33" fmla="*/ 25 h 145"/>
                <a:gd name="T34" fmla="*/ 429 w 485"/>
                <a:gd name="T35" fmla="*/ 46 h 145"/>
                <a:gd name="T36" fmla="*/ 404 w 485"/>
                <a:gd name="T37" fmla="*/ 65 h 145"/>
                <a:gd name="T38" fmla="*/ 377 w 485"/>
                <a:gd name="T39" fmla="*/ 80 h 145"/>
                <a:gd name="T40" fmla="*/ 350 w 485"/>
                <a:gd name="T41" fmla="*/ 94 h 145"/>
                <a:gd name="T42" fmla="*/ 323 w 485"/>
                <a:gd name="T43" fmla="*/ 105 h 145"/>
                <a:gd name="T44" fmla="*/ 296 w 485"/>
                <a:gd name="T45" fmla="*/ 115 h 145"/>
                <a:gd name="T46" fmla="*/ 268 w 485"/>
                <a:gd name="T47" fmla="*/ 120 h 145"/>
                <a:gd name="T48" fmla="*/ 237 w 485"/>
                <a:gd name="T49" fmla="*/ 126 h 145"/>
                <a:gd name="T50" fmla="*/ 208 w 485"/>
                <a:gd name="T51" fmla="*/ 132 h 145"/>
                <a:gd name="T52" fmla="*/ 175 w 485"/>
                <a:gd name="T53" fmla="*/ 134 h 145"/>
                <a:gd name="T54" fmla="*/ 143 w 485"/>
                <a:gd name="T55" fmla="*/ 136 h 145"/>
                <a:gd name="T56" fmla="*/ 75 w 485"/>
                <a:gd name="T57" fmla="*/ 138 h 145"/>
                <a:gd name="T58" fmla="*/ 0 w 485"/>
                <a:gd name="T59" fmla="*/ 138 h 145"/>
                <a:gd name="T60" fmla="*/ 0 w 485"/>
                <a:gd name="T61"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5" h="145">
                  <a:moveTo>
                    <a:pt x="0" y="145"/>
                  </a:moveTo>
                  <a:lnTo>
                    <a:pt x="75" y="145"/>
                  </a:lnTo>
                  <a:lnTo>
                    <a:pt x="145" y="143"/>
                  </a:lnTo>
                  <a:lnTo>
                    <a:pt x="177" y="142"/>
                  </a:lnTo>
                  <a:lnTo>
                    <a:pt x="208" y="140"/>
                  </a:lnTo>
                  <a:lnTo>
                    <a:pt x="239" y="136"/>
                  </a:lnTo>
                  <a:lnTo>
                    <a:pt x="269" y="130"/>
                  </a:lnTo>
                  <a:lnTo>
                    <a:pt x="298" y="122"/>
                  </a:lnTo>
                  <a:lnTo>
                    <a:pt x="325" y="113"/>
                  </a:lnTo>
                  <a:lnTo>
                    <a:pt x="354" y="101"/>
                  </a:lnTo>
                  <a:lnTo>
                    <a:pt x="381" y="88"/>
                  </a:lnTo>
                  <a:lnTo>
                    <a:pt x="408" y="71"/>
                  </a:lnTo>
                  <a:lnTo>
                    <a:pt x="435" y="53"/>
                  </a:lnTo>
                  <a:lnTo>
                    <a:pt x="460" y="30"/>
                  </a:lnTo>
                  <a:lnTo>
                    <a:pt x="485" y="5"/>
                  </a:lnTo>
                  <a:lnTo>
                    <a:pt x="479" y="0"/>
                  </a:lnTo>
                  <a:lnTo>
                    <a:pt x="454" y="25"/>
                  </a:lnTo>
                  <a:lnTo>
                    <a:pt x="429" y="46"/>
                  </a:lnTo>
                  <a:lnTo>
                    <a:pt x="404" y="65"/>
                  </a:lnTo>
                  <a:lnTo>
                    <a:pt x="377" y="80"/>
                  </a:lnTo>
                  <a:lnTo>
                    <a:pt x="350" y="94"/>
                  </a:lnTo>
                  <a:lnTo>
                    <a:pt x="323" y="105"/>
                  </a:lnTo>
                  <a:lnTo>
                    <a:pt x="296" y="115"/>
                  </a:lnTo>
                  <a:lnTo>
                    <a:pt x="268" y="120"/>
                  </a:lnTo>
                  <a:lnTo>
                    <a:pt x="237" y="126"/>
                  </a:lnTo>
                  <a:lnTo>
                    <a:pt x="208" y="132"/>
                  </a:lnTo>
                  <a:lnTo>
                    <a:pt x="175" y="134"/>
                  </a:lnTo>
                  <a:lnTo>
                    <a:pt x="143" y="136"/>
                  </a:lnTo>
                  <a:lnTo>
                    <a:pt x="75" y="138"/>
                  </a:lnTo>
                  <a:lnTo>
                    <a:pt x="0" y="138"/>
                  </a:lnTo>
                  <a:lnTo>
                    <a:pt x="0" y="14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8" name="Freeform 336"/>
            <p:cNvSpPr>
              <a:spLocks noChangeAspect="1"/>
            </p:cNvSpPr>
            <p:nvPr/>
          </p:nvSpPr>
          <p:spPr bwMode="auto">
            <a:xfrm>
              <a:off x="428" y="2314"/>
              <a:ext cx="139" cy="120"/>
            </a:xfrm>
            <a:custGeom>
              <a:avLst/>
              <a:gdLst>
                <a:gd name="T0" fmla="*/ 0 w 57"/>
                <a:gd name="T1" fmla="*/ 25 h 49"/>
                <a:gd name="T2" fmla="*/ 57 w 57"/>
                <a:gd name="T3" fmla="*/ 49 h 49"/>
                <a:gd name="T4" fmla="*/ 57 w 57"/>
                <a:gd name="T5" fmla="*/ 49 h 49"/>
                <a:gd name="T6" fmla="*/ 55 w 57"/>
                <a:gd name="T7" fmla="*/ 48 h 49"/>
                <a:gd name="T8" fmla="*/ 55 w 57"/>
                <a:gd name="T9" fmla="*/ 46 h 49"/>
                <a:gd name="T10" fmla="*/ 55 w 57"/>
                <a:gd name="T11" fmla="*/ 44 h 49"/>
                <a:gd name="T12" fmla="*/ 53 w 57"/>
                <a:gd name="T13" fmla="*/ 42 h 49"/>
                <a:gd name="T14" fmla="*/ 53 w 57"/>
                <a:gd name="T15" fmla="*/ 42 h 49"/>
                <a:gd name="T16" fmla="*/ 53 w 57"/>
                <a:gd name="T17" fmla="*/ 40 h 49"/>
                <a:gd name="T18" fmla="*/ 53 w 57"/>
                <a:gd name="T19" fmla="*/ 38 h 49"/>
                <a:gd name="T20" fmla="*/ 52 w 57"/>
                <a:gd name="T21" fmla="*/ 36 h 49"/>
                <a:gd name="T22" fmla="*/ 52 w 57"/>
                <a:gd name="T23" fmla="*/ 34 h 49"/>
                <a:gd name="T24" fmla="*/ 52 w 57"/>
                <a:gd name="T25" fmla="*/ 34 h 49"/>
                <a:gd name="T26" fmla="*/ 52 w 57"/>
                <a:gd name="T27" fmla="*/ 32 h 49"/>
                <a:gd name="T28" fmla="*/ 52 w 57"/>
                <a:gd name="T29" fmla="*/ 30 h 49"/>
                <a:gd name="T30" fmla="*/ 52 w 57"/>
                <a:gd name="T31" fmla="*/ 28 h 49"/>
                <a:gd name="T32" fmla="*/ 52 w 57"/>
                <a:gd name="T33" fmla="*/ 26 h 49"/>
                <a:gd name="T34" fmla="*/ 52 w 57"/>
                <a:gd name="T35" fmla="*/ 26 h 49"/>
                <a:gd name="T36" fmla="*/ 52 w 57"/>
                <a:gd name="T37" fmla="*/ 25 h 49"/>
                <a:gd name="T38" fmla="*/ 52 w 57"/>
                <a:gd name="T39" fmla="*/ 23 h 49"/>
                <a:gd name="T40" fmla="*/ 52 w 57"/>
                <a:gd name="T41" fmla="*/ 21 h 49"/>
                <a:gd name="T42" fmla="*/ 52 w 57"/>
                <a:gd name="T43" fmla="*/ 21 h 49"/>
                <a:gd name="T44" fmla="*/ 52 w 57"/>
                <a:gd name="T45" fmla="*/ 19 h 49"/>
                <a:gd name="T46" fmla="*/ 52 w 57"/>
                <a:gd name="T47" fmla="*/ 17 h 49"/>
                <a:gd name="T48" fmla="*/ 52 w 57"/>
                <a:gd name="T49" fmla="*/ 15 h 49"/>
                <a:gd name="T50" fmla="*/ 52 w 57"/>
                <a:gd name="T51" fmla="*/ 13 h 49"/>
                <a:gd name="T52" fmla="*/ 52 w 57"/>
                <a:gd name="T53" fmla="*/ 13 h 49"/>
                <a:gd name="T54" fmla="*/ 53 w 57"/>
                <a:gd name="T55" fmla="*/ 11 h 49"/>
                <a:gd name="T56" fmla="*/ 53 w 57"/>
                <a:gd name="T57" fmla="*/ 9 h 49"/>
                <a:gd name="T58" fmla="*/ 53 w 57"/>
                <a:gd name="T59" fmla="*/ 7 h 49"/>
                <a:gd name="T60" fmla="*/ 53 w 57"/>
                <a:gd name="T61" fmla="*/ 5 h 49"/>
                <a:gd name="T62" fmla="*/ 55 w 57"/>
                <a:gd name="T63" fmla="*/ 5 h 49"/>
                <a:gd name="T64" fmla="*/ 55 w 57"/>
                <a:gd name="T65" fmla="*/ 3 h 49"/>
                <a:gd name="T66" fmla="*/ 55 w 57"/>
                <a:gd name="T67" fmla="*/ 1 h 49"/>
                <a:gd name="T68" fmla="*/ 57 w 57"/>
                <a:gd name="T69" fmla="*/ 0 h 49"/>
                <a:gd name="T70" fmla="*/ 0 w 57"/>
                <a:gd name="T71" fmla="*/ 25 h 49"/>
                <a:gd name="T72" fmla="*/ 0 w 57"/>
                <a:gd name="T73"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9">
                  <a:moveTo>
                    <a:pt x="0" y="25"/>
                  </a:moveTo>
                  <a:lnTo>
                    <a:pt x="57" y="49"/>
                  </a:lnTo>
                  <a:lnTo>
                    <a:pt x="57" y="49"/>
                  </a:lnTo>
                  <a:lnTo>
                    <a:pt x="55" y="48"/>
                  </a:lnTo>
                  <a:lnTo>
                    <a:pt x="55" y="46"/>
                  </a:lnTo>
                  <a:lnTo>
                    <a:pt x="55" y="44"/>
                  </a:lnTo>
                  <a:lnTo>
                    <a:pt x="53" y="42"/>
                  </a:lnTo>
                  <a:lnTo>
                    <a:pt x="53" y="42"/>
                  </a:lnTo>
                  <a:lnTo>
                    <a:pt x="53" y="40"/>
                  </a:lnTo>
                  <a:lnTo>
                    <a:pt x="53" y="38"/>
                  </a:lnTo>
                  <a:lnTo>
                    <a:pt x="52" y="36"/>
                  </a:lnTo>
                  <a:lnTo>
                    <a:pt x="52" y="34"/>
                  </a:lnTo>
                  <a:lnTo>
                    <a:pt x="52" y="34"/>
                  </a:lnTo>
                  <a:lnTo>
                    <a:pt x="52" y="32"/>
                  </a:lnTo>
                  <a:lnTo>
                    <a:pt x="52" y="30"/>
                  </a:lnTo>
                  <a:lnTo>
                    <a:pt x="52" y="28"/>
                  </a:lnTo>
                  <a:lnTo>
                    <a:pt x="52" y="26"/>
                  </a:lnTo>
                  <a:lnTo>
                    <a:pt x="52" y="26"/>
                  </a:lnTo>
                  <a:lnTo>
                    <a:pt x="52" y="25"/>
                  </a:lnTo>
                  <a:lnTo>
                    <a:pt x="52" y="23"/>
                  </a:lnTo>
                  <a:lnTo>
                    <a:pt x="52" y="21"/>
                  </a:lnTo>
                  <a:lnTo>
                    <a:pt x="52" y="21"/>
                  </a:lnTo>
                  <a:lnTo>
                    <a:pt x="52" y="19"/>
                  </a:lnTo>
                  <a:lnTo>
                    <a:pt x="52" y="17"/>
                  </a:lnTo>
                  <a:lnTo>
                    <a:pt x="52" y="15"/>
                  </a:lnTo>
                  <a:lnTo>
                    <a:pt x="52" y="13"/>
                  </a:lnTo>
                  <a:lnTo>
                    <a:pt x="52" y="13"/>
                  </a:lnTo>
                  <a:lnTo>
                    <a:pt x="53" y="11"/>
                  </a:lnTo>
                  <a:lnTo>
                    <a:pt x="53" y="9"/>
                  </a:lnTo>
                  <a:lnTo>
                    <a:pt x="53" y="7"/>
                  </a:lnTo>
                  <a:lnTo>
                    <a:pt x="53" y="5"/>
                  </a:lnTo>
                  <a:lnTo>
                    <a:pt x="55" y="5"/>
                  </a:lnTo>
                  <a:lnTo>
                    <a:pt x="55" y="3"/>
                  </a:lnTo>
                  <a:lnTo>
                    <a:pt x="55" y="1"/>
                  </a:lnTo>
                  <a:lnTo>
                    <a:pt x="57" y="0"/>
                  </a:lnTo>
                  <a:lnTo>
                    <a:pt x="0" y="25"/>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09" name="Freeform 337"/>
            <p:cNvSpPr>
              <a:spLocks noChangeAspect="1"/>
            </p:cNvSpPr>
            <p:nvPr/>
          </p:nvSpPr>
          <p:spPr bwMode="auto">
            <a:xfrm>
              <a:off x="465" y="2585"/>
              <a:ext cx="1216" cy="342"/>
            </a:xfrm>
            <a:custGeom>
              <a:avLst/>
              <a:gdLst>
                <a:gd name="T0" fmla="*/ 498 w 498"/>
                <a:gd name="T1" fmla="*/ 134 h 140"/>
                <a:gd name="T2" fmla="*/ 498 w 498"/>
                <a:gd name="T3" fmla="*/ 134 h 140"/>
                <a:gd name="T4" fmla="*/ 471 w 498"/>
                <a:gd name="T5" fmla="*/ 111 h 140"/>
                <a:gd name="T6" fmla="*/ 442 w 498"/>
                <a:gd name="T7" fmla="*/ 88 h 140"/>
                <a:gd name="T8" fmla="*/ 411 w 498"/>
                <a:gd name="T9" fmla="*/ 71 h 140"/>
                <a:gd name="T10" fmla="*/ 379 w 498"/>
                <a:gd name="T11" fmla="*/ 55 h 140"/>
                <a:gd name="T12" fmla="*/ 346 w 498"/>
                <a:gd name="T13" fmla="*/ 42 h 140"/>
                <a:gd name="T14" fmla="*/ 313 w 498"/>
                <a:gd name="T15" fmla="*/ 31 h 140"/>
                <a:gd name="T16" fmla="*/ 279 w 498"/>
                <a:gd name="T17" fmla="*/ 21 h 140"/>
                <a:gd name="T18" fmla="*/ 246 w 498"/>
                <a:gd name="T19" fmla="*/ 13 h 140"/>
                <a:gd name="T20" fmla="*/ 211 w 498"/>
                <a:gd name="T21" fmla="*/ 9 h 140"/>
                <a:gd name="T22" fmla="*/ 179 w 498"/>
                <a:gd name="T23" fmla="*/ 4 h 140"/>
                <a:gd name="T24" fmla="*/ 146 w 498"/>
                <a:gd name="T25" fmla="*/ 2 h 140"/>
                <a:gd name="T26" fmla="*/ 113 w 498"/>
                <a:gd name="T27" fmla="*/ 0 h 140"/>
                <a:gd name="T28" fmla="*/ 54 w 498"/>
                <a:gd name="T29" fmla="*/ 0 h 140"/>
                <a:gd name="T30" fmla="*/ 0 w 498"/>
                <a:gd name="T31" fmla="*/ 0 h 140"/>
                <a:gd name="T32" fmla="*/ 0 w 498"/>
                <a:gd name="T33" fmla="*/ 7 h 140"/>
                <a:gd name="T34" fmla="*/ 54 w 498"/>
                <a:gd name="T35" fmla="*/ 7 h 140"/>
                <a:gd name="T36" fmla="*/ 113 w 498"/>
                <a:gd name="T37" fmla="*/ 7 h 140"/>
                <a:gd name="T38" fmla="*/ 146 w 498"/>
                <a:gd name="T39" fmla="*/ 9 h 140"/>
                <a:gd name="T40" fmla="*/ 177 w 498"/>
                <a:gd name="T41" fmla="*/ 13 h 140"/>
                <a:gd name="T42" fmla="*/ 211 w 498"/>
                <a:gd name="T43" fmla="*/ 17 h 140"/>
                <a:gd name="T44" fmla="*/ 244 w 498"/>
                <a:gd name="T45" fmla="*/ 21 h 140"/>
                <a:gd name="T46" fmla="*/ 277 w 498"/>
                <a:gd name="T47" fmla="*/ 29 h 140"/>
                <a:gd name="T48" fmla="*/ 309 w 498"/>
                <a:gd name="T49" fmla="*/ 38 h 140"/>
                <a:gd name="T50" fmla="*/ 342 w 498"/>
                <a:gd name="T51" fmla="*/ 48 h 140"/>
                <a:gd name="T52" fmla="*/ 375 w 498"/>
                <a:gd name="T53" fmla="*/ 61 h 140"/>
                <a:gd name="T54" fmla="*/ 407 w 498"/>
                <a:gd name="T55" fmla="*/ 77 h 140"/>
                <a:gd name="T56" fmla="*/ 436 w 498"/>
                <a:gd name="T57" fmla="*/ 96 h 140"/>
                <a:gd name="T58" fmla="*/ 465 w 498"/>
                <a:gd name="T59" fmla="*/ 117 h 140"/>
                <a:gd name="T60" fmla="*/ 494 w 498"/>
                <a:gd name="T61" fmla="*/ 140 h 140"/>
                <a:gd name="T62" fmla="*/ 494 w 498"/>
                <a:gd name="T63" fmla="*/ 140 h 140"/>
                <a:gd name="T64" fmla="*/ 498 w 498"/>
                <a:gd name="T6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8" h="140">
                  <a:moveTo>
                    <a:pt x="498" y="134"/>
                  </a:moveTo>
                  <a:lnTo>
                    <a:pt x="498" y="134"/>
                  </a:lnTo>
                  <a:lnTo>
                    <a:pt x="471" y="111"/>
                  </a:lnTo>
                  <a:lnTo>
                    <a:pt x="442" y="88"/>
                  </a:lnTo>
                  <a:lnTo>
                    <a:pt x="411" y="71"/>
                  </a:lnTo>
                  <a:lnTo>
                    <a:pt x="379" y="55"/>
                  </a:lnTo>
                  <a:lnTo>
                    <a:pt x="346" y="42"/>
                  </a:lnTo>
                  <a:lnTo>
                    <a:pt x="313" y="31"/>
                  </a:lnTo>
                  <a:lnTo>
                    <a:pt x="279" y="21"/>
                  </a:lnTo>
                  <a:lnTo>
                    <a:pt x="246" y="13"/>
                  </a:lnTo>
                  <a:lnTo>
                    <a:pt x="211" y="9"/>
                  </a:lnTo>
                  <a:lnTo>
                    <a:pt x="179" y="4"/>
                  </a:lnTo>
                  <a:lnTo>
                    <a:pt x="146" y="2"/>
                  </a:lnTo>
                  <a:lnTo>
                    <a:pt x="113" y="0"/>
                  </a:lnTo>
                  <a:lnTo>
                    <a:pt x="54" y="0"/>
                  </a:lnTo>
                  <a:lnTo>
                    <a:pt x="0" y="0"/>
                  </a:lnTo>
                  <a:lnTo>
                    <a:pt x="0" y="7"/>
                  </a:lnTo>
                  <a:lnTo>
                    <a:pt x="54" y="7"/>
                  </a:lnTo>
                  <a:lnTo>
                    <a:pt x="113" y="7"/>
                  </a:lnTo>
                  <a:lnTo>
                    <a:pt x="146" y="9"/>
                  </a:lnTo>
                  <a:lnTo>
                    <a:pt x="177" y="13"/>
                  </a:lnTo>
                  <a:lnTo>
                    <a:pt x="211" y="17"/>
                  </a:lnTo>
                  <a:lnTo>
                    <a:pt x="244" y="21"/>
                  </a:lnTo>
                  <a:lnTo>
                    <a:pt x="277" y="29"/>
                  </a:lnTo>
                  <a:lnTo>
                    <a:pt x="309" y="38"/>
                  </a:lnTo>
                  <a:lnTo>
                    <a:pt x="342" y="48"/>
                  </a:lnTo>
                  <a:lnTo>
                    <a:pt x="375" y="61"/>
                  </a:lnTo>
                  <a:lnTo>
                    <a:pt x="407" y="77"/>
                  </a:lnTo>
                  <a:lnTo>
                    <a:pt x="436" y="96"/>
                  </a:lnTo>
                  <a:lnTo>
                    <a:pt x="465" y="117"/>
                  </a:lnTo>
                  <a:lnTo>
                    <a:pt x="494" y="140"/>
                  </a:lnTo>
                  <a:lnTo>
                    <a:pt x="494" y="140"/>
                  </a:lnTo>
                  <a:lnTo>
                    <a:pt x="498" y="1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0" name="Freeform 338"/>
            <p:cNvSpPr>
              <a:spLocks noChangeAspect="1"/>
            </p:cNvSpPr>
            <p:nvPr/>
          </p:nvSpPr>
          <p:spPr bwMode="auto">
            <a:xfrm>
              <a:off x="1671" y="2912"/>
              <a:ext cx="352" cy="1158"/>
            </a:xfrm>
            <a:custGeom>
              <a:avLst/>
              <a:gdLst>
                <a:gd name="T0" fmla="*/ 144 w 144"/>
                <a:gd name="T1" fmla="*/ 474 h 474"/>
                <a:gd name="T2" fmla="*/ 144 w 144"/>
                <a:gd name="T3" fmla="*/ 403 h 474"/>
                <a:gd name="T4" fmla="*/ 142 w 144"/>
                <a:gd name="T5" fmla="*/ 336 h 474"/>
                <a:gd name="T6" fmla="*/ 140 w 144"/>
                <a:gd name="T7" fmla="*/ 303 h 474"/>
                <a:gd name="T8" fmla="*/ 138 w 144"/>
                <a:gd name="T9" fmla="*/ 272 h 474"/>
                <a:gd name="T10" fmla="*/ 132 w 144"/>
                <a:gd name="T11" fmla="*/ 242 h 474"/>
                <a:gd name="T12" fmla="*/ 127 w 144"/>
                <a:gd name="T13" fmla="*/ 213 h 474"/>
                <a:gd name="T14" fmla="*/ 119 w 144"/>
                <a:gd name="T15" fmla="*/ 184 h 474"/>
                <a:gd name="T16" fmla="*/ 111 w 144"/>
                <a:gd name="T17" fmla="*/ 157 h 474"/>
                <a:gd name="T18" fmla="*/ 100 w 144"/>
                <a:gd name="T19" fmla="*/ 131 h 474"/>
                <a:gd name="T20" fmla="*/ 86 w 144"/>
                <a:gd name="T21" fmla="*/ 104 h 474"/>
                <a:gd name="T22" fmla="*/ 69 w 144"/>
                <a:gd name="T23" fmla="*/ 77 h 474"/>
                <a:gd name="T24" fmla="*/ 50 w 144"/>
                <a:gd name="T25" fmla="*/ 52 h 474"/>
                <a:gd name="T26" fmla="*/ 29 w 144"/>
                <a:gd name="T27" fmla="*/ 25 h 474"/>
                <a:gd name="T28" fmla="*/ 4 w 144"/>
                <a:gd name="T29" fmla="*/ 0 h 474"/>
                <a:gd name="T30" fmla="*/ 0 w 144"/>
                <a:gd name="T31" fmla="*/ 6 h 474"/>
                <a:gd name="T32" fmla="*/ 23 w 144"/>
                <a:gd name="T33" fmla="*/ 31 h 474"/>
                <a:gd name="T34" fmla="*/ 44 w 144"/>
                <a:gd name="T35" fmla="*/ 56 h 474"/>
                <a:gd name="T36" fmla="*/ 63 w 144"/>
                <a:gd name="T37" fmla="*/ 81 h 474"/>
                <a:gd name="T38" fmla="*/ 79 w 144"/>
                <a:gd name="T39" fmla="*/ 108 h 474"/>
                <a:gd name="T40" fmla="*/ 92 w 144"/>
                <a:gd name="T41" fmla="*/ 132 h 474"/>
                <a:gd name="T42" fmla="*/ 104 w 144"/>
                <a:gd name="T43" fmla="*/ 159 h 474"/>
                <a:gd name="T44" fmla="*/ 111 w 144"/>
                <a:gd name="T45" fmla="*/ 186 h 474"/>
                <a:gd name="T46" fmla="*/ 119 w 144"/>
                <a:gd name="T47" fmla="*/ 215 h 474"/>
                <a:gd name="T48" fmla="*/ 125 w 144"/>
                <a:gd name="T49" fmla="*/ 244 h 474"/>
                <a:gd name="T50" fmla="*/ 129 w 144"/>
                <a:gd name="T51" fmla="*/ 272 h 474"/>
                <a:gd name="T52" fmla="*/ 132 w 144"/>
                <a:gd name="T53" fmla="*/ 303 h 474"/>
                <a:gd name="T54" fmla="*/ 134 w 144"/>
                <a:gd name="T55" fmla="*/ 336 h 474"/>
                <a:gd name="T56" fmla="*/ 136 w 144"/>
                <a:gd name="T57" fmla="*/ 403 h 474"/>
                <a:gd name="T58" fmla="*/ 136 w 144"/>
                <a:gd name="T59" fmla="*/ 474 h 474"/>
                <a:gd name="T60" fmla="*/ 144 w 144"/>
                <a:gd name="T61"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474">
                  <a:moveTo>
                    <a:pt x="144" y="474"/>
                  </a:moveTo>
                  <a:lnTo>
                    <a:pt x="144" y="403"/>
                  </a:lnTo>
                  <a:lnTo>
                    <a:pt x="142" y="336"/>
                  </a:lnTo>
                  <a:lnTo>
                    <a:pt x="140" y="303"/>
                  </a:lnTo>
                  <a:lnTo>
                    <a:pt x="138" y="272"/>
                  </a:lnTo>
                  <a:lnTo>
                    <a:pt x="132" y="242"/>
                  </a:lnTo>
                  <a:lnTo>
                    <a:pt x="127" y="213"/>
                  </a:lnTo>
                  <a:lnTo>
                    <a:pt x="119" y="184"/>
                  </a:lnTo>
                  <a:lnTo>
                    <a:pt x="111" y="157"/>
                  </a:lnTo>
                  <a:lnTo>
                    <a:pt x="100" y="131"/>
                  </a:lnTo>
                  <a:lnTo>
                    <a:pt x="86" y="104"/>
                  </a:lnTo>
                  <a:lnTo>
                    <a:pt x="69" y="77"/>
                  </a:lnTo>
                  <a:lnTo>
                    <a:pt x="50" y="52"/>
                  </a:lnTo>
                  <a:lnTo>
                    <a:pt x="29" y="25"/>
                  </a:lnTo>
                  <a:lnTo>
                    <a:pt x="4" y="0"/>
                  </a:lnTo>
                  <a:lnTo>
                    <a:pt x="0" y="6"/>
                  </a:lnTo>
                  <a:lnTo>
                    <a:pt x="23" y="31"/>
                  </a:lnTo>
                  <a:lnTo>
                    <a:pt x="44" y="56"/>
                  </a:lnTo>
                  <a:lnTo>
                    <a:pt x="63" y="81"/>
                  </a:lnTo>
                  <a:lnTo>
                    <a:pt x="79" y="108"/>
                  </a:lnTo>
                  <a:lnTo>
                    <a:pt x="92" y="132"/>
                  </a:lnTo>
                  <a:lnTo>
                    <a:pt x="104" y="159"/>
                  </a:lnTo>
                  <a:lnTo>
                    <a:pt x="111" y="186"/>
                  </a:lnTo>
                  <a:lnTo>
                    <a:pt x="119" y="215"/>
                  </a:lnTo>
                  <a:lnTo>
                    <a:pt x="125" y="244"/>
                  </a:lnTo>
                  <a:lnTo>
                    <a:pt x="129" y="272"/>
                  </a:lnTo>
                  <a:lnTo>
                    <a:pt x="132" y="303"/>
                  </a:lnTo>
                  <a:lnTo>
                    <a:pt x="134" y="336"/>
                  </a:lnTo>
                  <a:lnTo>
                    <a:pt x="136" y="403"/>
                  </a:lnTo>
                  <a:lnTo>
                    <a:pt x="136" y="474"/>
                  </a:lnTo>
                  <a:lnTo>
                    <a:pt x="144" y="4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1" name="Freeform 339"/>
            <p:cNvSpPr>
              <a:spLocks noChangeAspect="1"/>
            </p:cNvSpPr>
            <p:nvPr/>
          </p:nvSpPr>
          <p:spPr bwMode="auto">
            <a:xfrm>
              <a:off x="1957" y="4004"/>
              <a:ext cx="117" cy="137"/>
            </a:xfrm>
            <a:custGeom>
              <a:avLst/>
              <a:gdLst>
                <a:gd name="T0" fmla="*/ 23 w 48"/>
                <a:gd name="T1" fmla="*/ 56 h 56"/>
                <a:gd name="T2" fmla="*/ 48 w 48"/>
                <a:gd name="T3" fmla="*/ 0 h 56"/>
                <a:gd name="T4" fmla="*/ 48 w 48"/>
                <a:gd name="T5" fmla="*/ 0 h 56"/>
                <a:gd name="T6" fmla="*/ 46 w 48"/>
                <a:gd name="T7" fmla="*/ 0 h 56"/>
                <a:gd name="T8" fmla="*/ 44 w 48"/>
                <a:gd name="T9" fmla="*/ 0 h 56"/>
                <a:gd name="T10" fmla="*/ 42 w 48"/>
                <a:gd name="T11" fmla="*/ 2 h 56"/>
                <a:gd name="T12" fmla="*/ 42 w 48"/>
                <a:gd name="T13" fmla="*/ 2 h 56"/>
                <a:gd name="T14" fmla="*/ 40 w 48"/>
                <a:gd name="T15" fmla="*/ 2 h 56"/>
                <a:gd name="T16" fmla="*/ 38 w 48"/>
                <a:gd name="T17" fmla="*/ 4 h 56"/>
                <a:gd name="T18" fmla="*/ 37 w 48"/>
                <a:gd name="T19" fmla="*/ 4 h 56"/>
                <a:gd name="T20" fmla="*/ 35 w 48"/>
                <a:gd name="T21" fmla="*/ 4 h 56"/>
                <a:gd name="T22" fmla="*/ 35 w 48"/>
                <a:gd name="T23" fmla="*/ 4 h 56"/>
                <a:gd name="T24" fmla="*/ 33 w 48"/>
                <a:gd name="T25" fmla="*/ 4 h 56"/>
                <a:gd name="T26" fmla="*/ 31 w 48"/>
                <a:gd name="T27" fmla="*/ 4 h 56"/>
                <a:gd name="T28" fmla="*/ 29 w 48"/>
                <a:gd name="T29" fmla="*/ 6 h 56"/>
                <a:gd name="T30" fmla="*/ 29 w 48"/>
                <a:gd name="T31" fmla="*/ 6 h 56"/>
                <a:gd name="T32" fmla="*/ 27 w 48"/>
                <a:gd name="T33" fmla="*/ 6 h 56"/>
                <a:gd name="T34" fmla="*/ 25 w 48"/>
                <a:gd name="T35" fmla="*/ 6 h 56"/>
                <a:gd name="T36" fmla="*/ 23 w 48"/>
                <a:gd name="T37" fmla="*/ 6 h 56"/>
                <a:gd name="T38" fmla="*/ 21 w 48"/>
                <a:gd name="T39" fmla="*/ 6 h 56"/>
                <a:gd name="T40" fmla="*/ 21 w 48"/>
                <a:gd name="T41" fmla="*/ 6 h 56"/>
                <a:gd name="T42" fmla="*/ 19 w 48"/>
                <a:gd name="T43" fmla="*/ 6 h 56"/>
                <a:gd name="T44" fmla="*/ 17 w 48"/>
                <a:gd name="T45" fmla="*/ 6 h 56"/>
                <a:gd name="T46" fmla="*/ 15 w 48"/>
                <a:gd name="T47" fmla="*/ 4 h 56"/>
                <a:gd name="T48" fmla="*/ 13 w 48"/>
                <a:gd name="T49" fmla="*/ 4 h 56"/>
                <a:gd name="T50" fmla="*/ 13 w 48"/>
                <a:gd name="T51" fmla="*/ 4 h 56"/>
                <a:gd name="T52" fmla="*/ 12 w 48"/>
                <a:gd name="T53" fmla="*/ 4 h 56"/>
                <a:gd name="T54" fmla="*/ 10 w 48"/>
                <a:gd name="T55" fmla="*/ 4 h 56"/>
                <a:gd name="T56" fmla="*/ 8 w 48"/>
                <a:gd name="T57" fmla="*/ 4 h 56"/>
                <a:gd name="T58" fmla="*/ 8 w 48"/>
                <a:gd name="T59" fmla="*/ 2 h 56"/>
                <a:gd name="T60" fmla="*/ 6 w 48"/>
                <a:gd name="T61" fmla="*/ 2 h 56"/>
                <a:gd name="T62" fmla="*/ 4 w 48"/>
                <a:gd name="T63" fmla="*/ 2 h 56"/>
                <a:gd name="T64" fmla="*/ 2 w 48"/>
                <a:gd name="T65" fmla="*/ 0 h 56"/>
                <a:gd name="T66" fmla="*/ 0 w 48"/>
                <a:gd name="T67" fmla="*/ 0 h 56"/>
                <a:gd name="T68" fmla="*/ 0 w 48"/>
                <a:gd name="T69" fmla="*/ 0 h 56"/>
                <a:gd name="T70" fmla="*/ 23 w 48"/>
                <a:gd name="T71" fmla="*/ 56 h 56"/>
                <a:gd name="T72" fmla="*/ 23 w 48"/>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6">
                  <a:moveTo>
                    <a:pt x="23" y="56"/>
                  </a:moveTo>
                  <a:lnTo>
                    <a:pt x="48" y="0"/>
                  </a:lnTo>
                  <a:lnTo>
                    <a:pt x="48" y="0"/>
                  </a:lnTo>
                  <a:lnTo>
                    <a:pt x="46" y="0"/>
                  </a:lnTo>
                  <a:lnTo>
                    <a:pt x="44" y="0"/>
                  </a:lnTo>
                  <a:lnTo>
                    <a:pt x="42" y="2"/>
                  </a:lnTo>
                  <a:lnTo>
                    <a:pt x="42" y="2"/>
                  </a:lnTo>
                  <a:lnTo>
                    <a:pt x="40" y="2"/>
                  </a:lnTo>
                  <a:lnTo>
                    <a:pt x="38" y="4"/>
                  </a:lnTo>
                  <a:lnTo>
                    <a:pt x="37" y="4"/>
                  </a:lnTo>
                  <a:lnTo>
                    <a:pt x="35" y="4"/>
                  </a:lnTo>
                  <a:lnTo>
                    <a:pt x="35" y="4"/>
                  </a:lnTo>
                  <a:lnTo>
                    <a:pt x="33" y="4"/>
                  </a:lnTo>
                  <a:lnTo>
                    <a:pt x="31" y="4"/>
                  </a:lnTo>
                  <a:lnTo>
                    <a:pt x="29" y="6"/>
                  </a:lnTo>
                  <a:lnTo>
                    <a:pt x="29" y="6"/>
                  </a:lnTo>
                  <a:lnTo>
                    <a:pt x="27" y="6"/>
                  </a:lnTo>
                  <a:lnTo>
                    <a:pt x="25" y="6"/>
                  </a:lnTo>
                  <a:lnTo>
                    <a:pt x="23" y="6"/>
                  </a:lnTo>
                  <a:lnTo>
                    <a:pt x="21" y="6"/>
                  </a:lnTo>
                  <a:lnTo>
                    <a:pt x="21" y="6"/>
                  </a:lnTo>
                  <a:lnTo>
                    <a:pt x="19" y="6"/>
                  </a:lnTo>
                  <a:lnTo>
                    <a:pt x="17" y="6"/>
                  </a:lnTo>
                  <a:lnTo>
                    <a:pt x="15" y="4"/>
                  </a:lnTo>
                  <a:lnTo>
                    <a:pt x="13" y="4"/>
                  </a:lnTo>
                  <a:lnTo>
                    <a:pt x="13" y="4"/>
                  </a:lnTo>
                  <a:lnTo>
                    <a:pt x="12" y="4"/>
                  </a:lnTo>
                  <a:lnTo>
                    <a:pt x="10" y="4"/>
                  </a:lnTo>
                  <a:lnTo>
                    <a:pt x="8" y="4"/>
                  </a:lnTo>
                  <a:lnTo>
                    <a:pt x="8" y="2"/>
                  </a:lnTo>
                  <a:lnTo>
                    <a:pt x="6" y="2"/>
                  </a:lnTo>
                  <a:lnTo>
                    <a:pt x="4" y="2"/>
                  </a:lnTo>
                  <a:lnTo>
                    <a:pt x="2" y="0"/>
                  </a:lnTo>
                  <a:lnTo>
                    <a:pt x="0" y="0"/>
                  </a:lnTo>
                  <a:lnTo>
                    <a:pt x="0" y="0"/>
                  </a:lnTo>
                  <a:lnTo>
                    <a:pt x="23" y="56"/>
                  </a:lnTo>
                  <a:lnTo>
                    <a:pt x="23" y="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2" name="Freeform 340"/>
            <p:cNvSpPr>
              <a:spLocks noChangeAspect="1"/>
            </p:cNvSpPr>
            <p:nvPr/>
          </p:nvSpPr>
          <p:spPr bwMode="auto">
            <a:xfrm>
              <a:off x="2226" y="2912"/>
              <a:ext cx="347" cy="1117"/>
            </a:xfrm>
            <a:custGeom>
              <a:avLst/>
              <a:gdLst>
                <a:gd name="T0" fmla="*/ 136 w 142"/>
                <a:gd name="T1" fmla="*/ 0 h 457"/>
                <a:gd name="T2" fmla="*/ 136 w 142"/>
                <a:gd name="T3" fmla="*/ 0 h 457"/>
                <a:gd name="T4" fmla="*/ 113 w 142"/>
                <a:gd name="T5" fmla="*/ 25 h 457"/>
                <a:gd name="T6" fmla="*/ 94 w 142"/>
                <a:gd name="T7" fmla="*/ 52 h 457"/>
                <a:gd name="T8" fmla="*/ 76 w 142"/>
                <a:gd name="T9" fmla="*/ 79 h 457"/>
                <a:gd name="T10" fmla="*/ 61 w 142"/>
                <a:gd name="T11" fmla="*/ 108 h 457"/>
                <a:gd name="T12" fmla="*/ 48 w 142"/>
                <a:gd name="T13" fmla="*/ 136 h 457"/>
                <a:gd name="T14" fmla="*/ 36 w 142"/>
                <a:gd name="T15" fmla="*/ 167 h 457"/>
                <a:gd name="T16" fmla="*/ 28 w 142"/>
                <a:gd name="T17" fmla="*/ 196 h 457"/>
                <a:gd name="T18" fmla="*/ 21 w 142"/>
                <a:gd name="T19" fmla="*/ 226 h 457"/>
                <a:gd name="T20" fmla="*/ 13 w 142"/>
                <a:gd name="T21" fmla="*/ 257 h 457"/>
                <a:gd name="T22" fmla="*/ 9 w 142"/>
                <a:gd name="T23" fmla="*/ 288 h 457"/>
                <a:gd name="T24" fmla="*/ 5 w 142"/>
                <a:gd name="T25" fmla="*/ 317 h 457"/>
                <a:gd name="T26" fmla="*/ 1 w 142"/>
                <a:gd name="T27" fmla="*/ 347 h 457"/>
                <a:gd name="T28" fmla="*/ 0 w 142"/>
                <a:gd name="T29" fmla="*/ 403 h 457"/>
                <a:gd name="T30" fmla="*/ 0 w 142"/>
                <a:gd name="T31" fmla="*/ 457 h 457"/>
                <a:gd name="T32" fmla="*/ 7 w 142"/>
                <a:gd name="T33" fmla="*/ 457 h 457"/>
                <a:gd name="T34" fmla="*/ 7 w 142"/>
                <a:gd name="T35" fmla="*/ 403 h 457"/>
                <a:gd name="T36" fmla="*/ 11 w 142"/>
                <a:gd name="T37" fmla="*/ 347 h 457"/>
                <a:gd name="T38" fmla="*/ 13 w 142"/>
                <a:gd name="T39" fmla="*/ 319 h 457"/>
                <a:gd name="T40" fmla="*/ 17 w 142"/>
                <a:gd name="T41" fmla="*/ 288 h 457"/>
                <a:gd name="T42" fmla="*/ 21 w 142"/>
                <a:gd name="T43" fmla="*/ 259 h 457"/>
                <a:gd name="T44" fmla="*/ 28 w 142"/>
                <a:gd name="T45" fmla="*/ 228 h 457"/>
                <a:gd name="T46" fmla="*/ 36 w 142"/>
                <a:gd name="T47" fmla="*/ 200 h 457"/>
                <a:gd name="T48" fmla="*/ 44 w 142"/>
                <a:gd name="T49" fmla="*/ 169 h 457"/>
                <a:gd name="T50" fmla="*/ 55 w 142"/>
                <a:gd name="T51" fmla="*/ 140 h 457"/>
                <a:gd name="T52" fmla="*/ 69 w 142"/>
                <a:gd name="T53" fmla="*/ 111 h 457"/>
                <a:gd name="T54" fmla="*/ 82 w 142"/>
                <a:gd name="T55" fmla="*/ 83 h 457"/>
                <a:gd name="T56" fmla="*/ 99 w 142"/>
                <a:gd name="T57" fmla="*/ 56 h 457"/>
                <a:gd name="T58" fmla="*/ 119 w 142"/>
                <a:gd name="T59" fmla="*/ 31 h 457"/>
                <a:gd name="T60" fmla="*/ 142 w 142"/>
                <a:gd name="T61" fmla="*/ 6 h 457"/>
                <a:gd name="T62" fmla="*/ 142 w 142"/>
                <a:gd name="T63" fmla="*/ 6 h 457"/>
                <a:gd name="T64" fmla="*/ 136 w 142"/>
                <a:gd name="T6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457">
                  <a:moveTo>
                    <a:pt x="136" y="0"/>
                  </a:moveTo>
                  <a:lnTo>
                    <a:pt x="136" y="0"/>
                  </a:lnTo>
                  <a:lnTo>
                    <a:pt x="113" y="25"/>
                  </a:lnTo>
                  <a:lnTo>
                    <a:pt x="94" y="52"/>
                  </a:lnTo>
                  <a:lnTo>
                    <a:pt x="76" y="79"/>
                  </a:lnTo>
                  <a:lnTo>
                    <a:pt x="61" y="108"/>
                  </a:lnTo>
                  <a:lnTo>
                    <a:pt x="48" y="136"/>
                  </a:lnTo>
                  <a:lnTo>
                    <a:pt x="36" y="167"/>
                  </a:lnTo>
                  <a:lnTo>
                    <a:pt x="28" y="196"/>
                  </a:lnTo>
                  <a:lnTo>
                    <a:pt x="21" y="226"/>
                  </a:lnTo>
                  <a:lnTo>
                    <a:pt x="13" y="257"/>
                  </a:lnTo>
                  <a:lnTo>
                    <a:pt x="9" y="288"/>
                  </a:lnTo>
                  <a:lnTo>
                    <a:pt x="5" y="317"/>
                  </a:lnTo>
                  <a:lnTo>
                    <a:pt x="1" y="347"/>
                  </a:lnTo>
                  <a:lnTo>
                    <a:pt x="0" y="403"/>
                  </a:lnTo>
                  <a:lnTo>
                    <a:pt x="0" y="457"/>
                  </a:lnTo>
                  <a:lnTo>
                    <a:pt x="7" y="457"/>
                  </a:lnTo>
                  <a:lnTo>
                    <a:pt x="7" y="403"/>
                  </a:lnTo>
                  <a:lnTo>
                    <a:pt x="11" y="347"/>
                  </a:lnTo>
                  <a:lnTo>
                    <a:pt x="13" y="319"/>
                  </a:lnTo>
                  <a:lnTo>
                    <a:pt x="17" y="288"/>
                  </a:lnTo>
                  <a:lnTo>
                    <a:pt x="21" y="259"/>
                  </a:lnTo>
                  <a:lnTo>
                    <a:pt x="28" y="228"/>
                  </a:lnTo>
                  <a:lnTo>
                    <a:pt x="36" y="200"/>
                  </a:lnTo>
                  <a:lnTo>
                    <a:pt x="44" y="169"/>
                  </a:lnTo>
                  <a:lnTo>
                    <a:pt x="55" y="140"/>
                  </a:lnTo>
                  <a:lnTo>
                    <a:pt x="69" y="111"/>
                  </a:lnTo>
                  <a:lnTo>
                    <a:pt x="82" y="83"/>
                  </a:lnTo>
                  <a:lnTo>
                    <a:pt x="99" y="56"/>
                  </a:lnTo>
                  <a:lnTo>
                    <a:pt x="119" y="31"/>
                  </a:lnTo>
                  <a:lnTo>
                    <a:pt x="142" y="6"/>
                  </a:lnTo>
                  <a:lnTo>
                    <a:pt x="142" y="6"/>
                  </a:lnTo>
                  <a:lnTo>
                    <a:pt x="13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3" name="Freeform 341"/>
            <p:cNvSpPr>
              <a:spLocks noChangeAspect="1"/>
            </p:cNvSpPr>
            <p:nvPr/>
          </p:nvSpPr>
          <p:spPr bwMode="auto">
            <a:xfrm>
              <a:off x="2558" y="2575"/>
              <a:ext cx="977" cy="352"/>
            </a:xfrm>
            <a:custGeom>
              <a:avLst/>
              <a:gdLst>
                <a:gd name="T0" fmla="*/ 400 w 400"/>
                <a:gd name="T1" fmla="*/ 0 h 144"/>
                <a:gd name="T2" fmla="*/ 400 w 400"/>
                <a:gd name="T3" fmla="*/ 0 h 144"/>
                <a:gd name="T4" fmla="*/ 344 w 400"/>
                <a:gd name="T5" fmla="*/ 0 h 144"/>
                <a:gd name="T6" fmla="*/ 290 w 400"/>
                <a:gd name="T7" fmla="*/ 4 h 144"/>
                <a:gd name="T8" fmla="*/ 263 w 400"/>
                <a:gd name="T9" fmla="*/ 8 h 144"/>
                <a:gd name="T10" fmla="*/ 238 w 400"/>
                <a:gd name="T11" fmla="*/ 11 h 144"/>
                <a:gd name="T12" fmla="*/ 211 w 400"/>
                <a:gd name="T13" fmla="*/ 17 h 144"/>
                <a:gd name="T14" fmla="*/ 186 w 400"/>
                <a:gd name="T15" fmla="*/ 23 h 144"/>
                <a:gd name="T16" fmla="*/ 161 w 400"/>
                <a:gd name="T17" fmla="*/ 31 h 144"/>
                <a:gd name="T18" fmla="*/ 138 w 400"/>
                <a:gd name="T19" fmla="*/ 40 h 144"/>
                <a:gd name="T20" fmla="*/ 113 w 400"/>
                <a:gd name="T21" fmla="*/ 52 h 144"/>
                <a:gd name="T22" fmla="*/ 90 w 400"/>
                <a:gd name="T23" fmla="*/ 65 h 144"/>
                <a:gd name="T24" fmla="*/ 67 w 400"/>
                <a:gd name="T25" fmla="*/ 81 h 144"/>
                <a:gd name="T26" fmla="*/ 44 w 400"/>
                <a:gd name="T27" fmla="*/ 98 h 144"/>
                <a:gd name="T28" fmla="*/ 21 w 400"/>
                <a:gd name="T29" fmla="*/ 117 h 144"/>
                <a:gd name="T30" fmla="*/ 0 w 400"/>
                <a:gd name="T31" fmla="*/ 138 h 144"/>
                <a:gd name="T32" fmla="*/ 6 w 400"/>
                <a:gd name="T33" fmla="*/ 144 h 144"/>
                <a:gd name="T34" fmla="*/ 27 w 400"/>
                <a:gd name="T35" fmla="*/ 123 h 144"/>
                <a:gd name="T36" fmla="*/ 48 w 400"/>
                <a:gd name="T37" fmla="*/ 104 h 144"/>
                <a:gd name="T38" fmla="*/ 71 w 400"/>
                <a:gd name="T39" fmla="*/ 86 h 144"/>
                <a:gd name="T40" fmla="*/ 94 w 400"/>
                <a:gd name="T41" fmla="*/ 73 h 144"/>
                <a:gd name="T42" fmla="*/ 117 w 400"/>
                <a:gd name="T43" fmla="*/ 59 h 144"/>
                <a:gd name="T44" fmla="*/ 140 w 400"/>
                <a:gd name="T45" fmla="*/ 48 h 144"/>
                <a:gd name="T46" fmla="*/ 165 w 400"/>
                <a:gd name="T47" fmla="*/ 38 h 144"/>
                <a:gd name="T48" fmla="*/ 190 w 400"/>
                <a:gd name="T49" fmla="*/ 31 h 144"/>
                <a:gd name="T50" fmla="*/ 213 w 400"/>
                <a:gd name="T51" fmla="*/ 25 h 144"/>
                <a:gd name="T52" fmla="*/ 240 w 400"/>
                <a:gd name="T53" fmla="*/ 19 h 144"/>
                <a:gd name="T54" fmla="*/ 265 w 400"/>
                <a:gd name="T55" fmla="*/ 15 h 144"/>
                <a:gd name="T56" fmla="*/ 290 w 400"/>
                <a:gd name="T57" fmla="*/ 11 h 144"/>
                <a:gd name="T58" fmla="*/ 344 w 400"/>
                <a:gd name="T59" fmla="*/ 8 h 144"/>
                <a:gd name="T60" fmla="*/ 400 w 400"/>
                <a:gd name="T61" fmla="*/ 8 h 144"/>
                <a:gd name="T62" fmla="*/ 400 w 400"/>
                <a:gd name="T63" fmla="*/ 8 h 144"/>
                <a:gd name="T64" fmla="*/ 400 w 400"/>
                <a:gd name="T6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144">
                  <a:moveTo>
                    <a:pt x="400" y="0"/>
                  </a:moveTo>
                  <a:lnTo>
                    <a:pt x="400" y="0"/>
                  </a:lnTo>
                  <a:lnTo>
                    <a:pt x="344" y="0"/>
                  </a:lnTo>
                  <a:lnTo>
                    <a:pt x="290" y="4"/>
                  </a:lnTo>
                  <a:lnTo>
                    <a:pt x="263" y="8"/>
                  </a:lnTo>
                  <a:lnTo>
                    <a:pt x="238" y="11"/>
                  </a:lnTo>
                  <a:lnTo>
                    <a:pt x="211" y="17"/>
                  </a:lnTo>
                  <a:lnTo>
                    <a:pt x="186" y="23"/>
                  </a:lnTo>
                  <a:lnTo>
                    <a:pt x="161" y="31"/>
                  </a:lnTo>
                  <a:lnTo>
                    <a:pt x="138" y="40"/>
                  </a:lnTo>
                  <a:lnTo>
                    <a:pt x="113" y="52"/>
                  </a:lnTo>
                  <a:lnTo>
                    <a:pt x="90" y="65"/>
                  </a:lnTo>
                  <a:lnTo>
                    <a:pt x="67" y="81"/>
                  </a:lnTo>
                  <a:lnTo>
                    <a:pt x="44" y="98"/>
                  </a:lnTo>
                  <a:lnTo>
                    <a:pt x="21" y="117"/>
                  </a:lnTo>
                  <a:lnTo>
                    <a:pt x="0" y="138"/>
                  </a:lnTo>
                  <a:lnTo>
                    <a:pt x="6" y="144"/>
                  </a:lnTo>
                  <a:lnTo>
                    <a:pt x="27" y="123"/>
                  </a:lnTo>
                  <a:lnTo>
                    <a:pt x="48" y="104"/>
                  </a:lnTo>
                  <a:lnTo>
                    <a:pt x="71" y="86"/>
                  </a:lnTo>
                  <a:lnTo>
                    <a:pt x="94" y="73"/>
                  </a:lnTo>
                  <a:lnTo>
                    <a:pt x="117" y="59"/>
                  </a:lnTo>
                  <a:lnTo>
                    <a:pt x="140" y="48"/>
                  </a:lnTo>
                  <a:lnTo>
                    <a:pt x="165" y="38"/>
                  </a:lnTo>
                  <a:lnTo>
                    <a:pt x="190" y="31"/>
                  </a:lnTo>
                  <a:lnTo>
                    <a:pt x="213" y="25"/>
                  </a:lnTo>
                  <a:lnTo>
                    <a:pt x="240" y="19"/>
                  </a:lnTo>
                  <a:lnTo>
                    <a:pt x="265" y="15"/>
                  </a:lnTo>
                  <a:lnTo>
                    <a:pt x="290" y="11"/>
                  </a:lnTo>
                  <a:lnTo>
                    <a:pt x="344" y="8"/>
                  </a:lnTo>
                  <a:lnTo>
                    <a:pt x="400" y="8"/>
                  </a:lnTo>
                  <a:lnTo>
                    <a:pt x="400" y="8"/>
                  </a:lnTo>
                  <a:lnTo>
                    <a:pt x="40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4" name="Rectangle 342"/>
            <p:cNvSpPr>
              <a:spLocks noChangeAspect="1" noChangeArrowheads="1"/>
            </p:cNvSpPr>
            <p:nvPr/>
          </p:nvSpPr>
          <p:spPr bwMode="auto">
            <a:xfrm>
              <a:off x="3535" y="2575"/>
              <a:ext cx="140" cy="2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99415" name="Freeform 343"/>
            <p:cNvSpPr>
              <a:spLocks noChangeAspect="1"/>
            </p:cNvSpPr>
            <p:nvPr/>
          </p:nvSpPr>
          <p:spPr bwMode="auto">
            <a:xfrm>
              <a:off x="3604" y="2524"/>
              <a:ext cx="141" cy="117"/>
            </a:xfrm>
            <a:custGeom>
              <a:avLst/>
              <a:gdLst>
                <a:gd name="T0" fmla="*/ 58 w 58"/>
                <a:gd name="T1" fmla="*/ 25 h 48"/>
                <a:gd name="T2" fmla="*/ 0 w 58"/>
                <a:gd name="T3" fmla="*/ 0 h 48"/>
                <a:gd name="T4" fmla="*/ 0 w 58"/>
                <a:gd name="T5" fmla="*/ 0 h 48"/>
                <a:gd name="T6" fmla="*/ 2 w 58"/>
                <a:gd name="T7" fmla="*/ 2 h 48"/>
                <a:gd name="T8" fmla="*/ 2 w 58"/>
                <a:gd name="T9" fmla="*/ 4 h 48"/>
                <a:gd name="T10" fmla="*/ 2 w 58"/>
                <a:gd name="T11" fmla="*/ 4 h 48"/>
                <a:gd name="T12" fmla="*/ 4 w 58"/>
                <a:gd name="T13" fmla="*/ 6 h 48"/>
                <a:gd name="T14" fmla="*/ 4 w 58"/>
                <a:gd name="T15" fmla="*/ 8 h 48"/>
                <a:gd name="T16" fmla="*/ 4 w 58"/>
                <a:gd name="T17" fmla="*/ 9 h 48"/>
                <a:gd name="T18" fmla="*/ 6 w 58"/>
                <a:gd name="T19" fmla="*/ 11 h 48"/>
                <a:gd name="T20" fmla="*/ 6 w 58"/>
                <a:gd name="T21" fmla="*/ 11 h 48"/>
                <a:gd name="T22" fmla="*/ 6 w 58"/>
                <a:gd name="T23" fmla="*/ 13 h 48"/>
                <a:gd name="T24" fmla="*/ 6 w 58"/>
                <a:gd name="T25" fmla="*/ 15 h 48"/>
                <a:gd name="T26" fmla="*/ 6 w 58"/>
                <a:gd name="T27" fmla="*/ 17 h 48"/>
                <a:gd name="T28" fmla="*/ 6 w 58"/>
                <a:gd name="T29" fmla="*/ 19 h 48"/>
                <a:gd name="T30" fmla="*/ 6 w 58"/>
                <a:gd name="T31" fmla="*/ 19 h 48"/>
                <a:gd name="T32" fmla="*/ 6 w 58"/>
                <a:gd name="T33" fmla="*/ 21 h 48"/>
                <a:gd name="T34" fmla="*/ 8 w 58"/>
                <a:gd name="T35" fmla="*/ 23 h 48"/>
                <a:gd name="T36" fmla="*/ 8 w 58"/>
                <a:gd name="T37" fmla="*/ 25 h 48"/>
                <a:gd name="T38" fmla="*/ 8 w 58"/>
                <a:gd name="T39" fmla="*/ 25 h 48"/>
                <a:gd name="T40" fmla="*/ 6 w 58"/>
                <a:gd name="T41" fmla="*/ 27 h 48"/>
                <a:gd name="T42" fmla="*/ 6 w 58"/>
                <a:gd name="T43" fmla="*/ 29 h 48"/>
                <a:gd name="T44" fmla="*/ 6 w 58"/>
                <a:gd name="T45" fmla="*/ 31 h 48"/>
                <a:gd name="T46" fmla="*/ 6 w 58"/>
                <a:gd name="T47" fmla="*/ 32 h 48"/>
                <a:gd name="T48" fmla="*/ 6 w 58"/>
                <a:gd name="T49" fmla="*/ 32 h 48"/>
                <a:gd name="T50" fmla="*/ 6 w 58"/>
                <a:gd name="T51" fmla="*/ 34 h 48"/>
                <a:gd name="T52" fmla="*/ 6 w 58"/>
                <a:gd name="T53" fmla="*/ 36 h 48"/>
                <a:gd name="T54" fmla="*/ 6 w 58"/>
                <a:gd name="T55" fmla="*/ 38 h 48"/>
                <a:gd name="T56" fmla="*/ 4 w 58"/>
                <a:gd name="T57" fmla="*/ 40 h 48"/>
                <a:gd name="T58" fmla="*/ 4 w 58"/>
                <a:gd name="T59" fmla="*/ 40 h 48"/>
                <a:gd name="T60" fmla="*/ 4 w 58"/>
                <a:gd name="T61" fmla="*/ 42 h 48"/>
                <a:gd name="T62" fmla="*/ 2 w 58"/>
                <a:gd name="T63" fmla="*/ 44 h 48"/>
                <a:gd name="T64" fmla="*/ 2 w 58"/>
                <a:gd name="T65" fmla="*/ 46 h 48"/>
                <a:gd name="T66" fmla="*/ 2 w 58"/>
                <a:gd name="T67" fmla="*/ 48 h 48"/>
                <a:gd name="T68" fmla="*/ 0 w 58"/>
                <a:gd name="T69" fmla="*/ 48 h 48"/>
                <a:gd name="T70" fmla="*/ 58 w 58"/>
                <a:gd name="T71" fmla="*/ 25 h 48"/>
                <a:gd name="T72" fmla="*/ 58 w 58"/>
                <a:gd name="T7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8">
                  <a:moveTo>
                    <a:pt x="58" y="25"/>
                  </a:moveTo>
                  <a:lnTo>
                    <a:pt x="0" y="0"/>
                  </a:lnTo>
                  <a:lnTo>
                    <a:pt x="0" y="0"/>
                  </a:lnTo>
                  <a:lnTo>
                    <a:pt x="2" y="2"/>
                  </a:lnTo>
                  <a:lnTo>
                    <a:pt x="2" y="4"/>
                  </a:lnTo>
                  <a:lnTo>
                    <a:pt x="2" y="4"/>
                  </a:lnTo>
                  <a:lnTo>
                    <a:pt x="4" y="6"/>
                  </a:lnTo>
                  <a:lnTo>
                    <a:pt x="4" y="8"/>
                  </a:lnTo>
                  <a:lnTo>
                    <a:pt x="4" y="9"/>
                  </a:lnTo>
                  <a:lnTo>
                    <a:pt x="6" y="11"/>
                  </a:lnTo>
                  <a:lnTo>
                    <a:pt x="6" y="11"/>
                  </a:lnTo>
                  <a:lnTo>
                    <a:pt x="6" y="13"/>
                  </a:lnTo>
                  <a:lnTo>
                    <a:pt x="6" y="15"/>
                  </a:lnTo>
                  <a:lnTo>
                    <a:pt x="6" y="17"/>
                  </a:lnTo>
                  <a:lnTo>
                    <a:pt x="6" y="19"/>
                  </a:lnTo>
                  <a:lnTo>
                    <a:pt x="6" y="19"/>
                  </a:lnTo>
                  <a:lnTo>
                    <a:pt x="6" y="21"/>
                  </a:lnTo>
                  <a:lnTo>
                    <a:pt x="8" y="23"/>
                  </a:lnTo>
                  <a:lnTo>
                    <a:pt x="8" y="25"/>
                  </a:lnTo>
                  <a:lnTo>
                    <a:pt x="8" y="25"/>
                  </a:lnTo>
                  <a:lnTo>
                    <a:pt x="6" y="27"/>
                  </a:lnTo>
                  <a:lnTo>
                    <a:pt x="6" y="29"/>
                  </a:lnTo>
                  <a:lnTo>
                    <a:pt x="6" y="31"/>
                  </a:lnTo>
                  <a:lnTo>
                    <a:pt x="6" y="32"/>
                  </a:lnTo>
                  <a:lnTo>
                    <a:pt x="6" y="32"/>
                  </a:lnTo>
                  <a:lnTo>
                    <a:pt x="6" y="34"/>
                  </a:lnTo>
                  <a:lnTo>
                    <a:pt x="6" y="36"/>
                  </a:lnTo>
                  <a:lnTo>
                    <a:pt x="6" y="38"/>
                  </a:lnTo>
                  <a:lnTo>
                    <a:pt x="4" y="40"/>
                  </a:lnTo>
                  <a:lnTo>
                    <a:pt x="4" y="40"/>
                  </a:lnTo>
                  <a:lnTo>
                    <a:pt x="4" y="42"/>
                  </a:lnTo>
                  <a:lnTo>
                    <a:pt x="2" y="44"/>
                  </a:lnTo>
                  <a:lnTo>
                    <a:pt x="2" y="46"/>
                  </a:lnTo>
                  <a:lnTo>
                    <a:pt x="2" y="48"/>
                  </a:lnTo>
                  <a:lnTo>
                    <a:pt x="0" y="48"/>
                  </a:lnTo>
                  <a:lnTo>
                    <a:pt x="58" y="25"/>
                  </a:lnTo>
                  <a:lnTo>
                    <a:pt x="58"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6" name="Freeform 344"/>
            <p:cNvSpPr>
              <a:spLocks noChangeAspect="1"/>
            </p:cNvSpPr>
            <p:nvPr/>
          </p:nvSpPr>
          <p:spPr bwMode="auto">
            <a:xfrm>
              <a:off x="3557" y="2351"/>
              <a:ext cx="159" cy="24"/>
            </a:xfrm>
            <a:custGeom>
              <a:avLst/>
              <a:gdLst>
                <a:gd name="T0" fmla="*/ 0 w 65"/>
                <a:gd name="T1" fmla="*/ 2 h 10"/>
                <a:gd name="T2" fmla="*/ 0 w 65"/>
                <a:gd name="T3" fmla="*/ 10 h 10"/>
                <a:gd name="T4" fmla="*/ 65 w 65"/>
                <a:gd name="T5" fmla="*/ 8 h 10"/>
                <a:gd name="T6" fmla="*/ 65 w 65"/>
                <a:gd name="T7" fmla="*/ 0 h 10"/>
                <a:gd name="T8" fmla="*/ 0 w 65"/>
                <a:gd name="T9" fmla="*/ 2 h 10"/>
                <a:gd name="T10" fmla="*/ 0 w 65"/>
                <a:gd name="T11" fmla="*/ 2 h 10"/>
              </a:gdLst>
              <a:ahLst/>
              <a:cxnLst>
                <a:cxn ang="0">
                  <a:pos x="T0" y="T1"/>
                </a:cxn>
                <a:cxn ang="0">
                  <a:pos x="T2" y="T3"/>
                </a:cxn>
                <a:cxn ang="0">
                  <a:pos x="T4" y="T5"/>
                </a:cxn>
                <a:cxn ang="0">
                  <a:pos x="T6" y="T7"/>
                </a:cxn>
                <a:cxn ang="0">
                  <a:pos x="T8" y="T9"/>
                </a:cxn>
                <a:cxn ang="0">
                  <a:pos x="T10" y="T11"/>
                </a:cxn>
              </a:cxnLst>
              <a:rect l="0" t="0" r="r" b="b"/>
              <a:pathLst>
                <a:path w="65" h="10">
                  <a:moveTo>
                    <a:pt x="0" y="2"/>
                  </a:moveTo>
                  <a:lnTo>
                    <a:pt x="0" y="10"/>
                  </a:lnTo>
                  <a:lnTo>
                    <a:pt x="65" y="8"/>
                  </a:lnTo>
                  <a:lnTo>
                    <a:pt x="65" y="0"/>
                  </a:lnTo>
                  <a:lnTo>
                    <a:pt x="0" y="2"/>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7" name="Freeform 345"/>
            <p:cNvSpPr>
              <a:spLocks noChangeAspect="1"/>
            </p:cNvSpPr>
            <p:nvPr/>
          </p:nvSpPr>
          <p:spPr bwMode="auto">
            <a:xfrm>
              <a:off x="2558" y="2028"/>
              <a:ext cx="999" cy="347"/>
            </a:xfrm>
            <a:custGeom>
              <a:avLst/>
              <a:gdLst>
                <a:gd name="T0" fmla="*/ 0 w 409"/>
                <a:gd name="T1" fmla="*/ 5 h 142"/>
                <a:gd name="T2" fmla="*/ 0 w 409"/>
                <a:gd name="T3" fmla="*/ 5 h 142"/>
                <a:gd name="T4" fmla="*/ 25 w 409"/>
                <a:gd name="T5" fmla="*/ 28 h 142"/>
                <a:gd name="T6" fmla="*/ 50 w 409"/>
                <a:gd name="T7" fmla="*/ 49 h 142"/>
                <a:gd name="T8" fmla="*/ 77 w 409"/>
                <a:gd name="T9" fmla="*/ 67 h 142"/>
                <a:gd name="T10" fmla="*/ 104 w 409"/>
                <a:gd name="T11" fmla="*/ 82 h 142"/>
                <a:gd name="T12" fmla="*/ 131 w 409"/>
                <a:gd name="T13" fmla="*/ 95 h 142"/>
                <a:gd name="T14" fmla="*/ 157 w 409"/>
                <a:gd name="T15" fmla="*/ 107 h 142"/>
                <a:gd name="T16" fmla="*/ 184 w 409"/>
                <a:gd name="T17" fmla="*/ 115 h 142"/>
                <a:gd name="T18" fmla="*/ 209 w 409"/>
                <a:gd name="T19" fmla="*/ 122 h 142"/>
                <a:gd name="T20" fmla="*/ 236 w 409"/>
                <a:gd name="T21" fmla="*/ 128 h 142"/>
                <a:gd name="T22" fmla="*/ 263 w 409"/>
                <a:gd name="T23" fmla="*/ 134 h 142"/>
                <a:gd name="T24" fmla="*/ 288 w 409"/>
                <a:gd name="T25" fmla="*/ 138 h 142"/>
                <a:gd name="T26" fmla="*/ 313 w 409"/>
                <a:gd name="T27" fmla="*/ 140 h 142"/>
                <a:gd name="T28" fmla="*/ 363 w 409"/>
                <a:gd name="T29" fmla="*/ 142 h 142"/>
                <a:gd name="T30" fmla="*/ 409 w 409"/>
                <a:gd name="T31" fmla="*/ 142 h 142"/>
                <a:gd name="T32" fmla="*/ 409 w 409"/>
                <a:gd name="T33" fmla="*/ 134 h 142"/>
                <a:gd name="T34" fmla="*/ 363 w 409"/>
                <a:gd name="T35" fmla="*/ 134 h 142"/>
                <a:gd name="T36" fmla="*/ 315 w 409"/>
                <a:gd name="T37" fmla="*/ 132 h 142"/>
                <a:gd name="T38" fmla="*/ 290 w 409"/>
                <a:gd name="T39" fmla="*/ 128 h 142"/>
                <a:gd name="T40" fmla="*/ 263 w 409"/>
                <a:gd name="T41" fmla="*/ 126 h 142"/>
                <a:gd name="T42" fmla="*/ 238 w 409"/>
                <a:gd name="T43" fmla="*/ 120 h 142"/>
                <a:gd name="T44" fmla="*/ 213 w 409"/>
                <a:gd name="T45" fmla="*/ 115 h 142"/>
                <a:gd name="T46" fmla="*/ 186 w 409"/>
                <a:gd name="T47" fmla="*/ 107 h 142"/>
                <a:gd name="T48" fmla="*/ 159 w 409"/>
                <a:gd name="T49" fmla="*/ 99 h 142"/>
                <a:gd name="T50" fmla="*/ 132 w 409"/>
                <a:gd name="T51" fmla="*/ 88 h 142"/>
                <a:gd name="T52" fmla="*/ 108 w 409"/>
                <a:gd name="T53" fmla="*/ 74 h 142"/>
                <a:gd name="T54" fmla="*/ 81 w 409"/>
                <a:gd name="T55" fmla="*/ 59 h 142"/>
                <a:gd name="T56" fmla="*/ 56 w 409"/>
                <a:gd name="T57" fmla="*/ 42 h 142"/>
                <a:gd name="T58" fmla="*/ 29 w 409"/>
                <a:gd name="T59" fmla="*/ 23 h 142"/>
                <a:gd name="T60" fmla="*/ 4 w 409"/>
                <a:gd name="T61" fmla="*/ 0 h 142"/>
                <a:gd name="T62" fmla="*/ 4 w 409"/>
                <a:gd name="T63" fmla="*/ 0 h 142"/>
                <a:gd name="T64" fmla="*/ 0 w 409"/>
                <a:gd name="T65"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 h="142">
                  <a:moveTo>
                    <a:pt x="0" y="5"/>
                  </a:moveTo>
                  <a:lnTo>
                    <a:pt x="0" y="5"/>
                  </a:lnTo>
                  <a:lnTo>
                    <a:pt x="25" y="28"/>
                  </a:lnTo>
                  <a:lnTo>
                    <a:pt x="50" y="49"/>
                  </a:lnTo>
                  <a:lnTo>
                    <a:pt x="77" y="67"/>
                  </a:lnTo>
                  <a:lnTo>
                    <a:pt x="104" y="82"/>
                  </a:lnTo>
                  <a:lnTo>
                    <a:pt x="131" y="95"/>
                  </a:lnTo>
                  <a:lnTo>
                    <a:pt x="157" y="107"/>
                  </a:lnTo>
                  <a:lnTo>
                    <a:pt x="184" y="115"/>
                  </a:lnTo>
                  <a:lnTo>
                    <a:pt x="209" y="122"/>
                  </a:lnTo>
                  <a:lnTo>
                    <a:pt x="236" y="128"/>
                  </a:lnTo>
                  <a:lnTo>
                    <a:pt x="263" y="134"/>
                  </a:lnTo>
                  <a:lnTo>
                    <a:pt x="288" y="138"/>
                  </a:lnTo>
                  <a:lnTo>
                    <a:pt x="313" y="140"/>
                  </a:lnTo>
                  <a:lnTo>
                    <a:pt x="363" y="142"/>
                  </a:lnTo>
                  <a:lnTo>
                    <a:pt x="409" y="142"/>
                  </a:lnTo>
                  <a:lnTo>
                    <a:pt x="409" y="134"/>
                  </a:lnTo>
                  <a:lnTo>
                    <a:pt x="363" y="134"/>
                  </a:lnTo>
                  <a:lnTo>
                    <a:pt x="315" y="132"/>
                  </a:lnTo>
                  <a:lnTo>
                    <a:pt x="290" y="128"/>
                  </a:lnTo>
                  <a:lnTo>
                    <a:pt x="263" y="126"/>
                  </a:lnTo>
                  <a:lnTo>
                    <a:pt x="238" y="120"/>
                  </a:lnTo>
                  <a:lnTo>
                    <a:pt x="213" y="115"/>
                  </a:lnTo>
                  <a:lnTo>
                    <a:pt x="186" y="107"/>
                  </a:lnTo>
                  <a:lnTo>
                    <a:pt x="159" y="99"/>
                  </a:lnTo>
                  <a:lnTo>
                    <a:pt x="132" y="88"/>
                  </a:lnTo>
                  <a:lnTo>
                    <a:pt x="108" y="74"/>
                  </a:lnTo>
                  <a:lnTo>
                    <a:pt x="81" y="59"/>
                  </a:lnTo>
                  <a:lnTo>
                    <a:pt x="56" y="42"/>
                  </a:lnTo>
                  <a:lnTo>
                    <a:pt x="29" y="23"/>
                  </a:lnTo>
                  <a:lnTo>
                    <a:pt x="4" y="0"/>
                  </a:lnTo>
                  <a:lnTo>
                    <a:pt x="4" y="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8" name="Freeform 346"/>
            <p:cNvSpPr>
              <a:spLocks noChangeAspect="1"/>
            </p:cNvSpPr>
            <p:nvPr/>
          </p:nvSpPr>
          <p:spPr bwMode="auto">
            <a:xfrm>
              <a:off x="2216" y="937"/>
              <a:ext cx="352" cy="1103"/>
            </a:xfrm>
            <a:custGeom>
              <a:avLst/>
              <a:gdLst>
                <a:gd name="T0" fmla="*/ 0 w 144"/>
                <a:gd name="T1" fmla="*/ 0 h 452"/>
                <a:gd name="T2" fmla="*/ 2 w 144"/>
                <a:gd name="T3" fmla="*/ 71 h 452"/>
                <a:gd name="T4" fmla="*/ 5 w 144"/>
                <a:gd name="T5" fmla="*/ 136 h 452"/>
                <a:gd name="T6" fmla="*/ 9 w 144"/>
                <a:gd name="T7" fmla="*/ 167 h 452"/>
                <a:gd name="T8" fmla="*/ 13 w 144"/>
                <a:gd name="T9" fmla="*/ 197 h 452"/>
                <a:gd name="T10" fmla="*/ 19 w 144"/>
                <a:gd name="T11" fmla="*/ 228 h 452"/>
                <a:gd name="T12" fmla="*/ 27 w 144"/>
                <a:gd name="T13" fmla="*/ 257 h 452"/>
                <a:gd name="T14" fmla="*/ 34 w 144"/>
                <a:gd name="T15" fmla="*/ 284 h 452"/>
                <a:gd name="T16" fmla="*/ 44 w 144"/>
                <a:gd name="T17" fmla="*/ 310 h 452"/>
                <a:gd name="T18" fmla="*/ 55 w 144"/>
                <a:gd name="T19" fmla="*/ 335 h 452"/>
                <a:gd name="T20" fmla="*/ 67 w 144"/>
                <a:gd name="T21" fmla="*/ 360 h 452"/>
                <a:gd name="T22" fmla="*/ 82 w 144"/>
                <a:gd name="T23" fmla="*/ 385 h 452"/>
                <a:gd name="T24" fmla="*/ 100 w 144"/>
                <a:gd name="T25" fmla="*/ 408 h 452"/>
                <a:gd name="T26" fmla="*/ 119 w 144"/>
                <a:gd name="T27" fmla="*/ 431 h 452"/>
                <a:gd name="T28" fmla="*/ 140 w 144"/>
                <a:gd name="T29" fmla="*/ 452 h 452"/>
                <a:gd name="T30" fmla="*/ 144 w 144"/>
                <a:gd name="T31" fmla="*/ 447 h 452"/>
                <a:gd name="T32" fmla="*/ 125 w 144"/>
                <a:gd name="T33" fmla="*/ 425 h 452"/>
                <a:gd name="T34" fmla="*/ 105 w 144"/>
                <a:gd name="T35" fmla="*/ 404 h 452"/>
                <a:gd name="T36" fmla="*/ 90 w 144"/>
                <a:gd name="T37" fmla="*/ 381 h 452"/>
                <a:gd name="T38" fmla="*/ 75 w 144"/>
                <a:gd name="T39" fmla="*/ 356 h 452"/>
                <a:gd name="T40" fmla="*/ 63 w 144"/>
                <a:gd name="T41" fmla="*/ 333 h 452"/>
                <a:gd name="T42" fmla="*/ 52 w 144"/>
                <a:gd name="T43" fmla="*/ 307 h 452"/>
                <a:gd name="T44" fmla="*/ 42 w 144"/>
                <a:gd name="T45" fmla="*/ 282 h 452"/>
                <a:gd name="T46" fmla="*/ 34 w 144"/>
                <a:gd name="T47" fmla="*/ 253 h 452"/>
                <a:gd name="T48" fmla="*/ 27 w 144"/>
                <a:gd name="T49" fmla="*/ 226 h 452"/>
                <a:gd name="T50" fmla="*/ 23 w 144"/>
                <a:gd name="T51" fmla="*/ 197 h 452"/>
                <a:gd name="T52" fmla="*/ 17 w 144"/>
                <a:gd name="T53" fmla="*/ 167 h 452"/>
                <a:gd name="T54" fmla="*/ 15 w 144"/>
                <a:gd name="T55" fmla="*/ 136 h 452"/>
                <a:gd name="T56" fmla="*/ 9 w 144"/>
                <a:gd name="T57" fmla="*/ 71 h 452"/>
                <a:gd name="T58" fmla="*/ 7 w 144"/>
                <a:gd name="T59" fmla="*/ 0 h 452"/>
                <a:gd name="T60" fmla="*/ 0 w 144"/>
                <a:gd name="T6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452">
                  <a:moveTo>
                    <a:pt x="0" y="0"/>
                  </a:moveTo>
                  <a:lnTo>
                    <a:pt x="2" y="71"/>
                  </a:lnTo>
                  <a:lnTo>
                    <a:pt x="5" y="136"/>
                  </a:lnTo>
                  <a:lnTo>
                    <a:pt x="9" y="167"/>
                  </a:lnTo>
                  <a:lnTo>
                    <a:pt x="13" y="197"/>
                  </a:lnTo>
                  <a:lnTo>
                    <a:pt x="19" y="228"/>
                  </a:lnTo>
                  <a:lnTo>
                    <a:pt x="27" y="257"/>
                  </a:lnTo>
                  <a:lnTo>
                    <a:pt x="34" y="284"/>
                  </a:lnTo>
                  <a:lnTo>
                    <a:pt x="44" y="310"/>
                  </a:lnTo>
                  <a:lnTo>
                    <a:pt x="55" y="335"/>
                  </a:lnTo>
                  <a:lnTo>
                    <a:pt x="67" y="360"/>
                  </a:lnTo>
                  <a:lnTo>
                    <a:pt x="82" y="385"/>
                  </a:lnTo>
                  <a:lnTo>
                    <a:pt x="100" y="408"/>
                  </a:lnTo>
                  <a:lnTo>
                    <a:pt x="119" y="431"/>
                  </a:lnTo>
                  <a:lnTo>
                    <a:pt x="140" y="452"/>
                  </a:lnTo>
                  <a:lnTo>
                    <a:pt x="144" y="447"/>
                  </a:lnTo>
                  <a:lnTo>
                    <a:pt x="125" y="425"/>
                  </a:lnTo>
                  <a:lnTo>
                    <a:pt x="105" y="404"/>
                  </a:lnTo>
                  <a:lnTo>
                    <a:pt x="90" y="381"/>
                  </a:lnTo>
                  <a:lnTo>
                    <a:pt x="75" y="356"/>
                  </a:lnTo>
                  <a:lnTo>
                    <a:pt x="63" y="333"/>
                  </a:lnTo>
                  <a:lnTo>
                    <a:pt x="52" y="307"/>
                  </a:lnTo>
                  <a:lnTo>
                    <a:pt x="42" y="282"/>
                  </a:lnTo>
                  <a:lnTo>
                    <a:pt x="34" y="253"/>
                  </a:lnTo>
                  <a:lnTo>
                    <a:pt x="27" y="226"/>
                  </a:lnTo>
                  <a:lnTo>
                    <a:pt x="23" y="197"/>
                  </a:lnTo>
                  <a:lnTo>
                    <a:pt x="17" y="167"/>
                  </a:lnTo>
                  <a:lnTo>
                    <a:pt x="15" y="136"/>
                  </a:lnTo>
                  <a:lnTo>
                    <a:pt x="9" y="71"/>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19" name="Freeform 347"/>
            <p:cNvSpPr>
              <a:spLocks noChangeAspect="1"/>
            </p:cNvSpPr>
            <p:nvPr/>
          </p:nvSpPr>
          <p:spPr bwMode="auto">
            <a:xfrm>
              <a:off x="2167" y="871"/>
              <a:ext cx="118" cy="134"/>
            </a:xfrm>
            <a:custGeom>
              <a:avLst/>
              <a:gdLst>
                <a:gd name="T0" fmla="*/ 24 w 48"/>
                <a:gd name="T1" fmla="*/ 0 h 55"/>
                <a:gd name="T2" fmla="*/ 0 w 48"/>
                <a:gd name="T3" fmla="*/ 55 h 55"/>
                <a:gd name="T4" fmla="*/ 0 w 48"/>
                <a:gd name="T5" fmla="*/ 55 h 55"/>
                <a:gd name="T6" fmla="*/ 2 w 48"/>
                <a:gd name="T7" fmla="*/ 55 h 55"/>
                <a:gd name="T8" fmla="*/ 2 w 48"/>
                <a:gd name="T9" fmla="*/ 53 h 55"/>
                <a:gd name="T10" fmla="*/ 4 w 48"/>
                <a:gd name="T11" fmla="*/ 53 h 55"/>
                <a:gd name="T12" fmla="*/ 6 w 48"/>
                <a:gd name="T13" fmla="*/ 53 h 55"/>
                <a:gd name="T14" fmla="*/ 8 w 48"/>
                <a:gd name="T15" fmla="*/ 52 h 55"/>
                <a:gd name="T16" fmla="*/ 10 w 48"/>
                <a:gd name="T17" fmla="*/ 52 h 55"/>
                <a:gd name="T18" fmla="*/ 10 w 48"/>
                <a:gd name="T19" fmla="*/ 52 h 55"/>
                <a:gd name="T20" fmla="*/ 12 w 48"/>
                <a:gd name="T21" fmla="*/ 52 h 55"/>
                <a:gd name="T22" fmla="*/ 14 w 48"/>
                <a:gd name="T23" fmla="*/ 50 h 55"/>
                <a:gd name="T24" fmla="*/ 16 w 48"/>
                <a:gd name="T25" fmla="*/ 50 h 55"/>
                <a:gd name="T26" fmla="*/ 16 w 48"/>
                <a:gd name="T27" fmla="*/ 50 h 55"/>
                <a:gd name="T28" fmla="*/ 18 w 48"/>
                <a:gd name="T29" fmla="*/ 50 h 55"/>
                <a:gd name="T30" fmla="*/ 20 w 48"/>
                <a:gd name="T31" fmla="*/ 50 h 55"/>
                <a:gd name="T32" fmla="*/ 22 w 48"/>
                <a:gd name="T33" fmla="*/ 50 h 55"/>
                <a:gd name="T34" fmla="*/ 24 w 48"/>
                <a:gd name="T35" fmla="*/ 50 h 55"/>
                <a:gd name="T36" fmla="*/ 24 w 48"/>
                <a:gd name="T37" fmla="*/ 50 h 55"/>
                <a:gd name="T38" fmla="*/ 25 w 48"/>
                <a:gd name="T39" fmla="*/ 50 h 55"/>
                <a:gd name="T40" fmla="*/ 27 w 48"/>
                <a:gd name="T41" fmla="*/ 50 h 55"/>
                <a:gd name="T42" fmla="*/ 29 w 48"/>
                <a:gd name="T43" fmla="*/ 50 h 55"/>
                <a:gd name="T44" fmla="*/ 31 w 48"/>
                <a:gd name="T45" fmla="*/ 50 h 55"/>
                <a:gd name="T46" fmla="*/ 31 w 48"/>
                <a:gd name="T47" fmla="*/ 50 h 55"/>
                <a:gd name="T48" fmla="*/ 33 w 48"/>
                <a:gd name="T49" fmla="*/ 50 h 55"/>
                <a:gd name="T50" fmla="*/ 35 w 48"/>
                <a:gd name="T51" fmla="*/ 50 h 55"/>
                <a:gd name="T52" fmla="*/ 37 w 48"/>
                <a:gd name="T53" fmla="*/ 50 h 55"/>
                <a:gd name="T54" fmla="*/ 39 w 48"/>
                <a:gd name="T55" fmla="*/ 52 h 55"/>
                <a:gd name="T56" fmla="*/ 39 w 48"/>
                <a:gd name="T57" fmla="*/ 52 h 55"/>
                <a:gd name="T58" fmla="*/ 41 w 48"/>
                <a:gd name="T59" fmla="*/ 52 h 55"/>
                <a:gd name="T60" fmla="*/ 43 w 48"/>
                <a:gd name="T61" fmla="*/ 52 h 55"/>
                <a:gd name="T62" fmla="*/ 45 w 48"/>
                <a:gd name="T63" fmla="*/ 53 h 55"/>
                <a:gd name="T64" fmla="*/ 45 w 48"/>
                <a:gd name="T65" fmla="*/ 53 h 55"/>
                <a:gd name="T66" fmla="*/ 47 w 48"/>
                <a:gd name="T67" fmla="*/ 53 h 55"/>
                <a:gd name="T68" fmla="*/ 48 w 48"/>
                <a:gd name="T69" fmla="*/ 55 h 55"/>
                <a:gd name="T70" fmla="*/ 24 w 48"/>
                <a:gd name="T71" fmla="*/ 0 h 55"/>
                <a:gd name="T72" fmla="*/ 24 w 48"/>
                <a:gd name="T7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55">
                  <a:moveTo>
                    <a:pt x="24" y="0"/>
                  </a:moveTo>
                  <a:lnTo>
                    <a:pt x="0" y="55"/>
                  </a:lnTo>
                  <a:lnTo>
                    <a:pt x="0" y="55"/>
                  </a:lnTo>
                  <a:lnTo>
                    <a:pt x="2" y="55"/>
                  </a:lnTo>
                  <a:lnTo>
                    <a:pt x="2" y="53"/>
                  </a:lnTo>
                  <a:lnTo>
                    <a:pt x="4" y="53"/>
                  </a:lnTo>
                  <a:lnTo>
                    <a:pt x="6" y="53"/>
                  </a:lnTo>
                  <a:lnTo>
                    <a:pt x="8" y="52"/>
                  </a:lnTo>
                  <a:lnTo>
                    <a:pt x="10" y="52"/>
                  </a:lnTo>
                  <a:lnTo>
                    <a:pt x="10" y="52"/>
                  </a:lnTo>
                  <a:lnTo>
                    <a:pt x="12" y="52"/>
                  </a:lnTo>
                  <a:lnTo>
                    <a:pt x="14" y="50"/>
                  </a:lnTo>
                  <a:lnTo>
                    <a:pt x="16" y="50"/>
                  </a:lnTo>
                  <a:lnTo>
                    <a:pt x="16" y="50"/>
                  </a:lnTo>
                  <a:lnTo>
                    <a:pt x="18" y="50"/>
                  </a:lnTo>
                  <a:lnTo>
                    <a:pt x="20" y="50"/>
                  </a:lnTo>
                  <a:lnTo>
                    <a:pt x="22" y="50"/>
                  </a:lnTo>
                  <a:lnTo>
                    <a:pt x="24" y="50"/>
                  </a:lnTo>
                  <a:lnTo>
                    <a:pt x="24" y="50"/>
                  </a:lnTo>
                  <a:lnTo>
                    <a:pt x="25" y="50"/>
                  </a:lnTo>
                  <a:lnTo>
                    <a:pt x="27" y="50"/>
                  </a:lnTo>
                  <a:lnTo>
                    <a:pt x="29" y="50"/>
                  </a:lnTo>
                  <a:lnTo>
                    <a:pt x="31" y="50"/>
                  </a:lnTo>
                  <a:lnTo>
                    <a:pt x="31" y="50"/>
                  </a:lnTo>
                  <a:lnTo>
                    <a:pt x="33" y="50"/>
                  </a:lnTo>
                  <a:lnTo>
                    <a:pt x="35" y="50"/>
                  </a:lnTo>
                  <a:lnTo>
                    <a:pt x="37" y="50"/>
                  </a:lnTo>
                  <a:lnTo>
                    <a:pt x="39" y="52"/>
                  </a:lnTo>
                  <a:lnTo>
                    <a:pt x="39" y="52"/>
                  </a:lnTo>
                  <a:lnTo>
                    <a:pt x="41" y="52"/>
                  </a:lnTo>
                  <a:lnTo>
                    <a:pt x="43" y="52"/>
                  </a:lnTo>
                  <a:lnTo>
                    <a:pt x="45" y="53"/>
                  </a:lnTo>
                  <a:lnTo>
                    <a:pt x="45" y="53"/>
                  </a:lnTo>
                  <a:lnTo>
                    <a:pt x="47" y="53"/>
                  </a:lnTo>
                  <a:lnTo>
                    <a:pt x="48" y="55"/>
                  </a:lnTo>
                  <a:lnTo>
                    <a:pt x="24" y="0"/>
                  </a:lnTo>
                  <a:lnTo>
                    <a:pt x="2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0" name="Freeform 348"/>
            <p:cNvSpPr>
              <a:spLocks noChangeAspect="1"/>
            </p:cNvSpPr>
            <p:nvPr/>
          </p:nvSpPr>
          <p:spPr bwMode="auto">
            <a:xfrm>
              <a:off x="1698" y="2942"/>
              <a:ext cx="110" cy="112"/>
            </a:xfrm>
            <a:custGeom>
              <a:avLst/>
              <a:gdLst>
                <a:gd name="T0" fmla="*/ 21 w 45"/>
                <a:gd name="T1" fmla="*/ 46 h 46"/>
                <a:gd name="T2" fmla="*/ 18 w 45"/>
                <a:gd name="T3" fmla="*/ 46 h 46"/>
                <a:gd name="T4" fmla="*/ 14 w 45"/>
                <a:gd name="T5" fmla="*/ 44 h 46"/>
                <a:gd name="T6" fmla="*/ 10 w 45"/>
                <a:gd name="T7" fmla="*/ 42 h 46"/>
                <a:gd name="T8" fmla="*/ 6 w 45"/>
                <a:gd name="T9" fmla="*/ 40 h 46"/>
                <a:gd name="T10" fmla="*/ 4 w 45"/>
                <a:gd name="T11" fmla="*/ 36 h 46"/>
                <a:gd name="T12" fmla="*/ 2 w 45"/>
                <a:gd name="T13" fmla="*/ 32 h 46"/>
                <a:gd name="T14" fmla="*/ 0 w 45"/>
                <a:gd name="T15" fmla="*/ 28 h 46"/>
                <a:gd name="T16" fmla="*/ 0 w 45"/>
                <a:gd name="T17" fmla="*/ 23 h 46"/>
                <a:gd name="T18" fmla="*/ 0 w 45"/>
                <a:gd name="T19" fmla="*/ 19 h 46"/>
                <a:gd name="T20" fmla="*/ 2 w 45"/>
                <a:gd name="T21" fmla="*/ 15 h 46"/>
                <a:gd name="T22" fmla="*/ 4 w 45"/>
                <a:gd name="T23" fmla="*/ 11 h 46"/>
                <a:gd name="T24" fmla="*/ 6 w 45"/>
                <a:gd name="T25" fmla="*/ 7 h 46"/>
                <a:gd name="T26" fmla="*/ 10 w 45"/>
                <a:gd name="T27" fmla="*/ 3 h 46"/>
                <a:gd name="T28" fmla="*/ 14 w 45"/>
                <a:gd name="T29" fmla="*/ 2 h 46"/>
                <a:gd name="T30" fmla="*/ 18 w 45"/>
                <a:gd name="T31" fmla="*/ 2 h 46"/>
                <a:gd name="T32" fmla="*/ 21 w 45"/>
                <a:gd name="T33" fmla="*/ 0 h 46"/>
                <a:gd name="T34" fmla="*/ 27 w 45"/>
                <a:gd name="T35" fmla="*/ 2 h 46"/>
                <a:gd name="T36" fmla="*/ 31 w 45"/>
                <a:gd name="T37" fmla="*/ 2 h 46"/>
                <a:gd name="T38" fmla="*/ 35 w 45"/>
                <a:gd name="T39" fmla="*/ 3 h 46"/>
                <a:gd name="T40" fmla="*/ 39 w 45"/>
                <a:gd name="T41" fmla="*/ 7 h 46"/>
                <a:gd name="T42" fmla="*/ 41 w 45"/>
                <a:gd name="T43" fmla="*/ 11 h 46"/>
                <a:gd name="T44" fmla="*/ 43 w 45"/>
                <a:gd name="T45" fmla="*/ 15 h 46"/>
                <a:gd name="T46" fmla="*/ 45 w 45"/>
                <a:gd name="T47" fmla="*/ 19 h 46"/>
                <a:gd name="T48" fmla="*/ 45 w 45"/>
                <a:gd name="T49" fmla="*/ 23 h 46"/>
                <a:gd name="T50" fmla="*/ 45 w 45"/>
                <a:gd name="T51" fmla="*/ 28 h 46"/>
                <a:gd name="T52" fmla="*/ 43 w 45"/>
                <a:gd name="T53" fmla="*/ 32 h 46"/>
                <a:gd name="T54" fmla="*/ 41 w 45"/>
                <a:gd name="T55" fmla="*/ 36 h 46"/>
                <a:gd name="T56" fmla="*/ 39 w 45"/>
                <a:gd name="T57" fmla="*/ 40 h 46"/>
                <a:gd name="T58" fmla="*/ 35 w 45"/>
                <a:gd name="T59" fmla="*/ 42 h 46"/>
                <a:gd name="T60" fmla="*/ 31 w 45"/>
                <a:gd name="T61" fmla="*/ 44 h 46"/>
                <a:gd name="T62" fmla="*/ 27 w 45"/>
                <a:gd name="T63" fmla="*/ 46 h 46"/>
                <a:gd name="T64" fmla="*/ 21 w 45"/>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6">
                  <a:moveTo>
                    <a:pt x="21" y="46"/>
                  </a:moveTo>
                  <a:lnTo>
                    <a:pt x="18" y="46"/>
                  </a:lnTo>
                  <a:lnTo>
                    <a:pt x="14" y="44"/>
                  </a:lnTo>
                  <a:lnTo>
                    <a:pt x="10" y="42"/>
                  </a:lnTo>
                  <a:lnTo>
                    <a:pt x="6" y="40"/>
                  </a:lnTo>
                  <a:lnTo>
                    <a:pt x="4" y="36"/>
                  </a:lnTo>
                  <a:lnTo>
                    <a:pt x="2" y="32"/>
                  </a:lnTo>
                  <a:lnTo>
                    <a:pt x="0" y="28"/>
                  </a:lnTo>
                  <a:lnTo>
                    <a:pt x="0" y="23"/>
                  </a:lnTo>
                  <a:lnTo>
                    <a:pt x="0" y="19"/>
                  </a:lnTo>
                  <a:lnTo>
                    <a:pt x="2" y="15"/>
                  </a:lnTo>
                  <a:lnTo>
                    <a:pt x="4" y="11"/>
                  </a:lnTo>
                  <a:lnTo>
                    <a:pt x="6" y="7"/>
                  </a:lnTo>
                  <a:lnTo>
                    <a:pt x="10" y="3"/>
                  </a:lnTo>
                  <a:lnTo>
                    <a:pt x="14" y="2"/>
                  </a:lnTo>
                  <a:lnTo>
                    <a:pt x="18" y="2"/>
                  </a:lnTo>
                  <a:lnTo>
                    <a:pt x="21" y="0"/>
                  </a:lnTo>
                  <a:lnTo>
                    <a:pt x="27" y="2"/>
                  </a:lnTo>
                  <a:lnTo>
                    <a:pt x="31" y="2"/>
                  </a:lnTo>
                  <a:lnTo>
                    <a:pt x="35" y="3"/>
                  </a:lnTo>
                  <a:lnTo>
                    <a:pt x="39" y="7"/>
                  </a:lnTo>
                  <a:lnTo>
                    <a:pt x="41" y="11"/>
                  </a:lnTo>
                  <a:lnTo>
                    <a:pt x="43" y="15"/>
                  </a:lnTo>
                  <a:lnTo>
                    <a:pt x="45" y="19"/>
                  </a:lnTo>
                  <a:lnTo>
                    <a:pt x="45" y="23"/>
                  </a:lnTo>
                  <a:lnTo>
                    <a:pt x="45" y="28"/>
                  </a:lnTo>
                  <a:lnTo>
                    <a:pt x="43" y="32"/>
                  </a:lnTo>
                  <a:lnTo>
                    <a:pt x="41" y="36"/>
                  </a:lnTo>
                  <a:lnTo>
                    <a:pt x="39" y="40"/>
                  </a:lnTo>
                  <a:lnTo>
                    <a:pt x="35" y="42"/>
                  </a:lnTo>
                  <a:lnTo>
                    <a:pt x="31" y="44"/>
                  </a:lnTo>
                  <a:lnTo>
                    <a:pt x="27" y="46"/>
                  </a:lnTo>
                  <a:lnTo>
                    <a:pt x="21"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1" name="Freeform 349"/>
            <p:cNvSpPr>
              <a:spLocks noChangeAspect="1"/>
            </p:cNvSpPr>
            <p:nvPr/>
          </p:nvSpPr>
          <p:spPr bwMode="auto">
            <a:xfrm>
              <a:off x="1698" y="2942"/>
              <a:ext cx="110" cy="112"/>
            </a:xfrm>
            <a:custGeom>
              <a:avLst/>
              <a:gdLst>
                <a:gd name="T0" fmla="*/ 21 w 45"/>
                <a:gd name="T1" fmla="*/ 46 h 46"/>
                <a:gd name="T2" fmla="*/ 18 w 45"/>
                <a:gd name="T3" fmla="*/ 46 h 46"/>
                <a:gd name="T4" fmla="*/ 14 w 45"/>
                <a:gd name="T5" fmla="*/ 44 h 46"/>
                <a:gd name="T6" fmla="*/ 10 w 45"/>
                <a:gd name="T7" fmla="*/ 42 h 46"/>
                <a:gd name="T8" fmla="*/ 6 w 45"/>
                <a:gd name="T9" fmla="*/ 40 h 46"/>
                <a:gd name="T10" fmla="*/ 4 w 45"/>
                <a:gd name="T11" fmla="*/ 36 h 46"/>
                <a:gd name="T12" fmla="*/ 2 w 45"/>
                <a:gd name="T13" fmla="*/ 32 h 46"/>
                <a:gd name="T14" fmla="*/ 0 w 45"/>
                <a:gd name="T15" fmla="*/ 28 h 46"/>
                <a:gd name="T16" fmla="*/ 0 w 45"/>
                <a:gd name="T17" fmla="*/ 23 h 46"/>
                <a:gd name="T18" fmla="*/ 0 w 45"/>
                <a:gd name="T19" fmla="*/ 19 h 46"/>
                <a:gd name="T20" fmla="*/ 2 w 45"/>
                <a:gd name="T21" fmla="*/ 15 h 46"/>
                <a:gd name="T22" fmla="*/ 4 w 45"/>
                <a:gd name="T23" fmla="*/ 11 h 46"/>
                <a:gd name="T24" fmla="*/ 6 w 45"/>
                <a:gd name="T25" fmla="*/ 7 h 46"/>
                <a:gd name="T26" fmla="*/ 10 w 45"/>
                <a:gd name="T27" fmla="*/ 3 h 46"/>
                <a:gd name="T28" fmla="*/ 14 w 45"/>
                <a:gd name="T29" fmla="*/ 2 h 46"/>
                <a:gd name="T30" fmla="*/ 18 w 45"/>
                <a:gd name="T31" fmla="*/ 2 h 46"/>
                <a:gd name="T32" fmla="*/ 21 w 45"/>
                <a:gd name="T33" fmla="*/ 0 h 46"/>
                <a:gd name="T34" fmla="*/ 27 w 45"/>
                <a:gd name="T35" fmla="*/ 2 h 46"/>
                <a:gd name="T36" fmla="*/ 31 w 45"/>
                <a:gd name="T37" fmla="*/ 2 h 46"/>
                <a:gd name="T38" fmla="*/ 35 w 45"/>
                <a:gd name="T39" fmla="*/ 3 h 46"/>
                <a:gd name="T40" fmla="*/ 39 w 45"/>
                <a:gd name="T41" fmla="*/ 7 h 46"/>
                <a:gd name="T42" fmla="*/ 41 w 45"/>
                <a:gd name="T43" fmla="*/ 11 h 46"/>
                <a:gd name="T44" fmla="*/ 43 w 45"/>
                <a:gd name="T45" fmla="*/ 15 h 46"/>
                <a:gd name="T46" fmla="*/ 45 w 45"/>
                <a:gd name="T47" fmla="*/ 19 h 46"/>
                <a:gd name="T48" fmla="*/ 45 w 45"/>
                <a:gd name="T49" fmla="*/ 23 h 46"/>
                <a:gd name="T50" fmla="*/ 45 w 45"/>
                <a:gd name="T51" fmla="*/ 28 h 46"/>
                <a:gd name="T52" fmla="*/ 43 w 45"/>
                <a:gd name="T53" fmla="*/ 32 h 46"/>
                <a:gd name="T54" fmla="*/ 41 w 45"/>
                <a:gd name="T55" fmla="*/ 36 h 46"/>
                <a:gd name="T56" fmla="*/ 39 w 45"/>
                <a:gd name="T57" fmla="*/ 40 h 46"/>
                <a:gd name="T58" fmla="*/ 35 w 45"/>
                <a:gd name="T59" fmla="*/ 42 h 46"/>
                <a:gd name="T60" fmla="*/ 31 w 45"/>
                <a:gd name="T61" fmla="*/ 44 h 46"/>
                <a:gd name="T62" fmla="*/ 27 w 45"/>
                <a:gd name="T63" fmla="*/ 46 h 46"/>
                <a:gd name="T64" fmla="*/ 21 w 45"/>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6">
                  <a:moveTo>
                    <a:pt x="21" y="46"/>
                  </a:moveTo>
                  <a:lnTo>
                    <a:pt x="18" y="46"/>
                  </a:lnTo>
                  <a:lnTo>
                    <a:pt x="14" y="44"/>
                  </a:lnTo>
                  <a:lnTo>
                    <a:pt x="10" y="42"/>
                  </a:lnTo>
                  <a:lnTo>
                    <a:pt x="6" y="40"/>
                  </a:lnTo>
                  <a:lnTo>
                    <a:pt x="4" y="36"/>
                  </a:lnTo>
                  <a:lnTo>
                    <a:pt x="2" y="32"/>
                  </a:lnTo>
                  <a:lnTo>
                    <a:pt x="0" y="28"/>
                  </a:lnTo>
                  <a:lnTo>
                    <a:pt x="0" y="23"/>
                  </a:lnTo>
                  <a:lnTo>
                    <a:pt x="0" y="19"/>
                  </a:lnTo>
                  <a:lnTo>
                    <a:pt x="2" y="15"/>
                  </a:lnTo>
                  <a:lnTo>
                    <a:pt x="4" y="11"/>
                  </a:lnTo>
                  <a:lnTo>
                    <a:pt x="6" y="7"/>
                  </a:lnTo>
                  <a:lnTo>
                    <a:pt x="10" y="3"/>
                  </a:lnTo>
                  <a:lnTo>
                    <a:pt x="14" y="2"/>
                  </a:lnTo>
                  <a:lnTo>
                    <a:pt x="18" y="2"/>
                  </a:lnTo>
                  <a:lnTo>
                    <a:pt x="21" y="0"/>
                  </a:lnTo>
                  <a:lnTo>
                    <a:pt x="27" y="2"/>
                  </a:lnTo>
                  <a:lnTo>
                    <a:pt x="31" y="2"/>
                  </a:lnTo>
                  <a:lnTo>
                    <a:pt x="35" y="3"/>
                  </a:lnTo>
                  <a:lnTo>
                    <a:pt x="39" y="7"/>
                  </a:lnTo>
                  <a:lnTo>
                    <a:pt x="41" y="11"/>
                  </a:lnTo>
                  <a:lnTo>
                    <a:pt x="43" y="15"/>
                  </a:lnTo>
                  <a:lnTo>
                    <a:pt x="45" y="19"/>
                  </a:lnTo>
                  <a:lnTo>
                    <a:pt x="45" y="23"/>
                  </a:lnTo>
                  <a:lnTo>
                    <a:pt x="45" y="28"/>
                  </a:lnTo>
                  <a:lnTo>
                    <a:pt x="43" y="32"/>
                  </a:lnTo>
                  <a:lnTo>
                    <a:pt x="41" y="36"/>
                  </a:lnTo>
                  <a:lnTo>
                    <a:pt x="39" y="40"/>
                  </a:lnTo>
                  <a:lnTo>
                    <a:pt x="35" y="42"/>
                  </a:lnTo>
                  <a:lnTo>
                    <a:pt x="31" y="44"/>
                  </a:lnTo>
                  <a:lnTo>
                    <a:pt x="27" y="46"/>
                  </a:lnTo>
                  <a:lnTo>
                    <a:pt x="21" y="46"/>
                  </a:lnTo>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22" name="Freeform 350"/>
            <p:cNvSpPr>
              <a:spLocks noChangeAspect="1"/>
            </p:cNvSpPr>
            <p:nvPr/>
          </p:nvSpPr>
          <p:spPr bwMode="auto">
            <a:xfrm>
              <a:off x="1554" y="2810"/>
              <a:ext cx="98" cy="98"/>
            </a:xfrm>
            <a:custGeom>
              <a:avLst/>
              <a:gdLst>
                <a:gd name="T0" fmla="*/ 21 w 40"/>
                <a:gd name="T1" fmla="*/ 40 h 40"/>
                <a:gd name="T2" fmla="*/ 17 w 40"/>
                <a:gd name="T3" fmla="*/ 40 h 40"/>
                <a:gd name="T4" fmla="*/ 13 w 40"/>
                <a:gd name="T5" fmla="*/ 38 h 40"/>
                <a:gd name="T6" fmla="*/ 9 w 40"/>
                <a:gd name="T7" fmla="*/ 36 h 40"/>
                <a:gd name="T8" fmla="*/ 6 w 40"/>
                <a:gd name="T9" fmla="*/ 34 h 40"/>
                <a:gd name="T10" fmla="*/ 4 w 40"/>
                <a:gd name="T11" fmla="*/ 31 h 40"/>
                <a:gd name="T12" fmla="*/ 2 w 40"/>
                <a:gd name="T13" fmla="*/ 29 h 40"/>
                <a:gd name="T14" fmla="*/ 0 w 40"/>
                <a:gd name="T15" fmla="*/ 25 h 40"/>
                <a:gd name="T16" fmla="*/ 0 w 40"/>
                <a:gd name="T17" fmla="*/ 19 h 40"/>
                <a:gd name="T18" fmla="*/ 0 w 40"/>
                <a:gd name="T19" fmla="*/ 15 h 40"/>
                <a:gd name="T20" fmla="*/ 2 w 40"/>
                <a:gd name="T21" fmla="*/ 11 h 40"/>
                <a:gd name="T22" fmla="*/ 4 w 40"/>
                <a:gd name="T23" fmla="*/ 8 h 40"/>
                <a:gd name="T24" fmla="*/ 6 w 40"/>
                <a:gd name="T25" fmla="*/ 6 h 40"/>
                <a:gd name="T26" fmla="*/ 9 w 40"/>
                <a:gd name="T27" fmla="*/ 4 h 40"/>
                <a:gd name="T28" fmla="*/ 13 w 40"/>
                <a:gd name="T29" fmla="*/ 2 h 40"/>
                <a:gd name="T30" fmla="*/ 17 w 40"/>
                <a:gd name="T31" fmla="*/ 0 h 40"/>
                <a:gd name="T32" fmla="*/ 21 w 40"/>
                <a:gd name="T33" fmla="*/ 0 h 40"/>
                <a:gd name="T34" fmla="*/ 25 w 40"/>
                <a:gd name="T35" fmla="*/ 0 h 40"/>
                <a:gd name="T36" fmla="*/ 29 w 40"/>
                <a:gd name="T37" fmla="*/ 2 h 40"/>
                <a:gd name="T38" fmla="*/ 32 w 40"/>
                <a:gd name="T39" fmla="*/ 4 h 40"/>
                <a:gd name="T40" fmla="*/ 34 w 40"/>
                <a:gd name="T41" fmla="*/ 6 h 40"/>
                <a:gd name="T42" fmla="*/ 38 w 40"/>
                <a:gd name="T43" fmla="*/ 8 h 40"/>
                <a:gd name="T44" fmla="*/ 40 w 40"/>
                <a:gd name="T45" fmla="*/ 11 h 40"/>
                <a:gd name="T46" fmla="*/ 40 w 40"/>
                <a:gd name="T47" fmla="*/ 15 h 40"/>
                <a:gd name="T48" fmla="*/ 40 w 40"/>
                <a:gd name="T49" fmla="*/ 19 h 40"/>
                <a:gd name="T50" fmla="*/ 40 w 40"/>
                <a:gd name="T51" fmla="*/ 25 h 40"/>
                <a:gd name="T52" fmla="*/ 40 w 40"/>
                <a:gd name="T53" fmla="*/ 29 h 40"/>
                <a:gd name="T54" fmla="*/ 38 w 40"/>
                <a:gd name="T55" fmla="*/ 31 h 40"/>
                <a:gd name="T56" fmla="*/ 34 w 40"/>
                <a:gd name="T57" fmla="*/ 34 h 40"/>
                <a:gd name="T58" fmla="*/ 32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9" y="36"/>
                  </a:lnTo>
                  <a:lnTo>
                    <a:pt x="6" y="34"/>
                  </a:lnTo>
                  <a:lnTo>
                    <a:pt x="4" y="31"/>
                  </a:lnTo>
                  <a:lnTo>
                    <a:pt x="2" y="29"/>
                  </a:lnTo>
                  <a:lnTo>
                    <a:pt x="0" y="25"/>
                  </a:lnTo>
                  <a:lnTo>
                    <a:pt x="0" y="19"/>
                  </a:lnTo>
                  <a:lnTo>
                    <a:pt x="0" y="15"/>
                  </a:lnTo>
                  <a:lnTo>
                    <a:pt x="2" y="11"/>
                  </a:lnTo>
                  <a:lnTo>
                    <a:pt x="4" y="8"/>
                  </a:lnTo>
                  <a:lnTo>
                    <a:pt x="6" y="6"/>
                  </a:lnTo>
                  <a:lnTo>
                    <a:pt x="9" y="4"/>
                  </a:lnTo>
                  <a:lnTo>
                    <a:pt x="13" y="2"/>
                  </a:lnTo>
                  <a:lnTo>
                    <a:pt x="17" y="0"/>
                  </a:lnTo>
                  <a:lnTo>
                    <a:pt x="21" y="0"/>
                  </a:lnTo>
                  <a:lnTo>
                    <a:pt x="25" y="0"/>
                  </a:lnTo>
                  <a:lnTo>
                    <a:pt x="29" y="2"/>
                  </a:lnTo>
                  <a:lnTo>
                    <a:pt x="32" y="4"/>
                  </a:lnTo>
                  <a:lnTo>
                    <a:pt x="34" y="6"/>
                  </a:lnTo>
                  <a:lnTo>
                    <a:pt x="38" y="8"/>
                  </a:lnTo>
                  <a:lnTo>
                    <a:pt x="40" y="11"/>
                  </a:lnTo>
                  <a:lnTo>
                    <a:pt x="40" y="15"/>
                  </a:lnTo>
                  <a:lnTo>
                    <a:pt x="40" y="19"/>
                  </a:lnTo>
                  <a:lnTo>
                    <a:pt x="40" y="25"/>
                  </a:lnTo>
                  <a:lnTo>
                    <a:pt x="40" y="29"/>
                  </a:lnTo>
                  <a:lnTo>
                    <a:pt x="38" y="31"/>
                  </a:lnTo>
                  <a:lnTo>
                    <a:pt x="34" y="34"/>
                  </a:lnTo>
                  <a:lnTo>
                    <a:pt x="32" y="36"/>
                  </a:lnTo>
                  <a:lnTo>
                    <a:pt x="29" y="38"/>
                  </a:lnTo>
                  <a:lnTo>
                    <a:pt x="25" y="40"/>
                  </a:lnTo>
                  <a:lnTo>
                    <a:pt x="2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3" name="Freeform 351"/>
            <p:cNvSpPr>
              <a:spLocks noChangeAspect="1"/>
            </p:cNvSpPr>
            <p:nvPr/>
          </p:nvSpPr>
          <p:spPr bwMode="auto">
            <a:xfrm>
              <a:off x="1539" y="2856"/>
              <a:ext cx="66" cy="66"/>
            </a:xfrm>
            <a:custGeom>
              <a:avLst/>
              <a:gdLst>
                <a:gd name="T0" fmla="*/ 0 w 27"/>
                <a:gd name="T1" fmla="*/ 0 h 27"/>
                <a:gd name="T2" fmla="*/ 0 w 27"/>
                <a:gd name="T3" fmla="*/ 0 h 27"/>
                <a:gd name="T4" fmla="*/ 0 w 27"/>
                <a:gd name="T5" fmla="*/ 6 h 27"/>
                <a:gd name="T6" fmla="*/ 2 w 27"/>
                <a:gd name="T7" fmla="*/ 12 h 27"/>
                <a:gd name="T8" fmla="*/ 4 w 27"/>
                <a:gd name="T9" fmla="*/ 15 h 27"/>
                <a:gd name="T10" fmla="*/ 8 w 27"/>
                <a:gd name="T11" fmla="*/ 19 h 27"/>
                <a:gd name="T12" fmla="*/ 12 w 27"/>
                <a:gd name="T13" fmla="*/ 23 h 27"/>
                <a:gd name="T14" fmla="*/ 15 w 27"/>
                <a:gd name="T15" fmla="*/ 25 h 27"/>
                <a:gd name="T16" fmla="*/ 21 w 27"/>
                <a:gd name="T17" fmla="*/ 27 h 27"/>
                <a:gd name="T18" fmla="*/ 27 w 27"/>
                <a:gd name="T19" fmla="*/ 27 h 27"/>
                <a:gd name="T20" fmla="*/ 27 w 27"/>
                <a:gd name="T21" fmla="*/ 15 h 27"/>
                <a:gd name="T22" fmla="*/ 23 w 27"/>
                <a:gd name="T23" fmla="*/ 15 h 27"/>
                <a:gd name="T24" fmla="*/ 21 w 27"/>
                <a:gd name="T25" fmla="*/ 14 h 27"/>
                <a:gd name="T26" fmla="*/ 19 w 27"/>
                <a:gd name="T27" fmla="*/ 14 h 27"/>
                <a:gd name="T28" fmla="*/ 17 w 27"/>
                <a:gd name="T29" fmla="*/ 12 h 27"/>
                <a:gd name="T30" fmla="*/ 15 w 27"/>
                <a:gd name="T31" fmla="*/ 10 h 27"/>
                <a:gd name="T32" fmla="*/ 13 w 27"/>
                <a:gd name="T33" fmla="*/ 6 h 27"/>
                <a:gd name="T34" fmla="*/ 12 w 27"/>
                <a:gd name="T35" fmla="*/ 4 h 27"/>
                <a:gd name="T36" fmla="*/ 12 w 27"/>
                <a:gd name="T37" fmla="*/ 0 h 27"/>
                <a:gd name="T38" fmla="*/ 12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0" y="6"/>
                  </a:lnTo>
                  <a:lnTo>
                    <a:pt x="2" y="12"/>
                  </a:lnTo>
                  <a:lnTo>
                    <a:pt x="4" y="15"/>
                  </a:lnTo>
                  <a:lnTo>
                    <a:pt x="8" y="19"/>
                  </a:lnTo>
                  <a:lnTo>
                    <a:pt x="12" y="23"/>
                  </a:lnTo>
                  <a:lnTo>
                    <a:pt x="15" y="25"/>
                  </a:lnTo>
                  <a:lnTo>
                    <a:pt x="21" y="27"/>
                  </a:lnTo>
                  <a:lnTo>
                    <a:pt x="27" y="27"/>
                  </a:lnTo>
                  <a:lnTo>
                    <a:pt x="27" y="15"/>
                  </a:lnTo>
                  <a:lnTo>
                    <a:pt x="23" y="15"/>
                  </a:lnTo>
                  <a:lnTo>
                    <a:pt x="21" y="14"/>
                  </a:lnTo>
                  <a:lnTo>
                    <a:pt x="19" y="14"/>
                  </a:lnTo>
                  <a:lnTo>
                    <a:pt x="17" y="12"/>
                  </a:lnTo>
                  <a:lnTo>
                    <a:pt x="15" y="10"/>
                  </a:lnTo>
                  <a:lnTo>
                    <a:pt x="13" y="6"/>
                  </a:lnTo>
                  <a:lnTo>
                    <a:pt x="12" y="4"/>
                  </a:lnTo>
                  <a:lnTo>
                    <a:pt x="12" y="0"/>
                  </a:lnTo>
                  <a:lnTo>
                    <a:pt x="1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4" name="Freeform 352"/>
            <p:cNvSpPr>
              <a:spLocks noChangeAspect="1"/>
            </p:cNvSpPr>
            <p:nvPr/>
          </p:nvSpPr>
          <p:spPr bwMode="auto">
            <a:xfrm>
              <a:off x="1539" y="2795"/>
              <a:ext cx="66" cy="61"/>
            </a:xfrm>
            <a:custGeom>
              <a:avLst/>
              <a:gdLst>
                <a:gd name="T0" fmla="*/ 27 w 27"/>
                <a:gd name="T1" fmla="*/ 0 h 25"/>
                <a:gd name="T2" fmla="*/ 27 w 27"/>
                <a:gd name="T3" fmla="*/ 0 h 25"/>
                <a:gd name="T4" fmla="*/ 21 w 27"/>
                <a:gd name="T5" fmla="*/ 0 h 25"/>
                <a:gd name="T6" fmla="*/ 15 w 27"/>
                <a:gd name="T7" fmla="*/ 2 h 25"/>
                <a:gd name="T8" fmla="*/ 12 w 27"/>
                <a:gd name="T9" fmla="*/ 4 h 25"/>
                <a:gd name="T10" fmla="*/ 8 w 27"/>
                <a:gd name="T11" fmla="*/ 8 h 25"/>
                <a:gd name="T12" fmla="*/ 4 w 27"/>
                <a:gd name="T13" fmla="*/ 12 h 25"/>
                <a:gd name="T14" fmla="*/ 2 w 27"/>
                <a:gd name="T15" fmla="*/ 15 h 25"/>
                <a:gd name="T16" fmla="*/ 0 w 27"/>
                <a:gd name="T17" fmla="*/ 21 h 25"/>
                <a:gd name="T18" fmla="*/ 0 w 27"/>
                <a:gd name="T19" fmla="*/ 25 h 25"/>
                <a:gd name="T20" fmla="*/ 12 w 27"/>
                <a:gd name="T21" fmla="*/ 25 h 25"/>
                <a:gd name="T22" fmla="*/ 12 w 27"/>
                <a:gd name="T23" fmla="*/ 23 h 25"/>
                <a:gd name="T24" fmla="*/ 13 w 27"/>
                <a:gd name="T25" fmla="*/ 19 h 25"/>
                <a:gd name="T26" fmla="*/ 15 w 27"/>
                <a:gd name="T27" fmla="*/ 17 h 25"/>
                <a:gd name="T28" fmla="*/ 17 w 27"/>
                <a:gd name="T29" fmla="*/ 15 h 25"/>
                <a:gd name="T30" fmla="*/ 19 w 27"/>
                <a:gd name="T31" fmla="*/ 14 h 25"/>
                <a:gd name="T32" fmla="*/ 21 w 27"/>
                <a:gd name="T33" fmla="*/ 12 h 25"/>
                <a:gd name="T34" fmla="*/ 23 w 27"/>
                <a:gd name="T35" fmla="*/ 12 h 25"/>
                <a:gd name="T36" fmla="*/ 27 w 27"/>
                <a:gd name="T37" fmla="*/ 12 h 25"/>
                <a:gd name="T38" fmla="*/ 27 w 27"/>
                <a:gd name="T39" fmla="*/ 12 h 25"/>
                <a:gd name="T40" fmla="*/ 27 w 27"/>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5">
                  <a:moveTo>
                    <a:pt x="27" y="0"/>
                  </a:moveTo>
                  <a:lnTo>
                    <a:pt x="27" y="0"/>
                  </a:lnTo>
                  <a:lnTo>
                    <a:pt x="21" y="0"/>
                  </a:lnTo>
                  <a:lnTo>
                    <a:pt x="15" y="2"/>
                  </a:lnTo>
                  <a:lnTo>
                    <a:pt x="12" y="4"/>
                  </a:lnTo>
                  <a:lnTo>
                    <a:pt x="8" y="8"/>
                  </a:lnTo>
                  <a:lnTo>
                    <a:pt x="4" y="12"/>
                  </a:lnTo>
                  <a:lnTo>
                    <a:pt x="2" y="15"/>
                  </a:lnTo>
                  <a:lnTo>
                    <a:pt x="0" y="21"/>
                  </a:lnTo>
                  <a:lnTo>
                    <a:pt x="0" y="25"/>
                  </a:lnTo>
                  <a:lnTo>
                    <a:pt x="12" y="25"/>
                  </a:lnTo>
                  <a:lnTo>
                    <a:pt x="12" y="23"/>
                  </a:lnTo>
                  <a:lnTo>
                    <a:pt x="13" y="19"/>
                  </a:lnTo>
                  <a:lnTo>
                    <a:pt x="15" y="17"/>
                  </a:lnTo>
                  <a:lnTo>
                    <a:pt x="17" y="15"/>
                  </a:lnTo>
                  <a:lnTo>
                    <a:pt x="19" y="14"/>
                  </a:lnTo>
                  <a:lnTo>
                    <a:pt x="21" y="12"/>
                  </a:lnTo>
                  <a:lnTo>
                    <a:pt x="23" y="12"/>
                  </a:lnTo>
                  <a:lnTo>
                    <a:pt x="27" y="12"/>
                  </a:lnTo>
                  <a:lnTo>
                    <a:pt x="27" y="12"/>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5" name="Freeform 353"/>
            <p:cNvSpPr>
              <a:spLocks noChangeAspect="1"/>
            </p:cNvSpPr>
            <p:nvPr/>
          </p:nvSpPr>
          <p:spPr bwMode="auto">
            <a:xfrm>
              <a:off x="1605" y="2795"/>
              <a:ext cx="66" cy="61"/>
            </a:xfrm>
            <a:custGeom>
              <a:avLst/>
              <a:gdLst>
                <a:gd name="T0" fmla="*/ 27 w 27"/>
                <a:gd name="T1" fmla="*/ 25 h 25"/>
                <a:gd name="T2" fmla="*/ 27 w 27"/>
                <a:gd name="T3" fmla="*/ 25 h 25"/>
                <a:gd name="T4" fmla="*/ 25 w 27"/>
                <a:gd name="T5" fmla="*/ 21 h 25"/>
                <a:gd name="T6" fmla="*/ 23 w 27"/>
                <a:gd name="T7" fmla="*/ 15 h 25"/>
                <a:gd name="T8" fmla="*/ 21 w 27"/>
                <a:gd name="T9" fmla="*/ 12 h 25"/>
                <a:gd name="T10" fmla="*/ 19 w 27"/>
                <a:gd name="T11" fmla="*/ 8 h 25"/>
                <a:gd name="T12" fmla="*/ 13 w 27"/>
                <a:gd name="T13" fmla="*/ 4 h 25"/>
                <a:gd name="T14" fmla="*/ 10 w 27"/>
                <a:gd name="T15" fmla="*/ 2 h 25"/>
                <a:gd name="T16" fmla="*/ 6 w 27"/>
                <a:gd name="T17" fmla="*/ 0 h 25"/>
                <a:gd name="T18" fmla="*/ 0 w 27"/>
                <a:gd name="T19" fmla="*/ 0 h 25"/>
                <a:gd name="T20" fmla="*/ 0 w 27"/>
                <a:gd name="T21" fmla="*/ 12 h 25"/>
                <a:gd name="T22" fmla="*/ 2 w 27"/>
                <a:gd name="T23" fmla="*/ 12 h 25"/>
                <a:gd name="T24" fmla="*/ 6 w 27"/>
                <a:gd name="T25" fmla="*/ 12 h 25"/>
                <a:gd name="T26" fmla="*/ 8 w 27"/>
                <a:gd name="T27" fmla="*/ 14 h 25"/>
                <a:gd name="T28" fmla="*/ 10 w 27"/>
                <a:gd name="T29" fmla="*/ 15 h 25"/>
                <a:gd name="T30" fmla="*/ 11 w 27"/>
                <a:gd name="T31" fmla="*/ 17 h 25"/>
                <a:gd name="T32" fmla="*/ 13 w 27"/>
                <a:gd name="T33" fmla="*/ 19 h 25"/>
                <a:gd name="T34" fmla="*/ 13 w 27"/>
                <a:gd name="T35" fmla="*/ 23 h 25"/>
                <a:gd name="T36" fmla="*/ 13 w 27"/>
                <a:gd name="T37" fmla="*/ 25 h 25"/>
                <a:gd name="T38" fmla="*/ 13 w 27"/>
                <a:gd name="T39" fmla="*/ 25 h 25"/>
                <a:gd name="T40" fmla="*/ 27 w 27"/>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5">
                  <a:moveTo>
                    <a:pt x="27" y="25"/>
                  </a:moveTo>
                  <a:lnTo>
                    <a:pt x="27" y="25"/>
                  </a:lnTo>
                  <a:lnTo>
                    <a:pt x="25" y="21"/>
                  </a:lnTo>
                  <a:lnTo>
                    <a:pt x="23" y="15"/>
                  </a:lnTo>
                  <a:lnTo>
                    <a:pt x="21" y="12"/>
                  </a:lnTo>
                  <a:lnTo>
                    <a:pt x="19" y="8"/>
                  </a:lnTo>
                  <a:lnTo>
                    <a:pt x="13" y="4"/>
                  </a:lnTo>
                  <a:lnTo>
                    <a:pt x="10" y="2"/>
                  </a:lnTo>
                  <a:lnTo>
                    <a:pt x="6" y="0"/>
                  </a:lnTo>
                  <a:lnTo>
                    <a:pt x="0" y="0"/>
                  </a:lnTo>
                  <a:lnTo>
                    <a:pt x="0" y="12"/>
                  </a:lnTo>
                  <a:lnTo>
                    <a:pt x="2" y="12"/>
                  </a:lnTo>
                  <a:lnTo>
                    <a:pt x="6" y="12"/>
                  </a:lnTo>
                  <a:lnTo>
                    <a:pt x="8" y="14"/>
                  </a:lnTo>
                  <a:lnTo>
                    <a:pt x="10" y="15"/>
                  </a:lnTo>
                  <a:lnTo>
                    <a:pt x="11" y="17"/>
                  </a:lnTo>
                  <a:lnTo>
                    <a:pt x="13" y="19"/>
                  </a:lnTo>
                  <a:lnTo>
                    <a:pt x="13" y="23"/>
                  </a:lnTo>
                  <a:lnTo>
                    <a:pt x="13" y="25"/>
                  </a:lnTo>
                  <a:lnTo>
                    <a:pt x="13" y="25"/>
                  </a:lnTo>
                  <a:lnTo>
                    <a:pt x="27"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6" name="Freeform 354"/>
            <p:cNvSpPr>
              <a:spLocks noChangeAspect="1"/>
            </p:cNvSpPr>
            <p:nvPr/>
          </p:nvSpPr>
          <p:spPr bwMode="auto">
            <a:xfrm>
              <a:off x="1605" y="2856"/>
              <a:ext cx="66" cy="66"/>
            </a:xfrm>
            <a:custGeom>
              <a:avLst/>
              <a:gdLst>
                <a:gd name="T0" fmla="*/ 0 w 27"/>
                <a:gd name="T1" fmla="*/ 27 h 27"/>
                <a:gd name="T2" fmla="*/ 0 w 27"/>
                <a:gd name="T3" fmla="*/ 27 h 27"/>
                <a:gd name="T4" fmla="*/ 6 w 27"/>
                <a:gd name="T5" fmla="*/ 27 h 27"/>
                <a:gd name="T6" fmla="*/ 10 w 27"/>
                <a:gd name="T7" fmla="*/ 25 h 27"/>
                <a:gd name="T8" fmla="*/ 13 w 27"/>
                <a:gd name="T9" fmla="*/ 23 h 27"/>
                <a:gd name="T10" fmla="*/ 19 w 27"/>
                <a:gd name="T11" fmla="*/ 19 h 27"/>
                <a:gd name="T12" fmla="*/ 21 w 27"/>
                <a:gd name="T13" fmla="*/ 15 h 27"/>
                <a:gd name="T14" fmla="*/ 23 w 27"/>
                <a:gd name="T15" fmla="*/ 12 h 27"/>
                <a:gd name="T16" fmla="*/ 25 w 27"/>
                <a:gd name="T17" fmla="*/ 6 h 27"/>
                <a:gd name="T18" fmla="*/ 27 w 27"/>
                <a:gd name="T19" fmla="*/ 0 h 27"/>
                <a:gd name="T20" fmla="*/ 13 w 27"/>
                <a:gd name="T21" fmla="*/ 0 h 27"/>
                <a:gd name="T22" fmla="*/ 13 w 27"/>
                <a:gd name="T23" fmla="*/ 4 h 27"/>
                <a:gd name="T24" fmla="*/ 13 w 27"/>
                <a:gd name="T25" fmla="*/ 6 h 27"/>
                <a:gd name="T26" fmla="*/ 11 w 27"/>
                <a:gd name="T27" fmla="*/ 10 h 27"/>
                <a:gd name="T28" fmla="*/ 10 w 27"/>
                <a:gd name="T29" fmla="*/ 12 h 27"/>
                <a:gd name="T30" fmla="*/ 8 w 27"/>
                <a:gd name="T31" fmla="*/ 14 h 27"/>
                <a:gd name="T32" fmla="*/ 6 w 27"/>
                <a:gd name="T33" fmla="*/ 14 h 27"/>
                <a:gd name="T34" fmla="*/ 2 w 27"/>
                <a:gd name="T35" fmla="*/ 15 h 27"/>
                <a:gd name="T36" fmla="*/ 0 w 27"/>
                <a:gd name="T37" fmla="*/ 15 h 27"/>
                <a:gd name="T38" fmla="*/ 0 w 27"/>
                <a:gd name="T39" fmla="*/ 15 h 27"/>
                <a:gd name="T40" fmla="*/ 0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27"/>
                  </a:moveTo>
                  <a:lnTo>
                    <a:pt x="0" y="27"/>
                  </a:lnTo>
                  <a:lnTo>
                    <a:pt x="6" y="27"/>
                  </a:lnTo>
                  <a:lnTo>
                    <a:pt x="10" y="25"/>
                  </a:lnTo>
                  <a:lnTo>
                    <a:pt x="13" y="23"/>
                  </a:lnTo>
                  <a:lnTo>
                    <a:pt x="19" y="19"/>
                  </a:lnTo>
                  <a:lnTo>
                    <a:pt x="21" y="15"/>
                  </a:lnTo>
                  <a:lnTo>
                    <a:pt x="23" y="12"/>
                  </a:lnTo>
                  <a:lnTo>
                    <a:pt x="25" y="6"/>
                  </a:lnTo>
                  <a:lnTo>
                    <a:pt x="27" y="0"/>
                  </a:lnTo>
                  <a:lnTo>
                    <a:pt x="13" y="0"/>
                  </a:lnTo>
                  <a:lnTo>
                    <a:pt x="13" y="4"/>
                  </a:lnTo>
                  <a:lnTo>
                    <a:pt x="13" y="6"/>
                  </a:lnTo>
                  <a:lnTo>
                    <a:pt x="11" y="10"/>
                  </a:lnTo>
                  <a:lnTo>
                    <a:pt x="10" y="12"/>
                  </a:lnTo>
                  <a:lnTo>
                    <a:pt x="8" y="14"/>
                  </a:lnTo>
                  <a:lnTo>
                    <a:pt x="6" y="14"/>
                  </a:lnTo>
                  <a:lnTo>
                    <a:pt x="2" y="15"/>
                  </a:lnTo>
                  <a:lnTo>
                    <a:pt x="0" y="15"/>
                  </a:lnTo>
                  <a:lnTo>
                    <a:pt x="0" y="15"/>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7" name="Freeform 355"/>
            <p:cNvSpPr>
              <a:spLocks noChangeAspect="1"/>
            </p:cNvSpPr>
            <p:nvPr/>
          </p:nvSpPr>
          <p:spPr bwMode="auto">
            <a:xfrm>
              <a:off x="1554" y="2810"/>
              <a:ext cx="98" cy="98"/>
            </a:xfrm>
            <a:custGeom>
              <a:avLst/>
              <a:gdLst>
                <a:gd name="T0" fmla="*/ 21 w 40"/>
                <a:gd name="T1" fmla="*/ 40 h 40"/>
                <a:gd name="T2" fmla="*/ 17 w 40"/>
                <a:gd name="T3" fmla="*/ 40 h 40"/>
                <a:gd name="T4" fmla="*/ 13 w 40"/>
                <a:gd name="T5" fmla="*/ 38 h 40"/>
                <a:gd name="T6" fmla="*/ 9 w 40"/>
                <a:gd name="T7" fmla="*/ 36 h 40"/>
                <a:gd name="T8" fmla="*/ 6 w 40"/>
                <a:gd name="T9" fmla="*/ 34 h 40"/>
                <a:gd name="T10" fmla="*/ 4 w 40"/>
                <a:gd name="T11" fmla="*/ 31 h 40"/>
                <a:gd name="T12" fmla="*/ 2 w 40"/>
                <a:gd name="T13" fmla="*/ 29 h 40"/>
                <a:gd name="T14" fmla="*/ 0 w 40"/>
                <a:gd name="T15" fmla="*/ 25 h 40"/>
                <a:gd name="T16" fmla="*/ 0 w 40"/>
                <a:gd name="T17" fmla="*/ 19 h 40"/>
                <a:gd name="T18" fmla="*/ 0 w 40"/>
                <a:gd name="T19" fmla="*/ 15 h 40"/>
                <a:gd name="T20" fmla="*/ 2 w 40"/>
                <a:gd name="T21" fmla="*/ 11 h 40"/>
                <a:gd name="T22" fmla="*/ 4 w 40"/>
                <a:gd name="T23" fmla="*/ 8 h 40"/>
                <a:gd name="T24" fmla="*/ 6 w 40"/>
                <a:gd name="T25" fmla="*/ 6 h 40"/>
                <a:gd name="T26" fmla="*/ 9 w 40"/>
                <a:gd name="T27" fmla="*/ 4 h 40"/>
                <a:gd name="T28" fmla="*/ 13 w 40"/>
                <a:gd name="T29" fmla="*/ 2 h 40"/>
                <a:gd name="T30" fmla="*/ 17 w 40"/>
                <a:gd name="T31" fmla="*/ 0 h 40"/>
                <a:gd name="T32" fmla="*/ 21 w 40"/>
                <a:gd name="T33" fmla="*/ 0 h 40"/>
                <a:gd name="T34" fmla="*/ 25 w 40"/>
                <a:gd name="T35" fmla="*/ 0 h 40"/>
                <a:gd name="T36" fmla="*/ 29 w 40"/>
                <a:gd name="T37" fmla="*/ 2 h 40"/>
                <a:gd name="T38" fmla="*/ 32 w 40"/>
                <a:gd name="T39" fmla="*/ 4 h 40"/>
                <a:gd name="T40" fmla="*/ 34 w 40"/>
                <a:gd name="T41" fmla="*/ 6 h 40"/>
                <a:gd name="T42" fmla="*/ 38 w 40"/>
                <a:gd name="T43" fmla="*/ 8 h 40"/>
                <a:gd name="T44" fmla="*/ 40 w 40"/>
                <a:gd name="T45" fmla="*/ 11 h 40"/>
                <a:gd name="T46" fmla="*/ 40 w 40"/>
                <a:gd name="T47" fmla="*/ 15 h 40"/>
                <a:gd name="T48" fmla="*/ 40 w 40"/>
                <a:gd name="T49" fmla="*/ 19 h 40"/>
                <a:gd name="T50" fmla="*/ 40 w 40"/>
                <a:gd name="T51" fmla="*/ 25 h 40"/>
                <a:gd name="T52" fmla="*/ 40 w 40"/>
                <a:gd name="T53" fmla="*/ 29 h 40"/>
                <a:gd name="T54" fmla="*/ 38 w 40"/>
                <a:gd name="T55" fmla="*/ 31 h 40"/>
                <a:gd name="T56" fmla="*/ 34 w 40"/>
                <a:gd name="T57" fmla="*/ 34 h 40"/>
                <a:gd name="T58" fmla="*/ 32 w 40"/>
                <a:gd name="T59" fmla="*/ 36 h 40"/>
                <a:gd name="T60" fmla="*/ 29 w 40"/>
                <a:gd name="T61" fmla="*/ 38 h 40"/>
                <a:gd name="T62" fmla="*/ 25 w 40"/>
                <a:gd name="T63" fmla="*/ 40 h 40"/>
                <a:gd name="T64" fmla="*/ 21 w 40"/>
                <a:gd name="T6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21" y="40"/>
                  </a:moveTo>
                  <a:lnTo>
                    <a:pt x="17" y="40"/>
                  </a:lnTo>
                  <a:lnTo>
                    <a:pt x="13" y="38"/>
                  </a:lnTo>
                  <a:lnTo>
                    <a:pt x="9" y="36"/>
                  </a:lnTo>
                  <a:lnTo>
                    <a:pt x="6" y="34"/>
                  </a:lnTo>
                  <a:lnTo>
                    <a:pt x="4" y="31"/>
                  </a:lnTo>
                  <a:lnTo>
                    <a:pt x="2" y="29"/>
                  </a:lnTo>
                  <a:lnTo>
                    <a:pt x="0" y="25"/>
                  </a:lnTo>
                  <a:lnTo>
                    <a:pt x="0" y="19"/>
                  </a:lnTo>
                  <a:lnTo>
                    <a:pt x="0" y="15"/>
                  </a:lnTo>
                  <a:lnTo>
                    <a:pt x="2" y="11"/>
                  </a:lnTo>
                  <a:lnTo>
                    <a:pt x="4" y="8"/>
                  </a:lnTo>
                  <a:lnTo>
                    <a:pt x="6" y="6"/>
                  </a:lnTo>
                  <a:lnTo>
                    <a:pt x="9" y="4"/>
                  </a:lnTo>
                  <a:lnTo>
                    <a:pt x="13" y="2"/>
                  </a:lnTo>
                  <a:lnTo>
                    <a:pt x="17" y="0"/>
                  </a:lnTo>
                  <a:lnTo>
                    <a:pt x="21" y="0"/>
                  </a:lnTo>
                  <a:lnTo>
                    <a:pt x="25" y="0"/>
                  </a:lnTo>
                  <a:lnTo>
                    <a:pt x="29" y="2"/>
                  </a:lnTo>
                  <a:lnTo>
                    <a:pt x="32" y="4"/>
                  </a:lnTo>
                  <a:lnTo>
                    <a:pt x="34" y="6"/>
                  </a:lnTo>
                  <a:lnTo>
                    <a:pt x="38" y="8"/>
                  </a:lnTo>
                  <a:lnTo>
                    <a:pt x="40" y="11"/>
                  </a:lnTo>
                  <a:lnTo>
                    <a:pt x="40" y="15"/>
                  </a:lnTo>
                  <a:lnTo>
                    <a:pt x="40" y="19"/>
                  </a:lnTo>
                  <a:lnTo>
                    <a:pt x="40" y="25"/>
                  </a:lnTo>
                  <a:lnTo>
                    <a:pt x="40" y="29"/>
                  </a:lnTo>
                  <a:lnTo>
                    <a:pt x="38" y="31"/>
                  </a:lnTo>
                  <a:lnTo>
                    <a:pt x="34" y="34"/>
                  </a:lnTo>
                  <a:lnTo>
                    <a:pt x="32" y="36"/>
                  </a:lnTo>
                  <a:lnTo>
                    <a:pt x="29" y="38"/>
                  </a:lnTo>
                  <a:lnTo>
                    <a:pt x="25" y="40"/>
                  </a:lnTo>
                  <a:lnTo>
                    <a:pt x="2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8" name="Freeform 356"/>
            <p:cNvSpPr>
              <a:spLocks noChangeAspect="1"/>
            </p:cNvSpPr>
            <p:nvPr/>
          </p:nvSpPr>
          <p:spPr bwMode="auto">
            <a:xfrm>
              <a:off x="1544" y="2856"/>
              <a:ext cx="61" cy="61"/>
            </a:xfrm>
            <a:custGeom>
              <a:avLst/>
              <a:gdLst>
                <a:gd name="T0" fmla="*/ 0 w 25"/>
                <a:gd name="T1" fmla="*/ 0 h 25"/>
                <a:gd name="T2" fmla="*/ 0 w 25"/>
                <a:gd name="T3" fmla="*/ 0 h 25"/>
                <a:gd name="T4" fmla="*/ 0 w 25"/>
                <a:gd name="T5" fmla="*/ 6 h 25"/>
                <a:gd name="T6" fmla="*/ 2 w 25"/>
                <a:gd name="T7" fmla="*/ 10 h 25"/>
                <a:gd name="T8" fmla="*/ 4 w 25"/>
                <a:gd name="T9" fmla="*/ 15 h 25"/>
                <a:gd name="T10" fmla="*/ 8 w 25"/>
                <a:gd name="T11" fmla="*/ 17 h 25"/>
                <a:gd name="T12" fmla="*/ 11 w 25"/>
                <a:gd name="T13" fmla="*/ 21 h 25"/>
                <a:gd name="T14" fmla="*/ 15 w 25"/>
                <a:gd name="T15" fmla="*/ 23 h 25"/>
                <a:gd name="T16" fmla="*/ 19 w 25"/>
                <a:gd name="T17" fmla="*/ 25 h 25"/>
                <a:gd name="T18" fmla="*/ 25 w 25"/>
                <a:gd name="T19" fmla="*/ 25 h 25"/>
                <a:gd name="T20" fmla="*/ 25 w 25"/>
                <a:gd name="T21" fmla="*/ 17 h 25"/>
                <a:gd name="T22" fmla="*/ 21 w 25"/>
                <a:gd name="T23" fmla="*/ 17 h 25"/>
                <a:gd name="T24" fmla="*/ 17 w 25"/>
                <a:gd name="T25" fmla="*/ 15 h 25"/>
                <a:gd name="T26" fmla="*/ 15 w 25"/>
                <a:gd name="T27" fmla="*/ 14 h 25"/>
                <a:gd name="T28" fmla="*/ 13 w 25"/>
                <a:gd name="T29" fmla="*/ 12 h 25"/>
                <a:gd name="T30" fmla="*/ 11 w 25"/>
                <a:gd name="T31" fmla="*/ 10 h 25"/>
                <a:gd name="T32" fmla="*/ 10 w 25"/>
                <a:gd name="T33" fmla="*/ 8 h 25"/>
                <a:gd name="T34" fmla="*/ 8 w 25"/>
                <a:gd name="T35" fmla="*/ 4 h 25"/>
                <a:gd name="T36" fmla="*/ 8 w 25"/>
                <a:gd name="T37" fmla="*/ 0 h 25"/>
                <a:gd name="T38" fmla="*/ 8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0" y="6"/>
                  </a:lnTo>
                  <a:lnTo>
                    <a:pt x="2" y="10"/>
                  </a:lnTo>
                  <a:lnTo>
                    <a:pt x="4" y="15"/>
                  </a:lnTo>
                  <a:lnTo>
                    <a:pt x="8" y="17"/>
                  </a:lnTo>
                  <a:lnTo>
                    <a:pt x="11" y="21"/>
                  </a:lnTo>
                  <a:lnTo>
                    <a:pt x="15" y="23"/>
                  </a:lnTo>
                  <a:lnTo>
                    <a:pt x="19" y="25"/>
                  </a:lnTo>
                  <a:lnTo>
                    <a:pt x="25" y="25"/>
                  </a:lnTo>
                  <a:lnTo>
                    <a:pt x="25" y="17"/>
                  </a:lnTo>
                  <a:lnTo>
                    <a:pt x="21" y="17"/>
                  </a:lnTo>
                  <a:lnTo>
                    <a:pt x="17" y="15"/>
                  </a:lnTo>
                  <a:lnTo>
                    <a:pt x="15" y="14"/>
                  </a:lnTo>
                  <a:lnTo>
                    <a:pt x="13" y="12"/>
                  </a:lnTo>
                  <a:lnTo>
                    <a:pt x="11" y="10"/>
                  </a:lnTo>
                  <a:lnTo>
                    <a:pt x="10" y="8"/>
                  </a:lnTo>
                  <a:lnTo>
                    <a:pt x="8" y="4"/>
                  </a:lnTo>
                  <a:lnTo>
                    <a:pt x="8" y="0"/>
                  </a:lnTo>
                  <a:lnTo>
                    <a:pt x="8"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29" name="Freeform 357"/>
            <p:cNvSpPr>
              <a:spLocks noChangeAspect="1"/>
            </p:cNvSpPr>
            <p:nvPr/>
          </p:nvSpPr>
          <p:spPr bwMode="auto">
            <a:xfrm>
              <a:off x="1544" y="2800"/>
              <a:ext cx="61" cy="56"/>
            </a:xfrm>
            <a:custGeom>
              <a:avLst/>
              <a:gdLst>
                <a:gd name="T0" fmla="*/ 25 w 25"/>
                <a:gd name="T1" fmla="*/ 0 h 23"/>
                <a:gd name="T2" fmla="*/ 25 w 25"/>
                <a:gd name="T3" fmla="*/ 0 h 23"/>
                <a:gd name="T4" fmla="*/ 19 w 25"/>
                <a:gd name="T5" fmla="*/ 0 h 23"/>
                <a:gd name="T6" fmla="*/ 15 w 25"/>
                <a:gd name="T7" fmla="*/ 2 h 23"/>
                <a:gd name="T8" fmla="*/ 11 w 25"/>
                <a:gd name="T9" fmla="*/ 4 h 23"/>
                <a:gd name="T10" fmla="*/ 8 w 25"/>
                <a:gd name="T11" fmla="*/ 6 h 23"/>
                <a:gd name="T12" fmla="*/ 4 w 25"/>
                <a:gd name="T13" fmla="*/ 10 h 23"/>
                <a:gd name="T14" fmla="*/ 2 w 25"/>
                <a:gd name="T15" fmla="*/ 13 h 23"/>
                <a:gd name="T16" fmla="*/ 0 w 25"/>
                <a:gd name="T17" fmla="*/ 19 h 23"/>
                <a:gd name="T18" fmla="*/ 0 w 25"/>
                <a:gd name="T19" fmla="*/ 23 h 23"/>
                <a:gd name="T20" fmla="*/ 8 w 25"/>
                <a:gd name="T21" fmla="*/ 23 h 23"/>
                <a:gd name="T22" fmla="*/ 8 w 25"/>
                <a:gd name="T23" fmla="*/ 21 h 23"/>
                <a:gd name="T24" fmla="*/ 10 w 25"/>
                <a:gd name="T25" fmla="*/ 17 h 23"/>
                <a:gd name="T26" fmla="*/ 11 w 25"/>
                <a:gd name="T27" fmla="*/ 15 h 23"/>
                <a:gd name="T28" fmla="*/ 13 w 25"/>
                <a:gd name="T29" fmla="*/ 12 h 23"/>
                <a:gd name="T30" fmla="*/ 15 w 25"/>
                <a:gd name="T31" fmla="*/ 10 h 23"/>
                <a:gd name="T32" fmla="*/ 17 w 25"/>
                <a:gd name="T33" fmla="*/ 10 h 23"/>
                <a:gd name="T34" fmla="*/ 21 w 25"/>
                <a:gd name="T35" fmla="*/ 8 h 23"/>
                <a:gd name="T36" fmla="*/ 25 w 25"/>
                <a:gd name="T37" fmla="*/ 8 h 23"/>
                <a:gd name="T38" fmla="*/ 25 w 25"/>
                <a:gd name="T39" fmla="*/ 8 h 23"/>
                <a:gd name="T40" fmla="*/ 25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0"/>
                  </a:moveTo>
                  <a:lnTo>
                    <a:pt x="25" y="0"/>
                  </a:lnTo>
                  <a:lnTo>
                    <a:pt x="19" y="0"/>
                  </a:lnTo>
                  <a:lnTo>
                    <a:pt x="15" y="2"/>
                  </a:lnTo>
                  <a:lnTo>
                    <a:pt x="11" y="4"/>
                  </a:lnTo>
                  <a:lnTo>
                    <a:pt x="8" y="6"/>
                  </a:lnTo>
                  <a:lnTo>
                    <a:pt x="4" y="10"/>
                  </a:lnTo>
                  <a:lnTo>
                    <a:pt x="2" y="13"/>
                  </a:lnTo>
                  <a:lnTo>
                    <a:pt x="0" y="19"/>
                  </a:lnTo>
                  <a:lnTo>
                    <a:pt x="0" y="23"/>
                  </a:lnTo>
                  <a:lnTo>
                    <a:pt x="8" y="23"/>
                  </a:lnTo>
                  <a:lnTo>
                    <a:pt x="8" y="21"/>
                  </a:lnTo>
                  <a:lnTo>
                    <a:pt x="10" y="17"/>
                  </a:lnTo>
                  <a:lnTo>
                    <a:pt x="11" y="15"/>
                  </a:lnTo>
                  <a:lnTo>
                    <a:pt x="13" y="12"/>
                  </a:lnTo>
                  <a:lnTo>
                    <a:pt x="15" y="10"/>
                  </a:lnTo>
                  <a:lnTo>
                    <a:pt x="17" y="10"/>
                  </a:lnTo>
                  <a:lnTo>
                    <a:pt x="21" y="8"/>
                  </a:lnTo>
                  <a:lnTo>
                    <a:pt x="25" y="8"/>
                  </a:lnTo>
                  <a:lnTo>
                    <a:pt x="25" y="8"/>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0" name="Freeform 358"/>
            <p:cNvSpPr>
              <a:spLocks noChangeAspect="1"/>
            </p:cNvSpPr>
            <p:nvPr/>
          </p:nvSpPr>
          <p:spPr bwMode="auto">
            <a:xfrm>
              <a:off x="1605" y="2800"/>
              <a:ext cx="61" cy="56"/>
            </a:xfrm>
            <a:custGeom>
              <a:avLst/>
              <a:gdLst>
                <a:gd name="T0" fmla="*/ 25 w 25"/>
                <a:gd name="T1" fmla="*/ 23 h 23"/>
                <a:gd name="T2" fmla="*/ 25 w 25"/>
                <a:gd name="T3" fmla="*/ 23 h 23"/>
                <a:gd name="T4" fmla="*/ 23 w 25"/>
                <a:gd name="T5" fmla="*/ 19 h 23"/>
                <a:gd name="T6" fmla="*/ 23 w 25"/>
                <a:gd name="T7" fmla="*/ 13 h 23"/>
                <a:gd name="T8" fmla="*/ 19 w 25"/>
                <a:gd name="T9" fmla="*/ 10 h 23"/>
                <a:gd name="T10" fmla="*/ 17 w 25"/>
                <a:gd name="T11" fmla="*/ 6 h 23"/>
                <a:gd name="T12" fmla="*/ 13 w 25"/>
                <a:gd name="T13" fmla="*/ 4 h 23"/>
                <a:gd name="T14" fmla="*/ 10 w 25"/>
                <a:gd name="T15" fmla="*/ 2 h 23"/>
                <a:gd name="T16" fmla="*/ 4 w 25"/>
                <a:gd name="T17" fmla="*/ 0 h 23"/>
                <a:gd name="T18" fmla="*/ 0 w 25"/>
                <a:gd name="T19" fmla="*/ 0 h 23"/>
                <a:gd name="T20" fmla="*/ 0 w 25"/>
                <a:gd name="T21" fmla="*/ 8 h 23"/>
                <a:gd name="T22" fmla="*/ 4 w 25"/>
                <a:gd name="T23" fmla="*/ 8 h 23"/>
                <a:gd name="T24" fmla="*/ 6 w 25"/>
                <a:gd name="T25" fmla="*/ 10 h 23"/>
                <a:gd name="T26" fmla="*/ 10 w 25"/>
                <a:gd name="T27" fmla="*/ 10 h 23"/>
                <a:gd name="T28" fmla="*/ 11 w 25"/>
                <a:gd name="T29" fmla="*/ 12 h 23"/>
                <a:gd name="T30" fmla="*/ 13 w 25"/>
                <a:gd name="T31" fmla="*/ 15 h 23"/>
                <a:gd name="T32" fmla="*/ 15 w 25"/>
                <a:gd name="T33" fmla="*/ 17 h 23"/>
                <a:gd name="T34" fmla="*/ 15 w 25"/>
                <a:gd name="T35" fmla="*/ 21 h 23"/>
                <a:gd name="T36" fmla="*/ 15 w 25"/>
                <a:gd name="T37" fmla="*/ 23 h 23"/>
                <a:gd name="T38" fmla="*/ 15 w 25"/>
                <a:gd name="T39" fmla="*/ 23 h 23"/>
                <a:gd name="T40" fmla="*/ 25 w 25"/>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25" y="23"/>
                  </a:moveTo>
                  <a:lnTo>
                    <a:pt x="25" y="23"/>
                  </a:lnTo>
                  <a:lnTo>
                    <a:pt x="23" y="19"/>
                  </a:lnTo>
                  <a:lnTo>
                    <a:pt x="23" y="13"/>
                  </a:lnTo>
                  <a:lnTo>
                    <a:pt x="19" y="10"/>
                  </a:lnTo>
                  <a:lnTo>
                    <a:pt x="17" y="6"/>
                  </a:lnTo>
                  <a:lnTo>
                    <a:pt x="13" y="4"/>
                  </a:lnTo>
                  <a:lnTo>
                    <a:pt x="10" y="2"/>
                  </a:lnTo>
                  <a:lnTo>
                    <a:pt x="4" y="0"/>
                  </a:lnTo>
                  <a:lnTo>
                    <a:pt x="0" y="0"/>
                  </a:lnTo>
                  <a:lnTo>
                    <a:pt x="0" y="8"/>
                  </a:lnTo>
                  <a:lnTo>
                    <a:pt x="4" y="8"/>
                  </a:lnTo>
                  <a:lnTo>
                    <a:pt x="6" y="10"/>
                  </a:lnTo>
                  <a:lnTo>
                    <a:pt x="10" y="10"/>
                  </a:lnTo>
                  <a:lnTo>
                    <a:pt x="11" y="12"/>
                  </a:lnTo>
                  <a:lnTo>
                    <a:pt x="13" y="15"/>
                  </a:lnTo>
                  <a:lnTo>
                    <a:pt x="15" y="17"/>
                  </a:lnTo>
                  <a:lnTo>
                    <a:pt x="15" y="21"/>
                  </a:lnTo>
                  <a:lnTo>
                    <a:pt x="15" y="23"/>
                  </a:lnTo>
                  <a:lnTo>
                    <a:pt x="15" y="23"/>
                  </a:lnTo>
                  <a:lnTo>
                    <a:pt x="25"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1" name="Freeform 359"/>
            <p:cNvSpPr>
              <a:spLocks noChangeAspect="1"/>
            </p:cNvSpPr>
            <p:nvPr/>
          </p:nvSpPr>
          <p:spPr bwMode="auto">
            <a:xfrm>
              <a:off x="1605" y="2856"/>
              <a:ext cx="61" cy="61"/>
            </a:xfrm>
            <a:custGeom>
              <a:avLst/>
              <a:gdLst>
                <a:gd name="T0" fmla="*/ 0 w 25"/>
                <a:gd name="T1" fmla="*/ 25 h 25"/>
                <a:gd name="T2" fmla="*/ 0 w 25"/>
                <a:gd name="T3" fmla="*/ 25 h 25"/>
                <a:gd name="T4" fmla="*/ 4 w 25"/>
                <a:gd name="T5" fmla="*/ 25 h 25"/>
                <a:gd name="T6" fmla="*/ 10 w 25"/>
                <a:gd name="T7" fmla="*/ 23 h 25"/>
                <a:gd name="T8" fmla="*/ 13 w 25"/>
                <a:gd name="T9" fmla="*/ 21 h 25"/>
                <a:gd name="T10" fmla="*/ 17 w 25"/>
                <a:gd name="T11" fmla="*/ 17 h 25"/>
                <a:gd name="T12" fmla="*/ 19 w 25"/>
                <a:gd name="T13" fmla="*/ 15 h 25"/>
                <a:gd name="T14" fmla="*/ 23 w 25"/>
                <a:gd name="T15" fmla="*/ 10 h 25"/>
                <a:gd name="T16" fmla="*/ 23 w 25"/>
                <a:gd name="T17" fmla="*/ 6 h 25"/>
                <a:gd name="T18" fmla="*/ 25 w 25"/>
                <a:gd name="T19" fmla="*/ 0 h 25"/>
                <a:gd name="T20" fmla="*/ 15 w 25"/>
                <a:gd name="T21" fmla="*/ 0 h 25"/>
                <a:gd name="T22" fmla="*/ 15 w 25"/>
                <a:gd name="T23" fmla="*/ 4 h 25"/>
                <a:gd name="T24" fmla="*/ 15 w 25"/>
                <a:gd name="T25" fmla="*/ 8 h 25"/>
                <a:gd name="T26" fmla="*/ 13 w 25"/>
                <a:gd name="T27" fmla="*/ 10 h 25"/>
                <a:gd name="T28" fmla="*/ 11 w 25"/>
                <a:gd name="T29" fmla="*/ 12 h 25"/>
                <a:gd name="T30" fmla="*/ 10 w 25"/>
                <a:gd name="T31" fmla="*/ 14 h 25"/>
                <a:gd name="T32" fmla="*/ 6 w 25"/>
                <a:gd name="T33" fmla="*/ 15 h 25"/>
                <a:gd name="T34" fmla="*/ 4 w 25"/>
                <a:gd name="T35" fmla="*/ 17 h 25"/>
                <a:gd name="T36" fmla="*/ 0 w 25"/>
                <a:gd name="T37" fmla="*/ 17 h 25"/>
                <a:gd name="T38" fmla="*/ 0 w 25"/>
                <a:gd name="T39" fmla="*/ 17 h 25"/>
                <a:gd name="T40" fmla="*/ 0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25"/>
                  </a:moveTo>
                  <a:lnTo>
                    <a:pt x="0" y="25"/>
                  </a:lnTo>
                  <a:lnTo>
                    <a:pt x="4" y="25"/>
                  </a:lnTo>
                  <a:lnTo>
                    <a:pt x="10" y="23"/>
                  </a:lnTo>
                  <a:lnTo>
                    <a:pt x="13" y="21"/>
                  </a:lnTo>
                  <a:lnTo>
                    <a:pt x="17" y="17"/>
                  </a:lnTo>
                  <a:lnTo>
                    <a:pt x="19" y="15"/>
                  </a:lnTo>
                  <a:lnTo>
                    <a:pt x="23" y="10"/>
                  </a:lnTo>
                  <a:lnTo>
                    <a:pt x="23" y="6"/>
                  </a:lnTo>
                  <a:lnTo>
                    <a:pt x="25" y="0"/>
                  </a:lnTo>
                  <a:lnTo>
                    <a:pt x="15" y="0"/>
                  </a:lnTo>
                  <a:lnTo>
                    <a:pt x="15" y="4"/>
                  </a:lnTo>
                  <a:lnTo>
                    <a:pt x="15" y="8"/>
                  </a:lnTo>
                  <a:lnTo>
                    <a:pt x="13" y="10"/>
                  </a:lnTo>
                  <a:lnTo>
                    <a:pt x="11" y="12"/>
                  </a:lnTo>
                  <a:lnTo>
                    <a:pt x="10" y="14"/>
                  </a:lnTo>
                  <a:lnTo>
                    <a:pt x="6" y="15"/>
                  </a:lnTo>
                  <a:lnTo>
                    <a:pt x="4" y="17"/>
                  </a:lnTo>
                  <a:lnTo>
                    <a:pt x="0" y="17"/>
                  </a:lnTo>
                  <a:lnTo>
                    <a:pt x="0" y="17"/>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2" name="Freeform 360"/>
            <p:cNvSpPr>
              <a:spLocks noChangeAspect="1"/>
            </p:cNvSpPr>
            <p:nvPr/>
          </p:nvSpPr>
          <p:spPr bwMode="auto">
            <a:xfrm>
              <a:off x="1571" y="2824"/>
              <a:ext cx="86" cy="84"/>
            </a:xfrm>
            <a:custGeom>
              <a:avLst/>
              <a:gdLst>
                <a:gd name="T0" fmla="*/ 14 w 35"/>
                <a:gd name="T1" fmla="*/ 15 h 34"/>
                <a:gd name="T2" fmla="*/ 29 w 35"/>
                <a:gd name="T3" fmla="*/ 0 h 34"/>
                <a:gd name="T4" fmla="*/ 31 w 35"/>
                <a:gd name="T5" fmla="*/ 3 h 34"/>
                <a:gd name="T6" fmla="*/ 33 w 35"/>
                <a:gd name="T7" fmla="*/ 7 h 34"/>
                <a:gd name="T8" fmla="*/ 35 w 35"/>
                <a:gd name="T9" fmla="*/ 11 h 34"/>
                <a:gd name="T10" fmla="*/ 35 w 35"/>
                <a:gd name="T11" fmla="*/ 15 h 34"/>
                <a:gd name="T12" fmla="*/ 35 w 35"/>
                <a:gd name="T13" fmla="*/ 19 h 34"/>
                <a:gd name="T14" fmla="*/ 33 w 35"/>
                <a:gd name="T15" fmla="*/ 23 h 34"/>
                <a:gd name="T16" fmla="*/ 31 w 35"/>
                <a:gd name="T17" fmla="*/ 27 h 34"/>
                <a:gd name="T18" fmla="*/ 29 w 35"/>
                <a:gd name="T19" fmla="*/ 28 h 34"/>
                <a:gd name="T20" fmla="*/ 25 w 35"/>
                <a:gd name="T21" fmla="*/ 32 h 34"/>
                <a:gd name="T22" fmla="*/ 22 w 35"/>
                <a:gd name="T23" fmla="*/ 34 h 34"/>
                <a:gd name="T24" fmla="*/ 18 w 35"/>
                <a:gd name="T25" fmla="*/ 34 h 34"/>
                <a:gd name="T26" fmla="*/ 14 w 35"/>
                <a:gd name="T27" fmla="*/ 34 h 34"/>
                <a:gd name="T28" fmla="*/ 10 w 35"/>
                <a:gd name="T29" fmla="*/ 34 h 34"/>
                <a:gd name="T30" fmla="*/ 6 w 35"/>
                <a:gd name="T31" fmla="*/ 34 h 34"/>
                <a:gd name="T32" fmla="*/ 2 w 35"/>
                <a:gd name="T33" fmla="*/ 32 h 34"/>
                <a:gd name="T34" fmla="*/ 0 w 35"/>
                <a:gd name="T35" fmla="*/ 28 h 34"/>
                <a:gd name="T36" fmla="*/ 14 w 35"/>
                <a:gd name="T3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4" y="15"/>
                  </a:moveTo>
                  <a:lnTo>
                    <a:pt x="29" y="0"/>
                  </a:lnTo>
                  <a:lnTo>
                    <a:pt x="31" y="3"/>
                  </a:lnTo>
                  <a:lnTo>
                    <a:pt x="33" y="7"/>
                  </a:lnTo>
                  <a:lnTo>
                    <a:pt x="35" y="11"/>
                  </a:lnTo>
                  <a:lnTo>
                    <a:pt x="35" y="15"/>
                  </a:lnTo>
                  <a:lnTo>
                    <a:pt x="35" y="19"/>
                  </a:lnTo>
                  <a:lnTo>
                    <a:pt x="33" y="23"/>
                  </a:lnTo>
                  <a:lnTo>
                    <a:pt x="31" y="27"/>
                  </a:lnTo>
                  <a:lnTo>
                    <a:pt x="29" y="28"/>
                  </a:lnTo>
                  <a:lnTo>
                    <a:pt x="25" y="32"/>
                  </a:lnTo>
                  <a:lnTo>
                    <a:pt x="22" y="34"/>
                  </a:lnTo>
                  <a:lnTo>
                    <a:pt x="18" y="34"/>
                  </a:lnTo>
                  <a:lnTo>
                    <a:pt x="14" y="34"/>
                  </a:lnTo>
                  <a:lnTo>
                    <a:pt x="10" y="34"/>
                  </a:lnTo>
                  <a:lnTo>
                    <a:pt x="6" y="34"/>
                  </a:lnTo>
                  <a:lnTo>
                    <a:pt x="2" y="32"/>
                  </a:lnTo>
                  <a:lnTo>
                    <a:pt x="0" y="28"/>
                  </a:lnTo>
                  <a:lnTo>
                    <a:pt x="1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3" name="Freeform 361"/>
            <p:cNvSpPr>
              <a:spLocks noChangeAspect="1"/>
            </p:cNvSpPr>
            <p:nvPr/>
          </p:nvSpPr>
          <p:spPr bwMode="auto">
            <a:xfrm>
              <a:off x="1571" y="2824"/>
              <a:ext cx="86" cy="84"/>
            </a:xfrm>
            <a:custGeom>
              <a:avLst/>
              <a:gdLst>
                <a:gd name="T0" fmla="*/ 14 w 35"/>
                <a:gd name="T1" fmla="*/ 15 h 34"/>
                <a:gd name="T2" fmla="*/ 29 w 35"/>
                <a:gd name="T3" fmla="*/ 0 h 34"/>
                <a:gd name="T4" fmla="*/ 31 w 35"/>
                <a:gd name="T5" fmla="*/ 3 h 34"/>
                <a:gd name="T6" fmla="*/ 33 w 35"/>
                <a:gd name="T7" fmla="*/ 7 h 34"/>
                <a:gd name="T8" fmla="*/ 35 w 35"/>
                <a:gd name="T9" fmla="*/ 11 h 34"/>
                <a:gd name="T10" fmla="*/ 35 w 35"/>
                <a:gd name="T11" fmla="*/ 15 h 34"/>
                <a:gd name="T12" fmla="*/ 35 w 35"/>
                <a:gd name="T13" fmla="*/ 19 h 34"/>
                <a:gd name="T14" fmla="*/ 33 w 35"/>
                <a:gd name="T15" fmla="*/ 23 h 34"/>
                <a:gd name="T16" fmla="*/ 31 w 35"/>
                <a:gd name="T17" fmla="*/ 27 h 34"/>
                <a:gd name="T18" fmla="*/ 29 w 35"/>
                <a:gd name="T19" fmla="*/ 28 h 34"/>
                <a:gd name="T20" fmla="*/ 25 w 35"/>
                <a:gd name="T21" fmla="*/ 32 h 34"/>
                <a:gd name="T22" fmla="*/ 22 w 35"/>
                <a:gd name="T23" fmla="*/ 34 h 34"/>
                <a:gd name="T24" fmla="*/ 18 w 35"/>
                <a:gd name="T25" fmla="*/ 34 h 34"/>
                <a:gd name="T26" fmla="*/ 14 w 35"/>
                <a:gd name="T27" fmla="*/ 34 h 34"/>
                <a:gd name="T28" fmla="*/ 10 w 35"/>
                <a:gd name="T29" fmla="*/ 34 h 34"/>
                <a:gd name="T30" fmla="*/ 6 w 35"/>
                <a:gd name="T31" fmla="*/ 34 h 34"/>
                <a:gd name="T32" fmla="*/ 2 w 35"/>
                <a:gd name="T33" fmla="*/ 32 h 34"/>
                <a:gd name="T34" fmla="*/ 0 w 35"/>
                <a:gd name="T35" fmla="*/ 28 h 34"/>
                <a:gd name="T36" fmla="*/ 14 w 35"/>
                <a:gd name="T3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4" y="15"/>
                  </a:moveTo>
                  <a:lnTo>
                    <a:pt x="29" y="0"/>
                  </a:lnTo>
                  <a:lnTo>
                    <a:pt x="31" y="3"/>
                  </a:lnTo>
                  <a:lnTo>
                    <a:pt x="33" y="7"/>
                  </a:lnTo>
                  <a:lnTo>
                    <a:pt x="35" y="11"/>
                  </a:lnTo>
                  <a:lnTo>
                    <a:pt x="35" y="15"/>
                  </a:lnTo>
                  <a:lnTo>
                    <a:pt x="35" y="19"/>
                  </a:lnTo>
                  <a:lnTo>
                    <a:pt x="33" y="23"/>
                  </a:lnTo>
                  <a:lnTo>
                    <a:pt x="31" y="27"/>
                  </a:lnTo>
                  <a:lnTo>
                    <a:pt x="29" y="28"/>
                  </a:lnTo>
                  <a:lnTo>
                    <a:pt x="25" y="32"/>
                  </a:lnTo>
                  <a:lnTo>
                    <a:pt x="22" y="34"/>
                  </a:lnTo>
                  <a:lnTo>
                    <a:pt x="18" y="34"/>
                  </a:lnTo>
                  <a:lnTo>
                    <a:pt x="14" y="34"/>
                  </a:lnTo>
                  <a:lnTo>
                    <a:pt x="10" y="34"/>
                  </a:lnTo>
                  <a:lnTo>
                    <a:pt x="6" y="34"/>
                  </a:lnTo>
                  <a:lnTo>
                    <a:pt x="2" y="32"/>
                  </a:lnTo>
                  <a:lnTo>
                    <a:pt x="0" y="28"/>
                  </a:lnTo>
                  <a:lnTo>
                    <a:pt x="14" y="15"/>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34" name="Freeform 362"/>
            <p:cNvSpPr>
              <a:spLocks noChangeAspect="1"/>
            </p:cNvSpPr>
            <p:nvPr/>
          </p:nvSpPr>
          <p:spPr bwMode="auto">
            <a:xfrm>
              <a:off x="2590" y="2785"/>
              <a:ext cx="112" cy="113"/>
            </a:xfrm>
            <a:custGeom>
              <a:avLst/>
              <a:gdLst>
                <a:gd name="T0" fmla="*/ 46 w 46"/>
                <a:gd name="T1" fmla="*/ 23 h 46"/>
                <a:gd name="T2" fmla="*/ 46 w 46"/>
                <a:gd name="T3" fmla="*/ 27 h 46"/>
                <a:gd name="T4" fmla="*/ 45 w 46"/>
                <a:gd name="T5" fmla="*/ 33 h 46"/>
                <a:gd name="T6" fmla="*/ 43 w 46"/>
                <a:gd name="T7" fmla="*/ 37 h 46"/>
                <a:gd name="T8" fmla="*/ 39 w 46"/>
                <a:gd name="T9" fmla="*/ 39 h 46"/>
                <a:gd name="T10" fmla="*/ 37 w 46"/>
                <a:gd name="T11" fmla="*/ 43 h 46"/>
                <a:gd name="T12" fmla="*/ 33 w 46"/>
                <a:gd name="T13" fmla="*/ 44 h 46"/>
                <a:gd name="T14" fmla="*/ 29 w 46"/>
                <a:gd name="T15" fmla="*/ 46 h 46"/>
                <a:gd name="T16" fmla="*/ 23 w 46"/>
                <a:gd name="T17" fmla="*/ 46 h 46"/>
                <a:gd name="T18" fmla="*/ 20 w 46"/>
                <a:gd name="T19" fmla="*/ 46 h 46"/>
                <a:gd name="T20" fmla="*/ 16 w 46"/>
                <a:gd name="T21" fmla="*/ 44 h 46"/>
                <a:gd name="T22" fmla="*/ 10 w 46"/>
                <a:gd name="T23" fmla="*/ 43 h 46"/>
                <a:gd name="T24" fmla="*/ 8 w 46"/>
                <a:gd name="T25" fmla="*/ 39 h 46"/>
                <a:gd name="T26" fmla="*/ 4 w 46"/>
                <a:gd name="T27" fmla="*/ 37 h 46"/>
                <a:gd name="T28" fmla="*/ 2 w 46"/>
                <a:gd name="T29" fmla="*/ 33 h 46"/>
                <a:gd name="T30" fmla="*/ 0 w 46"/>
                <a:gd name="T31" fmla="*/ 27 h 46"/>
                <a:gd name="T32" fmla="*/ 0 w 46"/>
                <a:gd name="T33" fmla="*/ 23 h 46"/>
                <a:gd name="T34" fmla="*/ 0 w 46"/>
                <a:gd name="T35" fmla="*/ 19 h 46"/>
                <a:gd name="T36" fmla="*/ 2 w 46"/>
                <a:gd name="T37" fmla="*/ 14 h 46"/>
                <a:gd name="T38" fmla="*/ 4 w 46"/>
                <a:gd name="T39" fmla="*/ 10 h 46"/>
                <a:gd name="T40" fmla="*/ 8 w 46"/>
                <a:gd name="T41" fmla="*/ 8 h 46"/>
                <a:gd name="T42" fmla="*/ 10 w 46"/>
                <a:gd name="T43" fmla="*/ 4 h 46"/>
                <a:gd name="T44" fmla="*/ 16 w 46"/>
                <a:gd name="T45" fmla="*/ 2 h 46"/>
                <a:gd name="T46" fmla="*/ 20 w 46"/>
                <a:gd name="T47" fmla="*/ 0 h 46"/>
                <a:gd name="T48" fmla="*/ 23 w 46"/>
                <a:gd name="T49" fmla="*/ 0 h 46"/>
                <a:gd name="T50" fmla="*/ 29 w 46"/>
                <a:gd name="T51" fmla="*/ 0 h 46"/>
                <a:gd name="T52" fmla="*/ 33 w 46"/>
                <a:gd name="T53" fmla="*/ 2 h 46"/>
                <a:gd name="T54" fmla="*/ 37 w 46"/>
                <a:gd name="T55" fmla="*/ 4 h 46"/>
                <a:gd name="T56" fmla="*/ 39 w 46"/>
                <a:gd name="T57" fmla="*/ 8 h 46"/>
                <a:gd name="T58" fmla="*/ 43 w 46"/>
                <a:gd name="T59" fmla="*/ 10 h 46"/>
                <a:gd name="T60" fmla="*/ 45 w 46"/>
                <a:gd name="T61" fmla="*/ 14 h 46"/>
                <a:gd name="T62" fmla="*/ 46 w 46"/>
                <a:gd name="T63" fmla="*/ 19 h 46"/>
                <a:gd name="T64" fmla="*/ 46 w 46"/>
                <a:gd name="T6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46" y="23"/>
                  </a:moveTo>
                  <a:lnTo>
                    <a:pt x="46" y="27"/>
                  </a:lnTo>
                  <a:lnTo>
                    <a:pt x="45" y="33"/>
                  </a:lnTo>
                  <a:lnTo>
                    <a:pt x="43" y="37"/>
                  </a:lnTo>
                  <a:lnTo>
                    <a:pt x="39" y="39"/>
                  </a:lnTo>
                  <a:lnTo>
                    <a:pt x="37" y="43"/>
                  </a:lnTo>
                  <a:lnTo>
                    <a:pt x="33" y="44"/>
                  </a:lnTo>
                  <a:lnTo>
                    <a:pt x="29" y="46"/>
                  </a:lnTo>
                  <a:lnTo>
                    <a:pt x="23" y="46"/>
                  </a:lnTo>
                  <a:lnTo>
                    <a:pt x="20" y="46"/>
                  </a:lnTo>
                  <a:lnTo>
                    <a:pt x="16" y="44"/>
                  </a:lnTo>
                  <a:lnTo>
                    <a:pt x="10" y="43"/>
                  </a:lnTo>
                  <a:lnTo>
                    <a:pt x="8" y="39"/>
                  </a:lnTo>
                  <a:lnTo>
                    <a:pt x="4" y="37"/>
                  </a:lnTo>
                  <a:lnTo>
                    <a:pt x="2" y="33"/>
                  </a:lnTo>
                  <a:lnTo>
                    <a:pt x="0" y="27"/>
                  </a:lnTo>
                  <a:lnTo>
                    <a:pt x="0" y="23"/>
                  </a:lnTo>
                  <a:lnTo>
                    <a:pt x="0" y="19"/>
                  </a:lnTo>
                  <a:lnTo>
                    <a:pt x="2" y="14"/>
                  </a:lnTo>
                  <a:lnTo>
                    <a:pt x="4" y="10"/>
                  </a:lnTo>
                  <a:lnTo>
                    <a:pt x="8" y="8"/>
                  </a:lnTo>
                  <a:lnTo>
                    <a:pt x="10" y="4"/>
                  </a:lnTo>
                  <a:lnTo>
                    <a:pt x="16" y="2"/>
                  </a:lnTo>
                  <a:lnTo>
                    <a:pt x="20" y="0"/>
                  </a:lnTo>
                  <a:lnTo>
                    <a:pt x="23" y="0"/>
                  </a:lnTo>
                  <a:lnTo>
                    <a:pt x="29" y="0"/>
                  </a:lnTo>
                  <a:lnTo>
                    <a:pt x="33" y="2"/>
                  </a:lnTo>
                  <a:lnTo>
                    <a:pt x="37" y="4"/>
                  </a:lnTo>
                  <a:lnTo>
                    <a:pt x="39" y="8"/>
                  </a:lnTo>
                  <a:lnTo>
                    <a:pt x="43" y="10"/>
                  </a:lnTo>
                  <a:lnTo>
                    <a:pt x="45" y="14"/>
                  </a:lnTo>
                  <a:lnTo>
                    <a:pt x="46" y="19"/>
                  </a:lnTo>
                  <a:lnTo>
                    <a:pt x="46"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5" name="Freeform 363"/>
            <p:cNvSpPr>
              <a:spLocks noChangeAspect="1"/>
            </p:cNvSpPr>
            <p:nvPr/>
          </p:nvSpPr>
          <p:spPr bwMode="auto">
            <a:xfrm>
              <a:off x="2590" y="2785"/>
              <a:ext cx="112" cy="113"/>
            </a:xfrm>
            <a:custGeom>
              <a:avLst/>
              <a:gdLst>
                <a:gd name="T0" fmla="*/ 46 w 46"/>
                <a:gd name="T1" fmla="*/ 23 h 46"/>
                <a:gd name="T2" fmla="*/ 46 w 46"/>
                <a:gd name="T3" fmla="*/ 27 h 46"/>
                <a:gd name="T4" fmla="*/ 45 w 46"/>
                <a:gd name="T5" fmla="*/ 33 h 46"/>
                <a:gd name="T6" fmla="*/ 43 w 46"/>
                <a:gd name="T7" fmla="*/ 37 h 46"/>
                <a:gd name="T8" fmla="*/ 39 w 46"/>
                <a:gd name="T9" fmla="*/ 39 h 46"/>
                <a:gd name="T10" fmla="*/ 37 w 46"/>
                <a:gd name="T11" fmla="*/ 43 h 46"/>
                <a:gd name="T12" fmla="*/ 33 w 46"/>
                <a:gd name="T13" fmla="*/ 44 h 46"/>
                <a:gd name="T14" fmla="*/ 29 w 46"/>
                <a:gd name="T15" fmla="*/ 46 h 46"/>
                <a:gd name="T16" fmla="*/ 23 w 46"/>
                <a:gd name="T17" fmla="*/ 46 h 46"/>
                <a:gd name="T18" fmla="*/ 20 w 46"/>
                <a:gd name="T19" fmla="*/ 46 h 46"/>
                <a:gd name="T20" fmla="*/ 16 w 46"/>
                <a:gd name="T21" fmla="*/ 44 h 46"/>
                <a:gd name="T22" fmla="*/ 10 w 46"/>
                <a:gd name="T23" fmla="*/ 43 h 46"/>
                <a:gd name="T24" fmla="*/ 8 w 46"/>
                <a:gd name="T25" fmla="*/ 39 h 46"/>
                <a:gd name="T26" fmla="*/ 4 w 46"/>
                <a:gd name="T27" fmla="*/ 37 h 46"/>
                <a:gd name="T28" fmla="*/ 2 w 46"/>
                <a:gd name="T29" fmla="*/ 33 h 46"/>
                <a:gd name="T30" fmla="*/ 0 w 46"/>
                <a:gd name="T31" fmla="*/ 27 h 46"/>
                <a:gd name="T32" fmla="*/ 0 w 46"/>
                <a:gd name="T33" fmla="*/ 23 h 46"/>
                <a:gd name="T34" fmla="*/ 0 w 46"/>
                <a:gd name="T35" fmla="*/ 19 h 46"/>
                <a:gd name="T36" fmla="*/ 2 w 46"/>
                <a:gd name="T37" fmla="*/ 14 h 46"/>
                <a:gd name="T38" fmla="*/ 4 w 46"/>
                <a:gd name="T39" fmla="*/ 10 h 46"/>
                <a:gd name="T40" fmla="*/ 8 w 46"/>
                <a:gd name="T41" fmla="*/ 8 h 46"/>
                <a:gd name="T42" fmla="*/ 10 w 46"/>
                <a:gd name="T43" fmla="*/ 4 h 46"/>
                <a:gd name="T44" fmla="*/ 16 w 46"/>
                <a:gd name="T45" fmla="*/ 2 h 46"/>
                <a:gd name="T46" fmla="*/ 20 w 46"/>
                <a:gd name="T47" fmla="*/ 0 h 46"/>
                <a:gd name="T48" fmla="*/ 23 w 46"/>
                <a:gd name="T49" fmla="*/ 0 h 46"/>
                <a:gd name="T50" fmla="*/ 29 w 46"/>
                <a:gd name="T51" fmla="*/ 0 h 46"/>
                <a:gd name="T52" fmla="*/ 33 w 46"/>
                <a:gd name="T53" fmla="*/ 2 h 46"/>
                <a:gd name="T54" fmla="*/ 37 w 46"/>
                <a:gd name="T55" fmla="*/ 4 h 46"/>
                <a:gd name="T56" fmla="*/ 39 w 46"/>
                <a:gd name="T57" fmla="*/ 8 h 46"/>
                <a:gd name="T58" fmla="*/ 43 w 46"/>
                <a:gd name="T59" fmla="*/ 10 h 46"/>
                <a:gd name="T60" fmla="*/ 45 w 46"/>
                <a:gd name="T61" fmla="*/ 14 h 46"/>
                <a:gd name="T62" fmla="*/ 46 w 46"/>
                <a:gd name="T63" fmla="*/ 19 h 46"/>
                <a:gd name="T64" fmla="*/ 46 w 46"/>
                <a:gd name="T6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46" y="23"/>
                  </a:moveTo>
                  <a:lnTo>
                    <a:pt x="46" y="27"/>
                  </a:lnTo>
                  <a:lnTo>
                    <a:pt x="45" y="33"/>
                  </a:lnTo>
                  <a:lnTo>
                    <a:pt x="43" y="37"/>
                  </a:lnTo>
                  <a:lnTo>
                    <a:pt x="39" y="39"/>
                  </a:lnTo>
                  <a:lnTo>
                    <a:pt x="37" y="43"/>
                  </a:lnTo>
                  <a:lnTo>
                    <a:pt x="33" y="44"/>
                  </a:lnTo>
                  <a:lnTo>
                    <a:pt x="29" y="46"/>
                  </a:lnTo>
                  <a:lnTo>
                    <a:pt x="23" y="46"/>
                  </a:lnTo>
                  <a:lnTo>
                    <a:pt x="20" y="46"/>
                  </a:lnTo>
                  <a:lnTo>
                    <a:pt x="16" y="44"/>
                  </a:lnTo>
                  <a:lnTo>
                    <a:pt x="10" y="43"/>
                  </a:lnTo>
                  <a:lnTo>
                    <a:pt x="8" y="39"/>
                  </a:lnTo>
                  <a:lnTo>
                    <a:pt x="4" y="37"/>
                  </a:lnTo>
                  <a:lnTo>
                    <a:pt x="2" y="33"/>
                  </a:lnTo>
                  <a:lnTo>
                    <a:pt x="0" y="27"/>
                  </a:lnTo>
                  <a:lnTo>
                    <a:pt x="0" y="23"/>
                  </a:lnTo>
                  <a:lnTo>
                    <a:pt x="0" y="19"/>
                  </a:lnTo>
                  <a:lnTo>
                    <a:pt x="2" y="14"/>
                  </a:lnTo>
                  <a:lnTo>
                    <a:pt x="4" y="10"/>
                  </a:lnTo>
                  <a:lnTo>
                    <a:pt x="8" y="8"/>
                  </a:lnTo>
                  <a:lnTo>
                    <a:pt x="10" y="4"/>
                  </a:lnTo>
                  <a:lnTo>
                    <a:pt x="16" y="2"/>
                  </a:lnTo>
                  <a:lnTo>
                    <a:pt x="20" y="0"/>
                  </a:lnTo>
                  <a:lnTo>
                    <a:pt x="23" y="0"/>
                  </a:lnTo>
                  <a:lnTo>
                    <a:pt x="29" y="0"/>
                  </a:lnTo>
                  <a:lnTo>
                    <a:pt x="33" y="2"/>
                  </a:lnTo>
                  <a:lnTo>
                    <a:pt x="37" y="4"/>
                  </a:lnTo>
                  <a:lnTo>
                    <a:pt x="39" y="8"/>
                  </a:lnTo>
                  <a:lnTo>
                    <a:pt x="43" y="10"/>
                  </a:lnTo>
                  <a:lnTo>
                    <a:pt x="45" y="14"/>
                  </a:lnTo>
                  <a:lnTo>
                    <a:pt x="46" y="19"/>
                  </a:lnTo>
                  <a:lnTo>
                    <a:pt x="46" y="23"/>
                  </a:lnTo>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36" name="Freeform 364"/>
            <p:cNvSpPr>
              <a:spLocks noChangeAspect="1"/>
            </p:cNvSpPr>
            <p:nvPr/>
          </p:nvSpPr>
          <p:spPr bwMode="auto">
            <a:xfrm>
              <a:off x="2460" y="2942"/>
              <a:ext cx="98" cy="97"/>
            </a:xfrm>
            <a:custGeom>
              <a:avLst/>
              <a:gdLst>
                <a:gd name="T0" fmla="*/ 40 w 40"/>
                <a:gd name="T1" fmla="*/ 21 h 40"/>
                <a:gd name="T2" fmla="*/ 40 w 40"/>
                <a:gd name="T3" fmla="*/ 25 h 40"/>
                <a:gd name="T4" fmla="*/ 38 w 40"/>
                <a:gd name="T5" fmla="*/ 28 h 40"/>
                <a:gd name="T6" fmla="*/ 36 w 40"/>
                <a:gd name="T7" fmla="*/ 32 h 40"/>
                <a:gd name="T8" fmla="*/ 34 w 40"/>
                <a:gd name="T9" fmla="*/ 34 h 40"/>
                <a:gd name="T10" fmla="*/ 30 w 40"/>
                <a:gd name="T11" fmla="*/ 36 h 40"/>
                <a:gd name="T12" fmla="*/ 26 w 40"/>
                <a:gd name="T13" fmla="*/ 38 h 40"/>
                <a:gd name="T14" fmla="*/ 23 w 40"/>
                <a:gd name="T15" fmla="*/ 40 h 40"/>
                <a:gd name="T16" fmla="*/ 19 w 40"/>
                <a:gd name="T17" fmla="*/ 40 h 40"/>
                <a:gd name="T18" fmla="*/ 15 w 40"/>
                <a:gd name="T19" fmla="*/ 40 h 40"/>
                <a:gd name="T20" fmla="*/ 11 w 40"/>
                <a:gd name="T21" fmla="*/ 38 h 40"/>
                <a:gd name="T22" fmla="*/ 7 w 40"/>
                <a:gd name="T23" fmla="*/ 36 h 40"/>
                <a:gd name="T24" fmla="*/ 5 w 40"/>
                <a:gd name="T25" fmla="*/ 34 h 40"/>
                <a:gd name="T26" fmla="*/ 2 w 40"/>
                <a:gd name="T27" fmla="*/ 32 h 40"/>
                <a:gd name="T28" fmla="*/ 2 w 40"/>
                <a:gd name="T29" fmla="*/ 28 h 40"/>
                <a:gd name="T30" fmla="*/ 0 w 40"/>
                <a:gd name="T31" fmla="*/ 25 h 40"/>
                <a:gd name="T32" fmla="*/ 0 w 40"/>
                <a:gd name="T33" fmla="*/ 21 h 40"/>
                <a:gd name="T34" fmla="*/ 0 w 40"/>
                <a:gd name="T35" fmla="*/ 15 h 40"/>
                <a:gd name="T36" fmla="*/ 2 w 40"/>
                <a:gd name="T37" fmla="*/ 11 h 40"/>
                <a:gd name="T38" fmla="*/ 2 w 40"/>
                <a:gd name="T39" fmla="*/ 9 h 40"/>
                <a:gd name="T40" fmla="*/ 5 w 40"/>
                <a:gd name="T41" fmla="*/ 5 h 40"/>
                <a:gd name="T42" fmla="*/ 7 w 40"/>
                <a:gd name="T43" fmla="*/ 3 h 40"/>
                <a:gd name="T44" fmla="*/ 11 w 40"/>
                <a:gd name="T45" fmla="*/ 2 h 40"/>
                <a:gd name="T46" fmla="*/ 15 w 40"/>
                <a:gd name="T47" fmla="*/ 0 h 40"/>
                <a:gd name="T48" fmla="*/ 19 w 40"/>
                <a:gd name="T49" fmla="*/ 0 h 40"/>
                <a:gd name="T50" fmla="*/ 23 w 40"/>
                <a:gd name="T51" fmla="*/ 0 h 40"/>
                <a:gd name="T52" fmla="*/ 26 w 40"/>
                <a:gd name="T53" fmla="*/ 2 h 40"/>
                <a:gd name="T54" fmla="*/ 30 w 40"/>
                <a:gd name="T55" fmla="*/ 3 h 40"/>
                <a:gd name="T56" fmla="*/ 34 w 40"/>
                <a:gd name="T57" fmla="*/ 5 h 40"/>
                <a:gd name="T58" fmla="*/ 36 w 40"/>
                <a:gd name="T59" fmla="*/ 9 h 40"/>
                <a:gd name="T60" fmla="*/ 38 w 40"/>
                <a:gd name="T61" fmla="*/ 11 h 40"/>
                <a:gd name="T62" fmla="*/ 40 w 40"/>
                <a:gd name="T63" fmla="*/ 15 h 40"/>
                <a:gd name="T64" fmla="*/ 40 w 40"/>
                <a:gd name="T65"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40" y="21"/>
                  </a:moveTo>
                  <a:lnTo>
                    <a:pt x="40" y="25"/>
                  </a:lnTo>
                  <a:lnTo>
                    <a:pt x="38" y="28"/>
                  </a:lnTo>
                  <a:lnTo>
                    <a:pt x="36" y="32"/>
                  </a:lnTo>
                  <a:lnTo>
                    <a:pt x="34" y="34"/>
                  </a:lnTo>
                  <a:lnTo>
                    <a:pt x="30" y="36"/>
                  </a:lnTo>
                  <a:lnTo>
                    <a:pt x="26" y="38"/>
                  </a:lnTo>
                  <a:lnTo>
                    <a:pt x="23" y="40"/>
                  </a:lnTo>
                  <a:lnTo>
                    <a:pt x="19" y="40"/>
                  </a:lnTo>
                  <a:lnTo>
                    <a:pt x="15" y="40"/>
                  </a:lnTo>
                  <a:lnTo>
                    <a:pt x="11" y="38"/>
                  </a:lnTo>
                  <a:lnTo>
                    <a:pt x="7" y="36"/>
                  </a:lnTo>
                  <a:lnTo>
                    <a:pt x="5" y="34"/>
                  </a:lnTo>
                  <a:lnTo>
                    <a:pt x="2" y="32"/>
                  </a:lnTo>
                  <a:lnTo>
                    <a:pt x="2" y="28"/>
                  </a:lnTo>
                  <a:lnTo>
                    <a:pt x="0" y="25"/>
                  </a:lnTo>
                  <a:lnTo>
                    <a:pt x="0" y="21"/>
                  </a:lnTo>
                  <a:lnTo>
                    <a:pt x="0" y="15"/>
                  </a:lnTo>
                  <a:lnTo>
                    <a:pt x="2" y="11"/>
                  </a:lnTo>
                  <a:lnTo>
                    <a:pt x="2" y="9"/>
                  </a:lnTo>
                  <a:lnTo>
                    <a:pt x="5" y="5"/>
                  </a:lnTo>
                  <a:lnTo>
                    <a:pt x="7" y="3"/>
                  </a:lnTo>
                  <a:lnTo>
                    <a:pt x="11" y="2"/>
                  </a:lnTo>
                  <a:lnTo>
                    <a:pt x="15" y="0"/>
                  </a:lnTo>
                  <a:lnTo>
                    <a:pt x="19" y="0"/>
                  </a:lnTo>
                  <a:lnTo>
                    <a:pt x="23" y="0"/>
                  </a:lnTo>
                  <a:lnTo>
                    <a:pt x="26" y="2"/>
                  </a:lnTo>
                  <a:lnTo>
                    <a:pt x="30" y="3"/>
                  </a:lnTo>
                  <a:lnTo>
                    <a:pt x="34" y="5"/>
                  </a:lnTo>
                  <a:lnTo>
                    <a:pt x="36" y="9"/>
                  </a:lnTo>
                  <a:lnTo>
                    <a:pt x="38" y="11"/>
                  </a:lnTo>
                  <a:lnTo>
                    <a:pt x="40" y="15"/>
                  </a:lnTo>
                  <a:lnTo>
                    <a:pt x="4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7" name="Freeform 365"/>
            <p:cNvSpPr>
              <a:spLocks noChangeAspect="1"/>
            </p:cNvSpPr>
            <p:nvPr/>
          </p:nvSpPr>
          <p:spPr bwMode="auto">
            <a:xfrm>
              <a:off x="2507" y="2993"/>
              <a:ext cx="66" cy="61"/>
            </a:xfrm>
            <a:custGeom>
              <a:avLst/>
              <a:gdLst>
                <a:gd name="T0" fmla="*/ 0 w 27"/>
                <a:gd name="T1" fmla="*/ 25 h 25"/>
                <a:gd name="T2" fmla="*/ 0 w 27"/>
                <a:gd name="T3" fmla="*/ 25 h 25"/>
                <a:gd name="T4" fmla="*/ 6 w 27"/>
                <a:gd name="T5" fmla="*/ 25 h 25"/>
                <a:gd name="T6" fmla="*/ 11 w 27"/>
                <a:gd name="T7" fmla="*/ 23 h 25"/>
                <a:gd name="T8" fmla="*/ 15 w 27"/>
                <a:gd name="T9" fmla="*/ 21 h 25"/>
                <a:gd name="T10" fmla="*/ 19 w 27"/>
                <a:gd name="T11" fmla="*/ 17 h 25"/>
                <a:gd name="T12" fmla="*/ 23 w 27"/>
                <a:gd name="T13" fmla="*/ 13 h 25"/>
                <a:gd name="T14" fmla="*/ 25 w 27"/>
                <a:gd name="T15" fmla="*/ 9 h 25"/>
                <a:gd name="T16" fmla="*/ 27 w 27"/>
                <a:gd name="T17" fmla="*/ 4 h 25"/>
                <a:gd name="T18" fmla="*/ 27 w 27"/>
                <a:gd name="T19" fmla="*/ 0 h 25"/>
                <a:gd name="T20" fmla="*/ 15 w 27"/>
                <a:gd name="T21" fmla="*/ 0 h 25"/>
                <a:gd name="T22" fmla="*/ 15 w 27"/>
                <a:gd name="T23" fmla="*/ 2 h 25"/>
                <a:gd name="T24" fmla="*/ 13 w 27"/>
                <a:gd name="T25" fmla="*/ 5 h 25"/>
                <a:gd name="T26" fmla="*/ 13 w 27"/>
                <a:gd name="T27" fmla="*/ 7 h 25"/>
                <a:gd name="T28" fmla="*/ 11 w 27"/>
                <a:gd name="T29" fmla="*/ 9 h 25"/>
                <a:gd name="T30" fmla="*/ 7 w 27"/>
                <a:gd name="T31" fmla="*/ 11 h 25"/>
                <a:gd name="T32" fmla="*/ 6 w 27"/>
                <a:gd name="T33" fmla="*/ 13 h 25"/>
                <a:gd name="T34" fmla="*/ 4 w 27"/>
                <a:gd name="T35" fmla="*/ 13 h 25"/>
                <a:gd name="T36" fmla="*/ 0 w 27"/>
                <a:gd name="T37" fmla="*/ 13 h 25"/>
                <a:gd name="T38" fmla="*/ 0 w 27"/>
                <a:gd name="T39" fmla="*/ 13 h 25"/>
                <a:gd name="T40" fmla="*/ 0 w 27"/>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5">
                  <a:moveTo>
                    <a:pt x="0" y="25"/>
                  </a:moveTo>
                  <a:lnTo>
                    <a:pt x="0" y="25"/>
                  </a:lnTo>
                  <a:lnTo>
                    <a:pt x="6" y="25"/>
                  </a:lnTo>
                  <a:lnTo>
                    <a:pt x="11" y="23"/>
                  </a:lnTo>
                  <a:lnTo>
                    <a:pt x="15" y="21"/>
                  </a:lnTo>
                  <a:lnTo>
                    <a:pt x="19" y="17"/>
                  </a:lnTo>
                  <a:lnTo>
                    <a:pt x="23" y="13"/>
                  </a:lnTo>
                  <a:lnTo>
                    <a:pt x="25" y="9"/>
                  </a:lnTo>
                  <a:lnTo>
                    <a:pt x="27" y="4"/>
                  </a:lnTo>
                  <a:lnTo>
                    <a:pt x="27" y="0"/>
                  </a:lnTo>
                  <a:lnTo>
                    <a:pt x="15" y="0"/>
                  </a:lnTo>
                  <a:lnTo>
                    <a:pt x="15" y="2"/>
                  </a:lnTo>
                  <a:lnTo>
                    <a:pt x="13" y="5"/>
                  </a:lnTo>
                  <a:lnTo>
                    <a:pt x="13" y="7"/>
                  </a:lnTo>
                  <a:lnTo>
                    <a:pt x="11" y="9"/>
                  </a:lnTo>
                  <a:lnTo>
                    <a:pt x="7" y="11"/>
                  </a:lnTo>
                  <a:lnTo>
                    <a:pt x="6" y="13"/>
                  </a:lnTo>
                  <a:lnTo>
                    <a:pt x="4" y="13"/>
                  </a:lnTo>
                  <a:lnTo>
                    <a:pt x="0" y="13"/>
                  </a:lnTo>
                  <a:lnTo>
                    <a:pt x="0" y="13"/>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8" name="Freeform 366"/>
            <p:cNvSpPr>
              <a:spLocks noChangeAspect="1"/>
            </p:cNvSpPr>
            <p:nvPr/>
          </p:nvSpPr>
          <p:spPr bwMode="auto">
            <a:xfrm>
              <a:off x="2446" y="2993"/>
              <a:ext cx="61" cy="61"/>
            </a:xfrm>
            <a:custGeom>
              <a:avLst/>
              <a:gdLst>
                <a:gd name="T0" fmla="*/ 0 w 25"/>
                <a:gd name="T1" fmla="*/ 0 h 25"/>
                <a:gd name="T2" fmla="*/ 0 w 25"/>
                <a:gd name="T3" fmla="*/ 0 h 25"/>
                <a:gd name="T4" fmla="*/ 0 w 25"/>
                <a:gd name="T5" fmla="*/ 4 h 25"/>
                <a:gd name="T6" fmla="*/ 2 w 25"/>
                <a:gd name="T7" fmla="*/ 9 h 25"/>
                <a:gd name="T8" fmla="*/ 4 w 25"/>
                <a:gd name="T9" fmla="*/ 13 h 25"/>
                <a:gd name="T10" fmla="*/ 8 w 25"/>
                <a:gd name="T11" fmla="*/ 17 h 25"/>
                <a:gd name="T12" fmla="*/ 11 w 25"/>
                <a:gd name="T13" fmla="*/ 21 h 25"/>
                <a:gd name="T14" fmla="*/ 15 w 25"/>
                <a:gd name="T15" fmla="*/ 23 h 25"/>
                <a:gd name="T16" fmla="*/ 21 w 25"/>
                <a:gd name="T17" fmla="*/ 25 h 25"/>
                <a:gd name="T18" fmla="*/ 25 w 25"/>
                <a:gd name="T19" fmla="*/ 25 h 25"/>
                <a:gd name="T20" fmla="*/ 25 w 25"/>
                <a:gd name="T21" fmla="*/ 13 h 25"/>
                <a:gd name="T22" fmla="*/ 23 w 25"/>
                <a:gd name="T23" fmla="*/ 13 h 25"/>
                <a:gd name="T24" fmla="*/ 19 w 25"/>
                <a:gd name="T25" fmla="*/ 13 h 25"/>
                <a:gd name="T26" fmla="*/ 17 w 25"/>
                <a:gd name="T27" fmla="*/ 11 h 25"/>
                <a:gd name="T28" fmla="*/ 15 w 25"/>
                <a:gd name="T29" fmla="*/ 9 h 25"/>
                <a:gd name="T30" fmla="*/ 13 w 25"/>
                <a:gd name="T31" fmla="*/ 7 h 25"/>
                <a:gd name="T32" fmla="*/ 11 w 25"/>
                <a:gd name="T33" fmla="*/ 5 h 25"/>
                <a:gd name="T34" fmla="*/ 11 w 25"/>
                <a:gd name="T35" fmla="*/ 2 h 25"/>
                <a:gd name="T36" fmla="*/ 11 w 25"/>
                <a:gd name="T37" fmla="*/ 0 h 25"/>
                <a:gd name="T38" fmla="*/ 11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0" y="4"/>
                  </a:lnTo>
                  <a:lnTo>
                    <a:pt x="2" y="9"/>
                  </a:lnTo>
                  <a:lnTo>
                    <a:pt x="4" y="13"/>
                  </a:lnTo>
                  <a:lnTo>
                    <a:pt x="8" y="17"/>
                  </a:lnTo>
                  <a:lnTo>
                    <a:pt x="11" y="21"/>
                  </a:lnTo>
                  <a:lnTo>
                    <a:pt x="15" y="23"/>
                  </a:lnTo>
                  <a:lnTo>
                    <a:pt x="21" y="25"/>
                  </a:lnTo>
                  <a:lnTo>
                    <a:pt x="25" y="25"/>
                  </a:lnTo>
                  <a:lnTo>
                    <a:pt x="25" y="13"/>
                  </a:lnTo>
                  <a:lnTo>
                    <a:pt x="23" y="13"/>
                  </a:lnTo>
                  <a:lnTo>
                    <a:pt x="19" y="13"/>
                  </a:lnTo>
                  <a:lnTo>
                    <a:pt x="17" y="11"/>
                  </a:lnTo>
                  <a:lnTo>
                    <a:pt x="15" y="9"/>
                  </a:lnTo>
                  <a:lnTo>
                    <a:pt x="13" y="7"/>
                  </a:lnTo>
                  <a:lnTo>
                    <a:pt x="11" y="5"/>
                  </a:lnTo>
                  <a:lnTo>
                    <a:pt x="11" y="2"/>
                  </a:lnTo>
                  <a:lnTo>
                    <a:pt x="11" y="0"/>
                  </a:lnTo>
                  <a:lnTo>
                    <a:pt x="1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39" name="Freeform 367"/>
            <p:cNvSpPr>
              <a:spLocks noChangeAspect="1"/>
            </p:cNvSpPr>
            <p:nvPr/>
          </p:nvSpPr>
          <p:spPr bwMode="auto">
            <a:xfrm>
              <a:off x="2446" y="2927"/>
              <a:ext cx="61" cy="66"/>
            </a:xfrm>
            <a:custGeom>
              <a:avLst/>
              <a:gdLst>
                <a:gd name="T0" fmla="*/ 25 w 25"/>
                <a:gd name="T1" fmla="*/ 0 h 27"/>
                <a:gd name="T2" fmla="*/ 25 w 25"/>
                <a:gd name="T3" fmla="*/ 0 h 27"/>
                <a:gd name="T4" fmla="*/ 21 w 25"/>
                <a:gd name="T5" fmla="*/ 0 h 27"/>
                <a:gd name="T6" fmla="*/ 15 w 25"/>
                <a:gd name="T7" fmla="*/ 2 h 27"/>
                <a:gd name="T8" fmla="*/ 11 w 25"/>
                <a:gd name="T9" fmla="*/ 4 h 27"/>
                <a:gd name="T10" fmla="*/ 8 w 25"/>
                <a:gd name="T11" fmla="*/ 8 h 27"/>
                <a:gd name="T12" fmla="*/ 4 w 25"/>
                <a:gd name="T13" fmla="*/ 11 h 27"/>
                <a:gd name="T14" fmla="*/ 2 w 25"/>
                <a:gd name="T15" fmla="*/ 15 h 27"/>
                <a:gd name="T16" fmla="*/ 0 w 25"/>
                <a:gd name="T17" fmla="*/ 21 h 27"/>
                <a:gd name="T18" fmla="*/ 0 w 25"/>
                <a:gd name="T19" fmla="*/ 27 h 27"/>
                <a:gd name="T20" fmla="*/ 11 w 25"/>
                <a:gd name="T21" fmla="*/ 27 h 27"/>
                <a:gd name="T22" fmla="*/ 11 w 25"/>
                <a:gd name="T23" fmla="*/ 23 h 27"/>
                <a:gd name="T24" fmla="*/ 11 w 25"/>
                <a:gd name="T25" fmla="*/ 21 h 27"/>
                <a:gd name="T26" fmla="*/ 13 w 25"/>
                <a:gd name="T27" fmla="*/ 17 h 27"/>
                <a:gd name="T28" fmla="*/ 15 w 25"/>
                <a:gd name="T29" fmla="*/ 15 h 27"/>
                <a:gd name="T30" fmla="*/ 17 w 25"/>
                <a:gd name="T31" fmla="*/ 13 h 27"/>
                <a:gd name="T32" fmla="*/ 19 w 25"/>
                <a:gd name="T33" fmla="*/ 13 h 27"/>
                <a:gd name="T34" fmla="*/ 23 w 25"/>
                <a:gd name="T35" fmla="*/ 11 h 27"/>
                <a:gd name="T36" fmla="*/ 25 w 25"/>
                <a:gd name="T37" fmla="*/ 11 h 27"/>
                <a:gd name="T38" fmla="*/ 25 w 25"/>
                <a:gd name="T39" fmla="*/ 11 h 27"/>
                <a:gd name="T40" fmla="*/ 25 w 25"/>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7">
                  <a:moveTo>
                    <a:pt x="25" y="0"/>
                  </a:moveTo>
                  <a:lnTo>
                    <a:pt x="25" y="0"/>
                  </a:lnTo>
                  <a:lnTo>
                    <a:pt x="21" y="0"/>
                  </a:lnTo>
                  <a:lnTo>
                    <a:pt x="15" y="2"/>
                  </a:lnTo>
                  <a:lnTo>
                    <a:pt x="11" y="4"/>
                  </a:lnTo>
                  <a:lnTo>
                    <a:pt x="8" y="8"/>
                  </a:lnTo>
                  <a:lnTo>
                    <a:pt x="4" y="11"/>
                  </a:lnTo>
                  <a:lnTo>
                    <a:pt x="2" y="15"/>
                  </a:lnTo>
                  <a:lnTo>
                    <a:pt x="0" y="21"/>
                  </a:lnTo>
                  <a:lnTo>
                    <a:pt x="0" y="27"/>
                  </a:lnTo>
                  <a:lnTo>
                    <a:pt x="11" y="27"/>
                  </a:lnTo>
                  <a:lnTo>
                    <a:pt x="11" y="23"/>
                  </a:lnTo>
                  <a:lnTo>
                    <a:pt x="11" y="21"/>
                  </a:lnTo>
                  <a:lnTo>
                    <a:pt x="13" y="17"/>
                  </a:lnTo>
                  <a:lnTo>
                    <a:pt x="15" y="15"/>
                  </a:lnTo>
                  <a:lnTo>
                    <a:pt x="17" y="13"/>
                  </a:lnTo>
                  <a:lnTo>
                    <a:pt x="19" y="13"/>
                  </a:lnTo>
                  <a:lnTo>
                    <a:pt x="23" y="11"/>
                  </a:lnTo>
                  <a:lnTo>
                    <a:pt x="25" y="11"/>
                  </a:lnTo>
                  <a:lnTo>
                    <a:pt x="25" y="11"/>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0" name="Freeform 368"/>
            <p:cNvSpPr>
              <a:spLocks noChangeAspect="1"/>
            </p:cNvSpPr>
            <p:nvPr/>
          </p:nvSpPr>
          <p:spPr bwMode="auto">
            <a:xfrm>
              <a:off x="2507" y="2927"/>
              <a:ext cx="66" cy="66"/>
            </a:xfrm>
            <a:custGeom>
              <a:avLst/>
              <a:gdLst>
                <a:gd name="T0" fmla="*/ 27 w 27"/>
                <a:gd name="T1" fmla="*/ 27 h 27"/>
                <a:gd name="T2" fmla="*/ 27 w 27"/>
                <a:gd name="T3" fmla="*/ 27 h 27"/>
                <a:gd name="T4" fmla="*/ 27 w 27"/>
                <a:gd name="T5" fmla="*/ 21 h 27"/>
                <a:gd name="T6" fmla="*/ 25 w 27"/>
                <a:gd name="T7" fmla="*/ 15 h 27"/>
                <a:gd name="T8" fmla="*/ 23 w 27"/>
                <a:gd name="T9" fmla="*/ 11 h 27"/>
                <a:gd name="T10" fmla="*/ 19 w 27"/>
                <a:gd name="T11" fmla="*/ 8 h 27"/>
                <a:gd name="T12" fmla="*/ 15 w 27"/>
                <a:gd name="T13" fmla="*/ 4 h 27"/>
                <a:gd name="T14" fmla="*/ 11 w 27"/>
                <a:gd name="T15" fmla="*/ 2 h 27"/>
                <a:gd name="T16" fmla="*/ 6 w 27"/>
                <a:gd name="T17" fmla="*/ 0 h 27"/>
                <a:gd name="T18" fmla="*/ 0 w 27"/>
                <a:gd name="T19" fmla="*/ 0 h 27"/>
                <a:gd name="T20" fmla="*/ 0 w 27"/>
                <a:gd name="T21" fmla="*/ 11 h 27"/>
                <a:gd name="T22" fmla="*/ 4 w 27"/>
                <a:gd name="T23" fmla="*/ 11 h 27"/>
                <a:gd name="T24" fmla="*/ 6 w 27"/>
                <a:gd name="T25" fmla="*/ 13 h 27"/>
                <a:gd name="T26" fmla="*/ 7 w 27"/>
                <a:gd name="T27" fmla="*/ 13 h 27"/>
                <a:gd name="T28" fmla="*/ 11 w 27"/>
                <a:gd name="T29" fmla="*/ 15 h 27"/>
                <a:gd name="T30" fmla="*/ 13 w 27"/>
                <a:gd name="T31" fmla="*/ 17 h 27"/>
                <a:gd name="T32" fmla="*/ 13 w 27"/>
                <a:gd name="T33" fmla="*/ 21 h 27"/>
                <a:gd name="T34" fmla="*/ 15 w 27"/>
                <a:gd name="T35" fmla="*/ 23 h 27"/>
                <a:gd name="T36" fmla="*/ 15 w 27"/>
                <a:gd name="T37" fmla="*/ 27 h 27"/>
                <a:gd name="T38" fmla="*/ 15 w 27"/>
                <a:gd name="T39" fmla="*/ 27 h 27"/>
                <a:gd name="T40" fmla="*/ 27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27"/>
                  </a:moveTo>
                  <a:lnTo>
                    <a:pt x="27" y="27"/>
                  </a:lnTo>
                  <a:lnTo>
                    <a:pt x="27" y="21"/>
                  </a:lnTo>
                  <a:lnTo>
                    <a:pt x="25" y="15"/>
                  </a:lnTo>
                  <a:lnTo>
                    <a:pt x="23" y="11"/>
                  </a:lnTo>
                  <a:lnTo>
                    <a:pt x="19" y="8"/>
                  </a:lnTo>
                  <a:lnTo>
                    <a:pt x="15" y="4"/>
                  </a:lnTo>
                  <a:lnTo>
                    <a:pt x="11" y="2"/>
                  </a:lnTo>
                  <a:lnTo>
                    <a:pt x="6" y="0"/>
                  </a:lnTo>
                  <a:lnTo>
                    <a:pt x="0" y="0"/>
                  </a:lnTo>
                  <a:lnTo>
                    <a:pt x="0" y="11"/>
                  </a:lnTo>
                  <a:lnTo>
                    <a:pt x="4" y="11"/>
                  </a:lnTo>
                  <a:lnTo>
                    <a:pt x="6" y="13"/>
                  </a:lnTo>
                  <a:lnTo>
                    <a:pt x="7" y="13"/>
                  </a:lnTo>
                  <a:lnTo>
                    <a:pt x="11" y="15"/>
                  </a:lnTo>
                  <a:lnTo>
                    <a:pt x="13" y="17"/>
                  </a:lnTo>
                  <a:lnTo>
                    <a:pt x="13" y="21"/>
                  </a:lnTo>
                  <a:lnTo>
                    <a:pt x="15" y="23"/>
                  </a:lnTo>
                  <a:lnTo>
                    <a:pt x="15" y="27"/>
                  </a:lnTo>
                  <a:lnTo>
                    <a:pt x="15" y="27"/>
                  </a:lnTo>
                  <a:lnTo>
                    <a:pt x="27"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1" name="Freeform 369"/>
            <p:cNvSpPr>
              <a:spLocks noChangeAspect="1"/>
            </p:cNvSpPr>
            <p:nvPr/>
          </p:nvSpPr>
          <p:spPr bwMode="auto">
            <a:xfrm>
              <a:off x="2460" y="2942"/>
              <a:ext cx="98" cy="97"/>
            </a:xfrm>
            <a:custGeom>
              <a:avLst/>
              <a:gdLst>
                <a:gd name="T0" fmla="*/ 40 w 40"/>
                <a:gd name="T1" fmla="*/ 21 h 40"/>
                <a:gd name="T2" fmla="*/ 40 w 40"/>
                <a:gd name="T3" fmla="*/ 25 h 40"/>
                <a:gd name="T4" fmla="*/ 38 w 40"/>
                <a:gd name="T5" fmla="*/ 28 h 40"/>
                <a:gd name="T6" fmla="*/ 36 w 40"/>
                <a:gd name="T7" fmla="*/ 32 h 40"/>
                <a:gd name="T8" fmla="*/ 34 w 40"/>
                <a:gd name="T9" fmla="*/ 34 h 40"/>
                <a:gd name="T10" fmla="*/ 30 w 40"/>
                <a:gd name="T11" fmla="*/ 36 h 40"/>
                <a:gd name="T12" fmla="*/ 26 w 40"/>
                <a:gd name="T13" fmla="*/ 38 h 40"/>
                <a:gd name="T14" fmla="*/ 23 w 40"/>
                <a:gd name="T15" fmla="*/ 40 h 40"/>
                <a:gd name="T16" fmla="*/ 19 w 40"/>
                <a:gd name="T17" fmla="*/ 40 h 40"/>
                <a:gd name="T18" fmla="*/ 15 w 40"/>
                <a:gd name="T19" fmla="*/ 40 h 40"/>
                <a:gd name="T20" fmla="*/ 11 w 40"/>
                <a:gd name="T21" fmla="*/ 38 h 40"/>
                <a:gd name="T22" fmla="*/ 7 w 40"/>
                <a:gd name="T23" fmla="*/ 36 h 40"/>
                <a:gd name="T24" fmla="*/ 5 w 40"/>
                <a:gd name="T25" fmla="*/ 34 h 40"/>
                <a:gd name="T26" fmla="*/ 2 w 40"/>
                <a:gd name="T27" fmla="*/ 32 h 40"/>
                <a:gd name="T28" fmla="*/ 2 w 40"/>
                <a:gd name="T29" fmla="*/ 28 h 40"/>
                <a:gd name="T30" fmla="*/ 0 w 40"/>
                <a:gd name="T31" fmla="*/ 25 h 40"/>
                <a:gd name="T32" fmla="*/ 0 w 40"/>
                <a:gd name="T33" fmla="*/ 21 h 40"/>
                <a:gd name="T34" fmla="*/ 0 w 40"/>
                <a:gd name="T35" fmla="*/ 15 h 40"/>
                <a:gd name="T36" fmla="*/ 2 w 40"/>
                <a:gd name="T37" fmla="*/ 11 h 40"/>
                <a:gd name="T38" fmla="*/ 2 w 40"/>
                <a:gd name="T39" fmla="*/ 9 h 40"/>
                <a:gd name="T40" fmla="*/ 5 w 40"/>
                <a:gd name="T41" fmla="*/ 5 h 40"/>
                <a:gd name="T42" fmla="*/ 7 w 40"/>
                <a:gd name="T43" fmla="*/ 3 h 40"/>
                <a:gd name="T44" fmla="*/ 11 w 40"/>
                <a:gd name="T45" fmla="*/ 2 h 40"/>
                <a:gd name="T46" fmla="*/ 15 w 40"/>
                <a:gd name="T47" fmla="*/ 0 h 40"/>
                <a:gd name="T48" fmla="*/ 19 w 40"/>
                <a:gd name="T49" fmla="*/ 0 h 40"/>
                <a:gd name="T50" fmla="*/ 23 w 40"/>
                <a:gd name="T51" fmla="*/ 0 h 40"/>
                <a:gd name="T52" fmla="*/ 26 w 40"/>
                <a:gd name="T53" fmla="*/ 2 h 40"/>
                <a:gd name="T54" fmla="*/ 30 w 40"/>
                <a:gd name="T55" fmla="*/ 3 h 40"/>
                <a:gd name="T56" fmla="*/ 34 w 40"/>
                <a:gd name="T57" fmla="*/ 5 h 40"/>
                <a:gd name="T58" fmla="*/ 36 w 40"/>
                <a:gd name="T59" fmla="*/ 9 h 40"/>
                <a:gd name="T60" fmla="*/ 38 w 40"/>
                <a:gd name="T61" fmla="*/ 11 h 40"/>
                <a:gd name="T62" fmla="*/ 40 w 40"/>
                <a:gd name="T63" fmla="*/ 15 h 40"/>
                <a:gd name="T64" fmla="*/ 40 w 40"/>
                <a:gd name="T65"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0">
                  <a:moveTo>
                    <a:pt x="40" y="21"/>
                  </a:moveTo>
                  <a:lnTo>
                    <a:pt x="40" y="25"/>
                  </a:lnTo>
                  <a:lnTo>
                    <a:pt x="38" y="28"/>
                  </a:lnTo>
                  <a:lnTo>
                    <a:pt x="36" y="32"/>
                  </a:lnTo>
                  <a:lnTo>
                    <a:pt x="34" y="34"/>
                  </a:lnTo>
                  <a:lnTo>
                    <a:pt x="30" y="36"/>
                  </a:lnTo>
                  <a:lnTo>
                    <a:pt x="26" y="38"/>
                  </a:lnTo>
                  <a:lnTo>
                    <a:pt x="23" y="40"/>
                  </a:lnTo>
                  <a:lnTo>
                    <a:pt x="19" y="40"/>
                  </a:lnTo>
                  <a:lnTo>
                    <a:pt x="15" y="40"/>
                  </a:lnTo>
                  <a:lnTo>
                    <a:pt x="11" y="38"/>
                  </a:lnTo>
                  <a:lnTo>
                    <a:pt x="7" y="36"/>
                  </a:lnTo>
                  <a:lnTo>
                    <a:pt x="5" y="34"/>
                  </a:lnTo>
                  <a:lnTo>
                    <a:pt x="2" y="32"/>
                  </a:lnTo>
                  <a:lnTo>
                    <a:pt x="2" y="28"/>
                  </a:lnTo>
                  <a:lnTo>
                    <a:pt x="0" y="25"/>
                  </a:lnTo>
                  <a:lnTo>
                    <a:pt x="0" y="21"/>
                  </a:lnTo>
                  <a:lnTo>
                    <a:pt x="0" y="15"/>
                  </a:lnTo>
                  <a:lnTo>
                    <a:pt x="2" y="11"/>
                  </a:lnTo>
                  <a:lnTo>
                    <a:pt x="2" y="9"/>
                  </a:lnTo>
                  <a:lnTo>
                    <a:pt x="5" y="5"/>
                  </a:lnTo>
                  <a:lnTo>
                    <a:pt x="7" y="3"/>
                  </a:lnTo>
                  <a:lnTo>
                    <a:pt x="11" y="2"/>
                  </a:lnTo>
                  <a:lnTo>
                    <a:pt x="15" y="0"/>
                  </a:lnTo>
                  <a:lnTo>
                    <a:pt x="19" y="0"/>
                  </a:lnTo>
                  <a:lnTo>
                    <a:pt x="23" y="0"/>
                  </a:lnTo>
                  <a:lnTo>
                    <a:pt x="26" y="2"/>
                  </a:lnTo>
                  <a:lnTo>
                    <a:pt x="30" y="3"/>
                  </a:lnTo>
                  <a:lnTo>
                    <a:pt x="34" y="5"/>
                  </a:lnTo>
                  <a:lnTo>
                    <a:pt x="36" y="9"/>
                  </a:lnTo>
                  <a:lnTo>
                    <a:pt x="38" y="11"/>
                  </a:lnTo>
                  <a:lnTo>
                    <a:pt x="40" y="15"/>
                  </a:lnTo>
                  <a:lnTo>
                    <a:pt x="4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2" name="Freeform 370"/>
            <p:cNvSpPr>
              <a:spLocks noChangeAspect="1"/>
            </p:cNvSpPr>
            <p:nvPr/>
          </p:nvSpPr>
          <p:spPr bwMode="auto">
            <a:xfrm>
              <a:off x="2507" y="2993"/>
              <a:ext cx="61" cy="56"/>
            </a:xfrm>
            <a:custGeom>
              <a:avLst/>
              <a:gdLst>
                <a:gd name="T0" fmla="*/ 0 w 25"/>
                <a:gd name="T1" fmla="*/ 23 h 23"/>
                <a:gd name="T2" fmla="*/ 0 w 25"/>
                <a:gd name="T3" fmla="*/ 23 h 23"/>
                <a:gd name="T4" fmla="*/ 6 w 25"/>
                <a:gd name="T5" fmla="*/ 23 h 23"/>
                <a:gd name="T6" fmla="*/ 9 w 25"/>
                <a:gd name="T7" fmla="*/ 21 h 23"/>
                <a:gd name="T8" fmla="*/ 13 w 25"/>
                <a:gd name="T9" fmla="*/ 19 h 23"/>
                <a:gd name="T10" fmla="*/ 17 w 25"/>
                <a:gd name="T11" fmla="*/ 17 h 23"/>
                <a:gd name="T12" fmla="*/ 21 w 25"/>
                <a:gd name="T13" fmla="*/ 13 h 23"/>
                <a:gd name="T14" fmla="*/ 23 w 25"/>
                <a:gd name="T15" fmla="*/ 9 h 23"/>
                <a:gd name="T16" fmla="*/ 25 w 25"/>
                <a:gd name="T17" fmla="*/ 4 h 23"/>
                <a:gd name="T18" fmla="*/ 25 w 25"/>
                <a:gd name="T19" fmla="*/ 0 h 23"/>
                <a:gd name="T20" fmla="*/ 17 w 25"/>
                <a:gd name="T21" fmla="*/ 0 h 23"/>
                <a:gd name="T22" fmla="*/ 17 w 25"/>
                <a:gd name="T23" fmla="*/ 2 h 23"/>
                <a:gd name="T24" fmla="*/ 15 w 25"/>
                <a:gd name="T25" fmla="*/ 5 h 23"/>
                <a:gd name="T26" fmla="*/ 13 w 25"/>
                <a:gd name="T27" fmla="*/ 7 h 23"/>
                <a:gd name="T28" fmla="*/ 11 w 25"/>
                <a:gd name="T29" fmla="*/ 11 h 23"/>
                <a:gd name="T30" fmla="*/ 9 w 25"/>
                <a:gd name="T31" fmla="*/ 13 h 23"/>
                <a:gd name="T32" fmla="*/ 7 w 25"/>
                <a:gd name="T33" fmla="*/ 13 h 23"/>
                <a:gd name="T34" fmla="*/ 4 w 25"/>
                <a:gd name="T35" fmla="*/ 15 h 23"/>
                <a:gd name="T36" fmla="*/ 0 w 25"/>
                <a:gd name="T37" fmla="*/ 15 h 23"/>
                <a:gd name="T38" fmla="*/ 0 w 25"/>
                <a:gd name="T39" fmla="*/ 15 h 23"/>
                <a:gd name="T40" fmla="*/ 0 w 25"/>
                <a:gd name="T4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0" y="23"/>
                  </a:moveTo>
                  <a:lnTo>
                    <a:pt x="0" y="23"/>
                  </a:lnTo>
                  <a:lnTo>
                    <a:pt x="6" y="23"/>
                  </a:lnTo>
                  <a:lnTo>
                    <a:pt x="9" y="21"/>
                  </a:lnTo>
                  <a:lnTo>
                    <a:pt x="13" y="19"/>
                  </a:lnTo>
                  <a:lnTo>
                    <a:pt x="17" y="17"/>
                  </a:lnTo>
                  <a:lnTo>
                    <a:pt x="21" y="13"/>
                  </a:lnTo>
                  <a:lnTo>
                    <a:pt x="23" y="9"/>
                  </a:lnTo>
                  <a:lnTo>
                    <a:pt x="25" y="4"/>
                  </a:lnTo>
                  <a:lnTo>
                    <a:pt x="25" y="0"/>
                  </a:lnTo>
                  <a:lnTo>
                    <a:pt x="17" y="0"/>
                  </a:lnTo>
                  <a:lnTo>
                    <a:pt x="17" y="2"/>
                  </a:lnTo>
                  <a:lnTo>
                    <a:pt x="15" y="5"/>
                  </a:lnTo>
                  <a:lnTo>
                    <a:pt x="13" y="7"/>
                  </a:lnTo>
                  <a:lnTo>
                    <a:pt x="11" y="11"/>
                  </a:lnTo>
                  <a:lnTo>
                    <a:pt x="9" y="13"/>
                  </a:lnTo>
                  <a:lnTo>
                    <a:pt x="7" y="13"/>
                  </a:lnTo>
                  <a:lnTo>
                    <a:pt x="4" y="15"/>
                  </a:lnTo>
                  <a:lnTo>
                    <a:pt x="0" y="15"/>
                  </a:lnTo>
                  <a:lnTo>
                    <a:pt x="0" y="15"/>
                  </a:lnTo>
                  <a:lnTo>
                    <a:pt x="0"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3" name="Freeform 371"/>
            <p:cNvSpPr>
              <a:spLocks noChangeAspect="1"/>
            </p:cNvSpPr>
            <p:nvPr/>
          </p:nvSpPr>
          <p:spPr bwMode="auto">
            <a:xfrm>
              <a:off x="2451" y="2993"/>
              <a:ext cx="56" cy="56"/>
            </a:xfrm>
            <a:custGeom>
              <a:avLst/>
              <a:gdLst>
                <a:gd name="T0" fmla="*/ 0 w 23"/>
                <a:gd name="T1" fmla="*/ 0 h 23"/>
                <a:gd name="T2" fmla="*/ 0 w 23"/>
                <a:gd name="T3" fmla="*/ 0 h 23"/>
                <a:gd name="T4" fmla="*/ 0 w 23"/>
                <a:gd name="T5" fmla="*/ 4 h 23"/>
                <a:gd name="T6" fmla="*/ 2 w 23"/>
                <a:gd name="T7" fmla="*/ 9 h 23"/>
                <a:gd name="T8" fmla="*/ 4 w 23"/>
                <a:gd name="T9" fmla="*/ 13 h 23"/>
                <a:gd name="T10" fmla="*/ 6 w 23"/>
                <a:gd name="T11" fmla="*/ 17 h 23"/>
                <a:gd name="T12" fmla="*/ 9 w 23"/>
                <a:gd name="T13" fmla="*/ 19 h 23"/>
                <a:gd name="T14" fmla="*/ 13 w 23"/>
                <a:gd name="T15" fmla="*/ 21 h 23"/>
                <a:gd name="T16" fmla="*/ 19 w 23"/>
                <a:gd name="T17" fmla="*/ 23 h 23"/>
                <a:gd name="T18" fmla="*/ 23 w 23"/>
                <a:gd name="T19" fmla="*/ 23 h 23"/>
                <a:gd name="T20" fmla="*/ 23 w 23"/>
                <a:gd name="T21" fmla="*/ 15 h 23"/>
                <a:gd name="T22" fmla="*/ 21 w 23"/>
                <a:gd name="T23" fmla="*/ 15 h 23"/>
                <a:gd name="T24" fmla="*/ 17 w 23"/>
                <a:gd name="T25" fmla="*/ 13 h 23"/>
                <a:gd name="T26" fmla="*/ 15 w 23"/>
                <a:gd name="T27" fmla="*/ 13 h 23"/>
                <a:gd name="T28" fmla="*/ 11 w 23"/>
                <a:gd name="T29" fmla="*/ 11 h 23"/>
                <a:gd name="T30" fmla="*/ 9 w 23"/>
                <a:gd name="T31" fmla="*/ 7 h 23"/>
                <a:gd name="T32" fmla="*/ 7 w 23"/>
                <a:gd name="T33" fmla="*/ 5 h 23"/>
                <a:gd name="T34" fmla="*/ 7 w 23"/>
                <a:gd name="T35" fmla="*/ 2 h 23"/>
                <a:gd name="T36" fmla="*/ 7 w 23"/>
                <a:gd name="T37" fmla="*/ 0 h 23"/>
                <a:gd name="T38" fmla="*/ 7 w 23"/>
                <a:gd name="T39" fmla="*/ 0 h 23"/>
                <a:gd name="T40" fmla="*/ 0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0" y="0"/>
                  </a:moveTo>
                  <a:lnTo>
                    <a:pt x="0" y="0"/>
                  </a:lnTo>
                  <a:lnTo>
                    <a:pt x="0" y="4"/>
                  </a:lnTo>
                  <a:lnTo>
                    <a:pt x="2" y="9"/>
                  </a:lnTo>
                  <a:lnTo>
                    <a:pt x="4" y="13"/>
                  </a:lnTo>
                  <a:lnTo>
                    <a:pt x="6" y="17"/>
                  </a:lnTo>
                  <a:lnTo>
                    <a:pt x="9" y="19"/>
                  </a:lnTo>
                  <a:lnTo>
                    <a:pt x="13" y="21"/>
                  </a:lnTo>
                  <a:lnTo>
                    <a:pt x="19" y="23"/>
                  </a:lnTo>
                  <a:lnTo>
                    <a:pt x="23" y="23"/>
                  </a:lnTo>
                  <a:lnTo>
                    <a:pt x="23" y="15"/>
                  </a:lnTo>
                  <a:lnTo>
                    <a:pt x="21" y="15"/>
                  </a:lnTo>
                  <a:lnTo>
                    <a:pt x="17" y="13"/>
                  </a:lnTo>
                  <a:lnTo>
                    <a:pt x="15" y="13"/>
                  </a:lnTo>
                  <a:lnTo>
                    <a:pt x="11" y="11"/>
                  </a:lnTo>
                  <a:lnTo>
                    <a:pt x="9" y="7"/>
                  </a:lnTo>
                  <a:lnTo>
                    <a:pt x="7" y="5"/>
                  </a:lnTo>
                  <a:lnTo>
                    <a:pt x="7" y="2"/>
                  </a:lnTo>
                  <a:lnTo>
                    <a:pt x="7" y="0"/>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4" name="Freeform 372"/>
            <p:cNvSpPr>
              <a:spLocks noChangeAspect="1"/>
            </p:cNvSpPr>
            <p:nvPr/>
          </p:nvSpPr>
          <p:spPr bwMode="auto">
            <a:xfrm>
              <a:off x="2451" y="2932"/>
              <a:ext cx="56" cy="61"/>
            </a:xfrm>
            <a:custGeom>
              <a:avLst/>
              <a:gdLst>
                <a:gd name="T0" fmla="*/ 23 w 23"/>
                <a:gd name="T1" fmla="*/ 0 h 25"/>
                <a:gd name="T2" fmla="*/ 23 w 23"/>
                <a:gd name="T3" fmla="*/ 0 h 25"/>
                <a:gd name="T4" fmla="*/ 19 w 23"/>
                <a:gd name="T5" fmla="*/ 0 h 25"/>
                <a:gd name="T6" fmla="*/ 13 w 23"/>
                <a:gd name="T7" fmla="*/ 2 h 25"/>
                <a:gd name="T8" fmla="*/ 9 w 23"/>
                <a:gd name="T9" fmla="*/ 4 h 25"/>
                <a:gd name="T10" fmla="*/ 6 w 23"/>
                <a:gd name="T11" fmla="*/ 7 h 25"/>
                <a:gd name="T12" fmla="*/ 4 w 23"/>
                <a:gd name="T13" fmla="*/ 11 h 25"/>
                <a:gd name="T14" fmla="*/ 2 w 23"/>
                <a:gd name="T15" fmla="*/ 15 h 25"/>
                <a:gd name="T16" fmla="*/ 0 w 23"/>
                <a:gd name="T17" fmla="*/ 19 h 25"/>
                <a:gd name="T18" fmla="*/ 0 w 23"/>
                <a:gd name="T19" fmla="*/ 25 h 25"/>
                <a:gd name="T20" fmla="*/ 7 w 23"/>
                <a:gd name="T21" fmla="*/ 25 h 25"/>
                <a:gd name="T22" fmla="*/ 7 w 23"/>
                <a:gd name="T23" fmla="*/ 21 h 25"/>
                <a:gd name="T24" fmla="*/ 7 w 23"/>
                <a:gd name="T25" fmla="*/ 17 h 25"/>
                <a:gd name="T26" fmla="*/ 9 w 23"/>
                <a:gd name="T27" fmla="*/ 15 h 25"/>
                <a:gd name="T28" fmla="*/ 11 w 23"/>
                <a:gd name="T29" fmla="*/ 13 h 25"/>
                <a:gd name="T30" fmla="*/ 15 w 23"/>
                <a:gd name="T31" fmla="*/ 11 h 25"/>
                <a:gd name="T32" fmla="*/ 17 w 23"/>
                <a:gd name="T33" fmla="*/ 9 h 25"/>
                <a:gd name="T34" fmla="*/ 21 w 23"/>
                <a:gd name="T35" fmla="*/ 7 h 25"/>
                <a:gd name="T36" fmla="*/ 23 w 23"/>
                <a:gd name="T37" fmla="*/ 7 h 25"/>
                <a:gd name="T38" fmla="*/ 23 w 23"/>
                <a:gd name="T39" fmla="*/ 7 h 25"/>
                <a:gd name="T40" fmla="*/ 23 w 23"/>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5">
                  <a:moveTo>
                    <a:pt x="23" y="0"/>
                  </a:moveTo>
                  <a:lnTo>
                    <a:pt x="23" y="0"/>
                  </a:lnTo>
                  <a:lnTo>
                    <a:pt x="19" y="0"/>
                  </a:lnTo>
                  <a:lnTo>
                    <a:pt x="13" y="2"/>
                  </a:lnTo>
                  <a:lnTo>
                    <a:pt x="9" y="4"/>
                  </a:lnTo>
                  <a:lnTo>
                    <a:pt x="6" y="7"/>
                  </a:lnTo>
                  <a:lnTo>
                    <a:pt x="4" y="11"/>
                  </a:lnTo>
                  <a:lnTo>
                    <a:pt x="2" y="15"/>
                  </a:lnTo>
                  <a:lnTo>
                    <a:pt x="0" y="19"/>
                  </a:lnTo>
                  <a:lnTo>
                    <a:pt x="0" y="25"/>
                  </a:lnTo>
                  <a:lnTo>
                    <a:pt x="7" y="25"/>
                  </a:lnTo>
                  <a:lnTo>
                    <a:pt x="7" y="21"/>
                  </a:lnTo>
                  <a:lnTo>
                    <a:pt x="7" y="17"/>
                  </a:lnTo>
                  <a:lnTo>
                    <a:pt x="9" y="15"/>
                  </a:lnTo>
                  <a:lnTo>
                    <a:pt x="11" y="13"/>
                  </a:lnTo>
                  <a:lnTo>
                    <a:pt x="15" y="11"/>
                  </a:lnTo>
                  <a:lnTo>
                    <a:pt x="17" y="9"/>
                  </a:lnTo>
                  <a:lnTo>
                    <a:pt x="21" y="7"/>
                  </a:lnTo>
                  <a:lnTo>
                    <a:pt x="23" y="7"/>
                  </a:lnTo>
                  <a:lnTo>
                    <a:pt x="23" y="7"/>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5" name="Freeform 373"/>
            <p:cNvSpPr>
              <a:spLocks noChangeAspect="1"/>
            </p:cNvSpPr>
            <p:nvPr/>
          </p:nvSpPr>
          <p:spPr bwMode="auto">
            <a:xfrm>
              <a:off x="2507" y="2932"/>
              <a:ext cx="61" cy="61"/>
            </a:xfrm>
            <a:custGeom>
              <a:avLst/>
              <a:gdLst>
                <a:gd name="T0" fmla="*/ 25 w 25"/>
                <a:gd name="T1" fmla="*/ 25 h 25"/>
                <a:gd name="T2" fmla="*/ 25 w 25"/>
                <a:gd name="T3" fmla="*/ 25 h 25"/>
                <a:gd name="T4" fmla="*/ 25 w 25"/>
                <a:gd name="T5" fmla="*/ 19 h 25"/>
                <a:gd name="T6" fmla="*/ 23 w 25"/>
                <a:gd name="T7" fmla="*/ 15 h 25"/>
                <a:gd name="T8" fmla="*/ 21 w 25"/>
                <a:gd name="T9" fmla="*/ 11 h 25"/>
                <a:gd name="T10" fmla="*/ 17 w 25"/>
                <a:gd name="T11" fmla="*/ 7 h 25"/>
                <a:gd name="T12" fmla="*/ 13 w 25"/>
                <a:gd name="T13" fmla="*/ 4 h 25"/>
                <a:gd name="T14" fmla="*/ 9 w 25"/>
                <a:gd name="T15" fmla="*/ 2 h 25"/>
                <a:gd name="T16" fmla="*/ 6 w 25"/>
                <a:gd name="T17" fmla="*/ 0 h 25"/>
                <a:gd name="T18" fmla="*/ 0 w 25"/>
                <a:gd name="T19" fmla="*/ 0 h 25"/>
                <a:gd name="T20" fmla="*/ 0 w 25"/>
                <a:gd name="T21" fmla="*/ 7 h 25"/>
                <a:gd name="T22" fmla="*/ 4 w 25"/>
                <a:gd name="T23" fmla="*/ 7 h 25"/>
                <a:gd name="T24" fmla="*/ 7 w 25"/>
                <a:gd name="T25" fmla="*/ 9 h 25"/>
                <a:gd name="T26" fmla="*/ 9 w 25"/>
                <a:gd name="T27" fmla="*/ 11 h 25"/>
                <a:gd name="T28" fmla="*/ 11 w 25"/>
                <a:gd name="T29" fmla="*/ 13 h 25"/>
                <a:gd name="T30" fmla="*/ 13 w 25"/>
                <a:gd name="T31" fmla="*/ 15 h 25"/>
                <a:gd name="T32" fmla="*/ 15 w 25"/>
                <a:gd name="T33" fmla="*/ 17 h 25"/>
                <a:gd name="T34" fmla="*/ 17 w 25"/>
                <a:gd name="T35" fmla="*/ 21 h 25"/>
                <a:gd name="T36" fmla="*/ 17 w 25"/>
                <a:gd name="T37" fmla="*/ 25 h 25"/>
                <a:gd name="T38" fmla="*/ 17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5" y="19"/>
                  </a:lnTo>
                  <a:lnTo>
                    <a:pt x="23" y="15"/>
                  </a:lnTo>
                  <a:lnTo>
                    <a:pt x="21" y="11"/>
                  </a:lnTo>
                  <a:lnTo>
                    <a:pt x="17" y="7"/>
                  </a:lnTo>
                  <a:lnTo>
                    <a:pt x="13" y="4"/>
                  </a:lnTo>
                  <a:lnTo>
                    <a:pt x="9" y="2"/>
                  </a:lnTo>
                  <a:lnTo>
                    <a:pt x="6" y="0"/>
                  </a:lnTo>
                  <a:lnTo>
                    <a:pt x="0" y="0"/>
                  </a:lnTo>
                  <a:lnTo>
                    <a:pt x="0" y="7"/>
                  </a:lnTo>
                  <a:lnTo>
                    <a:pt x="4" y="7"/>
                  </a:lnTo>
                  <a:lnTo>
                    <a:pt x="7" y="9"/>
                  </a:lnTo>
                  <a:lnTo>
                    <a:pt x="9" y="11"/>
                  </a:lnTo>
                  <a:lnTo>
                    <a:pt x="11" y="13"/>
                  </a:lnTo>
                  <a:lnTo>
                    <a:pt x="13" y="15"/>
                  </a:lnTo>
                  <a:lnTo>
                    <a:pt x="15" y="17"/>
                  </a:lnTo>
                  <a:lnTo>
                    <a:pt x="17" y="21"/>
                  </a:lnTo>
                  <a:lnTo>
                    <a:pt x="17" y="25"/>
                  </a:lnTo>
                  <a:lnTo>
                    <a:pt x="17" y="25"/>
                  </a:lnTo>
                  <a:lnTo>
                    <a:pt x="2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6" name="Freeform 374"/>
            <p:cNvSpPr>
              <a:spLocks noChangeAspect="1"/>
            </p:cNvSpPr>
            <p:nvPr/>
          </p:nvSpPr>
          <p:spPr bwMode="auto">
            <a:xfrm>
              <a:off x="2473" y="2942"/>
              <a:ext cx="85" cy="83"/>
            </a:xfrm>
            <a:custGeom>
              <a:avLst/>
              <a:gdLst>
                <a:gd name="T0" fmla="*/ 16 w 35"/>
                <a:gd name="T1" fmla="*/ 19 h 34"/>
                <a:gd name="T2" fmla="*/ 0 w 35"/>
                <a:gd name="T3" fmla="*/ 5 h 34"/>
                <a:gd name="T4" fmla="*/ 4 w 35"/>
                <a:gd name="T5" fmla="*/ 2 h 34"/>
                <a:gd name="T6" fmla="*/ 8 w 35"/>
                <a:gd name="T7" fmla="*/ 0 h 34"/>
                <a:gd name="T8" fmla="*/ 12 w 35"/>
                <a:gd name="T9" fmla="*/ 0 h 34"/>
                <a:gd name="T10" fmla="*/ 16 w 35"/>
                <a:gd name="T11" fmla="*/ 0 h 34"/>
                <a:gd name="T12" fmla="*/ 20 w 35"/>
                <a:gd name="T13" fmla="*/ 0 h 34"/>
                <a:gd name="T14" fmla="*/ 23 w 35"/>
                <a:gd name="T15" fmla="*/ 0 h 34"/>
                <a:gd name="T16" fmla="*/ 27 w 35"/>
                <a:gd name="T17" fmla="*/ 2 h 34"/>
                <a:gd name="T18" fmla="*/ 29 w 35"/>
                <a:gd name="T19" fmla="*/ 5 h 34"/>
                <a:gd name="T20" fmla="*/ 33 w 35"/>
                <a:gd name="T21" fmla="*/ 7 h 34"/>
                <a:gd name="T22" fmla="*/ 35 w 35"/>
                <a:gd name="T23" fmla="*/ 11 h 34"/>
                <a:gd name="T24" fmla="*/ 35 w 35"/>
                <a:gd name="T25" fmla="*/ 15 h 34"/>
                <a:gd name="T26" fmla="*/ 35 w 35"/>
                <a:gd name="T27" fmla="*/ 19 h 34"/>
                <a:gd name="T28" fmla="*/ 35 w 35"/>
                <a:gd name="T29" fmla="*/ 23 h 34"/>
                <a:gd name="T30" fmla="*/ 35 w 35"/>
                <a:gd name="T31" fmla="*/ 26 h 34"/>
                <a:gd name="T32" fmla="*/ 33 w 35"/>
                <a:gd name="T33" fmla="*/ 30 h 34"/>
                <a:gd name="T34" fmla="*/ 29 w 35"/>
                <a:gd name="T35" fmla="*/ 34 h 34"/>
                <a:gd name="T36" fmla="*/ 16 w 35"/>
                <a:gd name="T3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6" y="19"/>
                  </a:moveTo>
                  <a:lnTo>
                    <a:pt x="0" y="5"/>
                  </a:lnTo>
                  <a:lnTo>
                    <a:pt x="4" y="2"/>
                  </a:lnTo>
                  <a:lnTo>
                    <a:pt x="8" y="0"/>
                  </a:lnTo>
                  <a:lnTo>
                    <a:pt x="12" y="0"/>
                  </a:lnTo>
                  <a:lnTo>
                    <a:pt x="16" y="0"/>
                  </a:lnTo>
                  <a:lnTo>
                    <a:pt x="20" y="0"/>
                  </a:lnTo>
                  <a:lnTo>
                    <a:pt x="23" y="0"/>
                  </a:lnTo>
                  <a:lnTo>
                    <a:pt x="27" y="2"/>
                  </a:lnTo>
                  <a:lnTo>
                    <a:pt x="29" y="5"/>
                  </a:lnTo>
                  <a:lnTo>
                    <a:pt x="33" y="7"/>
                  </a:lnTo>
                  <a:lnTo>
                    <a:pt x="35" y="11"/>
                  </a:lnTo>
                  <a:lnTo>
                    <a:pt x="35" y="15"/>
                  </a:lnTo>
                  <a:lnTo>
                    <a:pt x="35" y="19"/>
                  </a:lnTo>
                  <a:lnTo>
                    <a:pt x="35" y="23"/>
                  </a:lnTo>
                  <a:lnTo>
                    <a:pt x="35" y="26"/>
                  </a:lnTo>
                  <a:lnTo>
                    <a:pt x="33" y="30"/>
                  </a:lnTo>
                  <a:lnTo>
                    <a:pt x="29" y="34"/>
                  </a:lnTo>
                  <a:lnTo>
                    <a:pt x="16" y="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7" name="Freeform 375"/>
            <p:cNvSpPr>
              <a:spLocks noChangeAspect="1"/>
            </p:cNvSpPr>
            <p:nvPr/>
          </p:nvSpPr>
          <p:spPr bwMode="auto">
            <a:xfrm>
              <a:off x="2473" y="2942"/>
              <a:ext cx="85" cy="83"/>
            </a:xfrm>
            <a:custGeom>
              <a:avLst/>
              <a:gdLst>
                <a:gd name="T0" fmla="*/ 16 w 35"/>
                <a:gd name="T1" fmla="*/ 19 h 34"/>
                <a:gd name="T2" fmla="*/ 0 w 35"/>
                <a:gd name="T3" fmla="*/ 5 h 34"/>
                <a:gd name="T4" fmla="*/ 4 w 35"/>
                <a:gd name="T5" fmla="*/ 2 h 34"/>
                <a:gd name="T6" fmla="*/ 8 w 35"/>
                <a:gd name="T7" fmla="*/ 0 h 34"/>
                <a:gd name="T8" fmla="*/ 12 w 35"/>
                <a:gd name="T9" fmla="*/ 0 h 34"/>
                <a:gd name="T10" fmla="*/ 16 w 35"/>
                <a:gd name="T11" fmla="*/ 0 h 34"/>
                <a:gd name="T12" fmla="*/ 20 w 35"/>
                <a:gd name="T13" fmla="*/ 0 h 34"/>
                <a:gd name="T14" fmla="*/ 23 w 35"/>
                <a:gd name="T15" fmla="*/ 0 h 34"/>
                <a:gd name="T16" fmla="*/ 27 w 35"/>
                <a:gd name="T17" fmla="*/ 2 h 34"/>
                <a:gd name="T18" fmla="*/ 29 w 35"/>
                <a:gd name="T19" fmla="*/ 5 h 34"/>
                <a:gd name="T20" fmla="*/ 33 w 35"/>
                <a:gd name="T21" fmla="*/ 7 h 34"/>
                <a:gd name="T22" fmla="*/ 35 w 35"/>
                <a:gd name="T23" fmla="*/ 11 h 34"/>
                <a:gd name="T24" fmla="*/ 35 w 35"/>
                <a:gd name="T25" fmla="*/ 15 h 34"/>
                <a:gd name="T26" fmla="*/ 35 w 35"/>
                <a:gd name="T27" fmla="*/ 19 h 34"/>
                <a:gd name="T28" fmla="*/ 35 w 35"/>
                <a:gd name="T29" fmla="*/ 23 h 34"/>
                <a:gd name="T30" fmla="*/ 35 w 35"/>
                <a:gd name="T31" fmla="*/ 26 h 34"/>
                <a:gd name="T32" fmla="*/ 33 w 35"/>
                <a:gd name="T33" fmla="*/ 30 h 34"/>
                <a:gd name="T34" fmla="*/ 29 w 35"/>
                <a:gd name="T35" fmla="*/ 34 h 34"/>
                <a:gd name="T36" fmla="*/ 16 w 35"/>
                <a:gd name="T3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4">
                  <a:moveTo>
                    <a:pt x="16" y="19"/>
                  </a:moveTo>
                  <a:lnTo>
                    <a:pt x="0" y="5"/>
                  </a:lnTo>
                  <a:lnTo>
                    <a:pt x="4" y="2"/>
                  </a:lnTo>
                  <a:lnTo>
                    <a:pt x="8" y="0"/>
                  </a:lnTo>
                  <a:lnTo>
                    <a:pt x="12" y="0"/>
                  </a:lnTo>
                  <a:lnTo>
                    <a:pt x="16" y="0"/>
                  </a:lnTo>
                  <a:lnTo>
                    <a:pt x="20" y="0"/>
                  </a:lnTo>
                  <a:lnTo>
                    <a:pt x="23" y="0"/>
                  </a:lnTo>
                  <a:lnTo>
                    <a:pt x="27" y="2"/>
                  </a:lnTo>
                  <a:lnTo>
                    <a:pt x="29" y="5"/>
                  </a:lnTo>
                  <a:lnTo>
                    <a:pt x="33" y="7"/>
                  </a:lnTo>
                  <a:lnTo>
                    <a:pt x="35" y="11"/>
                  </a:lnTo>
                  <a:lnTo>
                    <a:pt x="35" y="15"/>
                  </a:lnTo>
                  <a:lnTo>
                    <a:pt x="35" y="19"/>
                  </a:lnTo>
                  <a:lnTo>
                    <a:pt x="35" y="23"/>
                  </a:lnTo>
                  <a:lnTo>
                    <a:pt x="35" y="26"/>
                  </a:lnTo>
                  <a:lnTo>
                    <a:pt x="33" y="30"/>
                  </a:lnTo>
                  <a:lnTo>
                    <a:pt x="29" y="34"/>
                  </a:lnTo>
                  <a:lnTo>
                    <a:pt x="16" y="19"/>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48" name="Freeform 376"/>
            <p:cNvSpPr>
              <a:spLocks noChangeAspect="1"/>
            </p:cNvSpPr>
            <p:nvPr/>
          </p:nvSpPr>
          <p:spPr bwMode="auto">
            <a:xfrm>
              <a:off x="2436" y="1891"/>
              <a:ext cx="112" cy="113"/>
            </a:xfrm>
            <a:custGeom>
              <a:avLst/>
              <a:gdLst>
                <a:gd name="T0" fmla="*/ 23 w 46"/>
                <a:gd name="T1" fmla="*/ 0 h 46"/>
                <a:gd name="T2" fmla="*/ 27 w 46"/>
                <a:gd name="T3" fmla="*/ 2 h 46"/>
                <a:gd name="T4" fmla="*/ 31 w 46"/>
                <a:gd name="T5" fmla="*/ 2 h 46"/>
                <a:gd name="T6" fmla="*/ 35 w 46"/>
                <a:gd name="T7" fmla="*/ 4 h 46"/>
                <a:gd name="T8" fmla="*/ 38 w 46"/>
                <a:gd name="T9" fmla="*/ 8 h 46"/>
                <a:gd name="T10" fmla="*/ 42 w 46"/>
                <a:gd name="T11" fmla="*/ 11 h 46"/>
                <a:gd name="T12" fmla="*/ 44 w 46"/>
                <a:gd name="T13" fmla="*/ 15 h 46"/>
                <a:gd name="T14" fmla="*/ 44 w 46"/>
                <a:gd name="T15" fmla="*/ 19 h 46"/>
                <a:gd name="T16" fmla="*/ 46 w 46"/>
                <a:gd name="T17" fmla="*/ 23 h 46"/>
                <a:gd name="T18" fmla="*/ 44 w 46"/>
                <a:gd name="T19" fmla="*/ 29 h 46"/>
                <a:gd name="T20" fmla="*/ 44 w 46"/>
                <a:gd name="T21" fmla="*/ 33 h 46"/>
                <a:gd name="T22" fmla="*/ 42 w 46"/>
                <a:gd name="T23" fmla="*/ 36 h 46"/>
                <a:gd name="T24" fmla="*/ 38 w 46"/>
                <a:gd name="T25" fmla="*/ 40 h 46"/>
                <a:gd name="T26" fmla="*/ 35 w 46"/>
                <a:gd name="T27" fmla="*/ 42 h 46"/>
                <a:gd name="T28" fmla="*/ 31 w 46"/>
                <a:gd name="T29" fmla="*/ 44 h 46"/>
                <a:gd name="T30" fmla="*/ 27 w 46"/>
                <a:gd name="T31" fmla="*/ 46 h 46"/>
                <a:gd name="T32" fmla="*/ 23 w 46"/>
                <a:gd name="T33" fmla="*/ 46 h 46"/>
                <a:gd name="T34" fmla="*/ 17 w 46"/>
                <a:gd name="T35" fmla="*/ 46 h 46"/>
                <a:gd name="T36" fmla="*/ 13 w 46"/>
                <a:gd name="T37" fmla="*/ 44 h 46"/>
                <a:gd name="T38" fmla="*/ 10 w 46"/>
                <a:gd name="T39" fmla="*/ 42 h 46"/>
                <a:gd name="T40" fmla="*/ 6 w 46"/>
                <a:gd name="T41" fmla="*/ 40 h 46"/>
                <a:gd name="T42" fmla="*/ 4 w 46"/>
                <a:gd name="T43" fmla="*/ 36 h 46"/>
                <a:gd name="T44" fmla="*/ 2 w 46"/>
                <a:gd name="T45" fmla="*/ 33 h 46"/>
                <a:gd name="T46" fmla="*/ 0 w 46"/>
                <a:gd name="T47" fmla="*/ 29 h 46"/>
                <a:gd name="T48" fmla="*/ 0 w 46"/>
                <a:gd name="T49" fmla="*/ 23 h 46"/>
                <a:gd name="T50" fmla="*/ 0 w 46"/>
                <a:gd name="T51" fmla="*/ 19 h 46"/>
                <a:gd name="T52" fmla="*/ 2 w 46"/>
                <a:gd name="T53" fmla="*/ 15 h 46"/>
                <a:gd name="T54" fmla="*/ 4 w 46"/>
                <a:gd name="T55" fmla="*/ 11 h 46"/>
                <a:gd name="T56" fmla="*/ 6 w 46"/>
                <a:gd name="T57" fmla="*/ 8 h 46"/>
                <a:gd name="T58" fmla="*/ 10 w 46"/>
                <a:gd name="T59" fmla="*/ 4 h 46"/>
                <a:gd name="T60" fmla="*/ 13 w 46"/>
                <a:gd name="T61" fmla="*/ 2 h 46"/>
                <a:gd name="T62" fmla="*/ 17 w 46"/>
                <a:gd name="T63" fmla="*/ 2 h 46"/>
                <a:gd name="T64" fmla="*/ 23 w 46"/>
                <a:gd name="T6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0"/>
                  </a:moveTo>
                  <a:lnTo>
                    <a:pt x="27" y="2"/>
                  </a:lnTo>
                  <a:lnTo>
                    <a:pt x="31" y="2"/>
                  </a:lnTo>
                  <a:lnTo>
                    <a:pt x="35" y="4"/>
                  </a:lnTo>
                  <a:lnTo>
                    <a:pt x="38" y="8"/>
                  </a:lnTo>
                  <a:lnTo>
                    <a:pt x="42" y="11"/>
                  </a:lnTo>
                  <a:lnTo>
                    <a:pt x="44" y="15"/>
                  </a:lnTo>
                  <a:lnTo>
                    <a:pt x="44" y="19"/>
                  </a:lnTo>
                  <a:lnTo>
                    <a:pt x="46" y="23"/>
                  </a:lnTo>
                  <a:lnTo>
                    <a:pt x="44" y="29"/>
                  </a:lnTo>
                  <a:lnTo>
                    <a:pt x="44" y="33"/>
                  </a:lnTo>
                  <a:lnTo>
                    <a:pt x="42" y="36"/>
                  </a:lnTo>
                  <a:lnTo>
                    <a:pt x="38" y="40"/>
                  </a:lnTo>
                  <a:lnTo>
                    <a:pt x="35" y="42"/>
                  </a:lnTo>
                  <a:lnTo>
                    <a:pt x="31" y="44"/>
                  </a:lnTo>
                  <a:lnTo>
                    <a:pt x="27" y="46"/>
                  </a:lnTo>
                  <a:lnTo>
                    <a:pt x="23" y="46"/>
                  </a:lnTo>
                  <a:lnTo>
                    <a:pt x="17" y="46"/>
                  </a:lnTo>
                  <a:lnTo>
                    <a:pt x="13" y="44"/>
                  </a:lnTo>
                  <a:lnTo>
                    <a:pt x="10" y="42"/>
                  </a:lnTo>
                  <a:lnTo>
                    <a:pt x="6" y="40"/>
                  </a:lnTo>
                  <a:lnTo>
                    <a:pt x="4" y="36"/>
                  </a:lnTo>
                  <a:lnTo>
                    <a:pt x="2" y="33"/>
                  </a:lnTo>
                  <a:lnTo>
                    <a:pt x="0" y="29"/>
                  </a:lnTo>
                  <a:lnTo>
                    <a:pt x="0" y="23"/>
                  </a:lnTo>
                  <a:lnTo>
                    <a:pt x="0" y="19"/>
                  </a:lnTo>
                  <a:lnTo>
                    <a:pt x="2" y="15"/>
                  </a:lnTo>
                  <a:lnTo>
                    <a:pt x="4" y="11"/>
                  </a:lnTo>
                  <a:lnTo>
                    <a:pt x="6" y="8"/>
                  </a:lnTo>
                  <a:lnTo>
                    <a:pt x="10" y="4"/>
                  </a:lnTo>
                  <a:lnTo>
                    <a:pt x="13" y="2"/>
                  </a:lnTo>
                  <a:lnTo>
                    <a:pt x="17" y="2"/>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49" name="Freeform 377"/>
            <p:cNvSpPr>
              <a:spLocks noChangeAspect="1"/>
            </p:cNvSpPr>
            <p:nvPr/>
          </p:nvSpPr>
          <p:spPr bwMode="auto">
            <a:xfrm>
              <a:off x="2436" y="1891"/>
              <a:ext cx="112" cy="113"/>
            </a:xfrm>
            <a:custGeom>
              <a:avLst/>
              <a:gdLst>
                <a:gd name="T0" fmla="*/ 23 w 46"/>
                <a:gd name="T1" fmla="*/ 0 h 46"/>
                <a:gd name="T2" fmla="*/ 27 w 46"/>
                <a:gd name="T3" fmla="*/ 2 h 46"/>
                <a:gd name="T4" fmla="*/ 31 w 46"/>
                <a:gd name="T5" fmla="*/ 2 h 46"/>
                <a:gd name="T6" fmla="*/ 35 w 46"/>
                <a:gd name="T7" fmla="*/ 4 h 46"/>
                <a:gd name="T8" fmla="*/ 38 w 46"/>
                <a:gd name="T9" fmla="*/ 8 h 46"/>
                <a:gd name="T10" fmla="*/ 42 w 46"/>
                <a:gd name="T11" fmla="*/ 11 h 46"/>
                <a:gd name="T12" fmla="*/ 44 w 46"/>
                <a:gd name="T13" fmla="*/ 15 h 46"/>
                <a:gd name="T14" fmla="*/ 44 w 46"/>
                <a:gd name="T15" fmla="*/ 19 h 46"/>
                <a:gd name="T16" fmla="*/ 46 w 46"/>
                <a:gd name="T17" fmla="*/ 23 h 46"/>
                <a:gd name="T18" fmla="*/ 44 w 46"/>
                <a:gd name="T19" fmla="*/ 29 h 46"/>
                <a:gd name="T20" fmla="*/ 44 w 46"/>
                <a:gd name="T21" fmla="*/ 33 h 46"/>
                <a:gd name="T22" fmla="*/ 42 w 46"/>
                <a:gd name="T23" fmla="*/ 36 h 46"/>
                <a:gd name="T24" fmla="*/ 38 w 46"/>
                <a:gd name="T25" fmla="*/ 40 h 46"/>
                <a:gd name="T26" fmla="*/ 35 w 46"/>
                <a:gd name="T27" fmla="*/ 42 h 46"/>
                <a:gd name="T28" fmla="*/ 31 w 46"/>
                <a:gd name="T29" fmla="*/ 44 h 46"/>
                <a:gd name="T30" fmla="*/ 27 w 46"/>
                <a:gd name="T31" fmla="*/ 46 h 46"/>
                <a:gd name="T32" fmla="*/ 23 w 46"/>
                <a:gd name="T33" fmla="*/ 46 h 46"/>
                <a:gd name="T34" fmla="*/ 17 w 46"/>
                <a:gd name="T35" fmla="*/ 46 h 46"/>
                <a:gd name="T36" fmla="*/ 13 w 46"/>
                <a:gd name="T37" fmla="*/ 44 h 46"/>
                <a:gd name="T38" fmla="*/ 10 w 46"/>
                <a:gd name="T39" fmla="*/ 42 h 46"/>
                <a:gd name="T40" fmla="*/ 6 w 46"/>
                <a:gd name="T41" fmla="*/ 40 h 46"/>
                <a:gd name="T42" fmla="*/ 4 w 46"/>
                <a:gd name="T43" fmla="*/ 36 h 46"/>
                <a:gd name="T44" fmla="*/ 2 w 46"/>
                <a:gd name="T45" fmla="*/ 33 h 46"/>
                <a:gd name="T46" fmla="*/ 0 w 46"/>
                <a:gd name="T47" fmla="*/ 29 h 46"/>
                <a:gd name="T48" fmla="*/ 0 w 46"/>
                <a:gd name="T49" fmla="*/ 23 h 46"/>
                <a:gd name="T50" fmla="*/ 0 w 46"/>
                <a:gd name="T51" fmla="*/ 19 h 46"/>
                <a:gd name="T52" fmla="*/ 2 w 46"/>
                <a:gd name="T53" fmla="*/ 15 h 46"/>
                <a:gd name="T54" fmla="*/ 4 w 46"/>
                <a:gd name="T55" fmla="*/ 11 h 46"/>
                <a:gd name="T56" fmla="*/ 6 w 46"/>
                <a:gd name="T57" fmla="*/ 8 h 46"/>
                <a:gd name="T58" fmla="*/ 10 w 46"/>
                <a:gd name="T59" fmla="*/ 4 h 46"/>
                <a:gd name="T60" fmla="*/ 13 w 46"/>
                <a:gd name="T61" fmla="*/ 2 h 46"/>
                <a:gd name="T62" fmla="*/ 17 w 46"/>
                <a:gd name="T63" fmla="*/ 2 h 46"/>
                <a:gd name="T64" fmla="*/ 23 w 46"/>
                <a:gd name="T6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6">
                  <a:moveTo>
                    <a:pt x="23" y="0"/>
                  </a:moveTo>
                  <a:lnTo>
                    <a:pt x="27" y="2"/>
                  </a:lnTo>
                  <a:lnTo>
                    <a:pt x="31" y="2"/>
                  </a:lnTo>
                  <a:lnTo>
                    <a:pt x="35" y="4"/>
                  </a:lnTo>
                  <a:lnTo>
                    <a:pt x="38" y="8"/>
                  </a:lnTo>
                  <a:lnTo>
                    <a:pt x="42" y="11"/>
                  </a:lnTo>
                  <a:lnTo>
                    <a:pt x="44" y="15"/>
                  </a:lnTo>
                  <a:lnTo>
                    <a:pt x="44" y="19"/>
                  </a:lnTo>
                  <a:lnTo>
                    <a:pt x="46" y="23"/>
                  </a:lnTo>
                  <a:lnTo>
                    <a:pt x="44" y="29"/>
                  </a:lnTo>
                  <a:lnTo>
                    <a:pt x="44" y="33"/>
                  </a:lnTo>
                  <a:lnTo>
                    <a:pt x="42" y="36"/>
                  </a:lnTo>
                  <a:lnTo>
                    <a:pt x="38" y="40"/>
                  </a:lnTo>
                  <a:lnTo>
                    <a:pt x="35" y="42"/>
                  </a:lnTo>
                  <a:lnTo>
                    <a:pt x="31" y="44"/>
                  </a:lnTo>
                  <a:lnTo>
                    <a:pt x="27" y="46"/>
                  </a:lnTo>
                  <a:lnTo>
                    <a:pt x="23" y="46"/>
                  </a:lnTo>
                  <a:lnTo>
                    <a:pt x="17" y="46"/>
                  </a:lnTo>
                  <a:lnTo>
                    <a:pt x="13" y="44"/>
                  </a:lnTo>
                  <a:lnTo>
                    <a:pt x="10" y="42"/>
                  </a:lnTo>
                  <a:lnTo>
                    <a:pt x="6" y="40"/>
                  </a:lnTo>
                  <a:lnTo>
                    <a:pt x="4" y="36"/>
                  </a:lnTo>
                  <a:lnTo>
                    <a:pt x="2" y="33"/>
                  </a:lnTo>
                  <a:lnTo>
                    <a:pt x="0" y="29"/>
                  </a:lnTo>
                  <a:lnTo>
                    <a:pt x="0" y="23"/>
                  </a:lnTo>
                  <a:lnTo>
                    <a:pt x="0" y="19"/>
                  </a:lnTo>
                  <a:lnTo>
                    <a:pt x="2" y="15"/>
                  </a:lnTo>
                  <a:lnTo>
                    <a:pt x="4" y="11"/>
                  </a:lnTo>
                  <a:lnTo>
                    <a:pt x="6" y="8"/>
                  </a:lnTo>
                  <a:lnTo>
                    <a:pt x="10" y="4"/>
                  </a:lnTo>
                  <a:lnTo>
                    <a:pt x="13" y="2"/>
                  </a:lnTo>
                  <a:lnTo>
                    <a:pt x="17" y="2"/>
                  </a:lnTo>
                  <a:lnTo>
                    <a:pt x="23" y="0"/>
                  </a:lnTo>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50" name="Freeform 378"/>
            <p:cNvSpPr>
              <a:spLocks noChangeAspect="1"/>
            </p:cNvSpPr>
            <p:nvPr/>
          </p:nvSpPr>
          <p:spPr bwMode="auto">
            <a:xfrm>
              <a:off x="2590" y="2036"/>
              <a:ext cx="100" cy="105"/>
            </a:xfrm>
            <a:custGeom>
              <a:avLst/>
              <a:gdLst>
                <a:gd name="T0" fmla="*/ 20 w 41"/>
                <a:gd name="T1" fmla="*/ 0 h 43"/>
                <a:gd name="T2" fmla="*/ 25 w 41"/>
                <a:gd name="T3" fmla="*/ 2 h 43"/>
                <a:gd name="T4" fmla="*/ 29 w 41"/>
                <a:gd name="T5" fmla="*/ 2 h 43"/>
                <a:gd name="T6" fmla="*/ 31 w 41"/>
                <a:gd name="T7" fmla="*/ 4 h 43"/>
                <a:gd name="T8" fmla="*/ 35 w 41"/>
                <a:gd name="T9" fmla="*/ 8 h 43"/>
                <a:gd name="T10" fmla="*/ 37 w 41"/>
                <a:gd name="T11" fmla="*/ 10 h 43"/>
                <a:gd name="T12" fmla="*/ 39 w 41"/>
                <a:gd name="T13" fmla="*/ 14 h 43"/>
                <a:gd name="T14" fmla="*/ 41 w 41"/>
                <a:gd name="T15" fmla="*/ 18 h 43"/>
                <a:gd name="T16" fmla="*/ 41 w 41"/>
                <a:gd name="T17" fmla="*/ 22 h 43"/>
                <a:gd name="T18" fmla="*/ 41 w 41"/>
                <a:gd name="T19" fmla="*/ 25 h 43"/>
                <a:gd name="T20" fmla="*/ 39 w 41"/>
                <a:gd name="T21" fmla="*/ 29 h 43"/>
                <a:gd name="T22" fmla="*/ 37 w 41"/>
                <a:gd name="T23" fmla="*/ 33 h 43"/>
                <a:gd name="T24" fmla="*/ 35 w 41"/>
                <a:gd name="T25" fmla="*/ 37 h 43"/>
                <a:gd name="T26" fmla="*/ 31 w 41"/>
                <a:gd name="T27" fmla="*/ 39 h 43"/>
                <a:gd name="T28" fmla="*/ 29 w 41"/>
                <a:gd name="T29" fmla="*/ 41 h 43"/>
                <a:gd name="T30" fmla="*/ 25 w 41"/>
                <a:gd name="T31" fmla="*/ 43 h 43"/>
                <a:gd name="T32" fmla="*/ 20 w 41"/>
                <a:gd name="T33" fmla="*/ 43 h 43"/>
                <a:gd name="T34" fmla="*/ 16 w 41"/>
                <a:gd name="T35" fmla="*/ 43 h 43"/>
                <a:gd name="T36" fmla="*/ 12 w 41"/>
                <a:gd name="T37" fmla="*/ 41 h 43"/>
                <a:gd name="T38" fmla="*/ 10 w 41"/>
                <a:gd name="T39" fmla="*/ 39 h 43"/>
                <a:gd name="T40" fmla="*/ 6 w 41"/>
                <a:gd name="T41" fmla="*/ 37 h 43"/>
                <a:gd name="T42" fmla="*/ 4 w 41"/>
                <a:gd name="T43" fmla="*/ 33 h 43"/>
                <a:gd name="T44" fmla="*/ 2 w 41"/>
                <a:gd name="T45" fmla="*/ 29 h 43"/>
                <a:gd name="T46" fmla="*/ 0 w 41"/>
                <a:gd name="T47" fmla="*/ 25 h 43"/>
                <a:gd name="T48" fmla="*/ 0 w 41"/>
                <a:gd name="T49" fmla="*/ 22 h 43"/>
                <a:gd name="T50" fmla="*/ 0 w 41"/>
                <a:gd name="T51" fmla="*/ 18 h 43"/>
                <a:gd name="T52" fmla="*/ 2 w 41"/>
                <a:gd name="T53" fmla="*/ 14 h 43"/>
                <a:gd name="T54" fmla="*/ 4 w 41"/>
                <a:gd name="T55" fmla="*/ 10 h 43"/>
                <a:gd name="T56" fmla="*/ 6 w 41"/>
                <a:gd name="T57" fmla="*/ 8 h 43"/>
                <a:gd name="T58" fmla="*/ 10 w 41"/>
                <a:gd name="T59" fmla="*/ 4 h 43"/>
                <a:gd name="T60" fmla="*/ 12 w 41"/>
                <a:gd name="T61" fmla="*/ 2 h 43"/>
                <a:gd name="T62" fmla="*/ 16 w 41"/>
                <a:gd name="T63" fmla="*/ 2 h 43"/>
                <a:gd name="T64" fmla="*/ 20 w 41"/>
                <a:gd name="T6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3">
                  <a:moveTo>
                    <a:pt x="20" y="0"/>
                  </a:moveTo>
                  <a:lnTo>
                    <a:pt x="25" y="2"/>
                  </a:lnTo>
                  <a:lnTo>
                    <a:pt x="29" y="2"/>
                  </a:lnTo>
                  <a:lnTo>
                    <a:pt x="31" y="4"/>
                  </a:lnTo>
                  <a:lnTo>
                    <a:pt x="35" y="8"/>
                  </a:lnTo>
                  <a:lnTo>
                    <a:pt x="37" y="10"/>
                  </a:lnTo>
                  <a:lnTo>
                    <a:pt x="39" y="14"/>
                  </a:lnTo>
                  <a:lnTo>
                    <a:pt x="41" y="18"/>
                  </a:lnTo>
                  <a:lnTo>
                    <a:pt x="41" y="22"/>
                  </a:lnTo>
                  <a:lnTo>
                    <a:pt x="41" y="25"/>
                  </a:lnTo>
                  <a:lnTo>
                    <a:pt x="39" y="29"/>
                  </a:lnTo>
                  <a:lnTo>
                    <a:pt x="37" y="33"/>
                  </a:lnTo>
                  <a:lnTo>
                    <a:pt x="35" y="37"/>
                  </a:lnTo>
                  <a:lnTo>
                    <a:pt x="31" y="39"/>
                  </a:lnTo>
                  <a:lnTo>
                    <a:pt x="29" y="41"/>
                  </a:lnTo>
                  <a:lnTo>
                    <a:pt x="25" y="43"/>
                  </a:lnTo>
                  <a:lnTo>
                    <a:pt x="20" y="43"/>
                  </a:lnTo>
                  <a:lnTo>
                    <a:pt x="16" y="43"/>
                  </a:lnTo>
                  <a:lnTo>
                    <a:pt x="12" y="41"/>
                  </a:lnTo>
                  <a:lnTo>
                    <a:pt x="10" y="39"/>
                  </a:lnTo>
                  <a:lnTo>
                    <a:pt x="6" y="37"/>
                  </a:lnTo>
                  <a:lnTo>
                    <a:pt x="4" y="33"/>
                  </a:lnTo>
                  <a:lnTo>
                    <a:pt x="2" y="29"/>
                  </a:lnTo>
                  <a:lnTo>
                    <a:pt x="0" y="25"/>
                  </a:lnTo>
                  <a:lnTo>
                    <a:pt x="0" y="22"/>
                  </a:lnTo>
                  <a:lnTo>
                    <a:pt x="0" y="18"/>
                  </a:lnTo>
                  <a:lnTo>
                    <a:pt x="2" y="14"/>
                  </a:lnTo>
                  <a:lnTo>
                    <a:pt x="4" y="10"/>
                  </a:lnTo>
                  <a:lnTo>
                    <a:pt x="6" y="8"/>
                  </a:lnTo>
                  <a:lnTo>
                    <a:pt x="10" y="4"/>
                  </a:lnTo>
                  <a:lnTo>
                    <a:pt x="12" y="2"/>
                  </a:lnTo>
                  <a:lnTo>
                    <a:pt x="16" y="2"/>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1" name="Freeform 379"/>
            <p:cNvSpPr>
              <a:spLocks noChangeAspect="1"/>
            </p:cNvSpPr>
            <p:nvPr/>
          </p:nvSpPr>
          <p:spPr bwMode="auto">
            <a:xfrm>
              <a:off x="2639" y="2023"/>
              <a:ext cx="63" cy="66"/>
            </a:xfrm>
            <a:custGeom>
              <a:avLst/>
              <a:gdLst>
                <a:gd name="T0" fmla="*/ 26 w 26"/>
                <a:gd name="T1" fmla="*/ 27 h 27"/>
                <a:gd name="T2" fmla="*/ 26 w 26"/>
                <a:gd name="T3" fmla="*/ 27 h 27"/>
                <a:gd name="T4" fmla="*/ 26 w 26"/>
                <a:gd name="T5" fmla="*/ 21 h 27"/>
                <a:gd name="T6" fmla="*/ 25 w 26"/>
                <a:gd name="T7" fmla="*/ 17 h 27"/>
                <a:gd name="T8" fmla="*/ 23 w 26"/>
                <a:gd name="T9" fmla="*/ 11 h 27"/>
                <a:gd name="T10" fmla="*/ 19 w 26"/>
                <a:gd name="T11" fmla="*/ 7 h 27"/>
                <a:gd name="T12" fmla="*/ 15 w 26"/>
                <a:gd name="T13" fmla="*/ 5 h 27"/>
                <a:gd name="T14" fmla="*/ 11 w 26"/>
                <a:gd name="T15" fmla="*/ 2 h 27"/>
                <a:gd name="T16" fmla="*/ 5 w 26"/>
                <a:gd name="T17" fmla="*/ 2 h 27"/>
                <a:gd name="T18" fmla="*/ 0 w 26"/>
                <a:gd name="T19" fmla="*/ 0 h 27"/>
                <a:gd name="T20" fmla="*/ 0 w 26"/>
                <a:gd name="T21" fmla="*/ 13 h 27"/>
                <a:gd name="T22" fmla="*/ 3 w 26"/>
                <a:gd name="T23" fmla="*/ 13 h 27"/>
                <a:gd name="T24" fmla="*/ 5 w 26"/>
                <a:gd name="T25" fmla="*/ 13 h 27"/>
                <a:gd name="T26" fmla="*/ 9 w 26"/>
                <a:gd name="T27" fmla="*/ 15 h 27"/>
                <a:gd name="T28" fmla="*/ 11 w 26"/>
                <a:gd name="T29" fmla="*/ 17 h 27"/>
                <a:gd name="T30" fmla="*/ 13 w 26"/>
                <a:gd name="T31" fmla="*/ 19 h 27"/>
                <a:gd name="T32" fmla="*/ 13 w 26"/>
                <a:gd name="T33" fmla="*/ 21 h 27"/>
                <a:gd name="T34" fmla="*/ 15 w 26"/>
                <a:gd name="T35" fmla="*/ 25 h 27"/>
                <a:gd name="T36" fmla="*/ 15 w 26"/>
                <a:gd name="T37" fmla="*/ 27 h 27"/>
                <a:gd name="T38" fmla="*/ 15 w 26"/>
                <a:gd name="T39" fmla="*/ 27 h 27"/>
                <a:gd name="T40" fmla="*/ 26 w 26"/>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7">
                  <a:moveTo>
                    <a:pt x="26" y="27"/>
                  </a:moveTo>
                  <a:lnTo>
                    <a:pt x="26" y="27"/>
                  </a:lnTo>
                  <a:lnTo>
                    <a:pt x="26" y="21"/>
                  </a:lnTo>
                  <a:lnTo>
                    <a:pt x="25" y="17"/>
                  </a:lnTo>
                  <a:lnTo>
                    <a:pt x="23" y="11"/>
                  </a:lnTo>
                  <a:lnTo>
                    <a:pt x="19" y="7"/>
                  </a:lnTo>
                  <a:lnTo>
                    <a:pt x="15" y="5"/>
                  </a:lnTo>
                  <a:lnTo>
                    <a:pt x="11" y="2"/>
                  </a:lnTo>
                  <a:lnTo>
                    <a:pt x="5" y="2"/>
                  </a:lnTo>
                  <a:lnTo>
                    <a:pt x="0" y="0"/>
                  </a:lnTo>
                  <a:lnTo>
                    <a:pt x="0" y="13"/>
                  </a:lnTo>
                  <a:lnTo>
                    <a:pt x="3" y="13"/>
                  </a:lnTo>
                  <a:lnTo>
                    <a:pt x="5" y="13"/>
                  </a:lnTo>
                  <a:lnTo>
                    <a:pt x="9" y="15"/>
                  </a:lnTo>
                  <a:lnTo>
                    <a:pt x="11" y="17"/>
                  </a:lnTo>
                  <a:lnTo>
                    <a:pt x="13" y="19"/>
                  </a:lnTo>
                  <a:lnTo>
                    <a:pt x="13" y="21"/>
                  </a:lnTo>
                  <a:lnTo>
                    <a:pt x="15" y="25"/>
                  </a:lnTo>
                  <a:lnTo>
                    <a:pt x="15" y="27"/>
                  </a:lnTo>
                  <a:lnTo>
                    <a:pt x="15" y="27"/>
                  </a:lnTo>
                  <a:lnTo>
                    <a:pt x="26"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2" name="Freeform 380"/>
            <p:cNvSpPr>
              <a:spLocks noChangeAspect="1"/>
            </p:cNvSpPr>
            <p:nvPr/>
          </p:nvSpPr>
          <p:spPr bwMode="auto">
            <a:xfrm>
              <a:off x="2639" y="2089"/>
              <a:ext cx="63" cy="64"/>
            </a:xfrm>
            <a:custGeom>
              <a:avLst/>
              <a:gdLst>
                <a:gd name="T0" fmla="*/ 0 w 26"/>
                <a:gd name="T1" fmla="*/ 26 h 26"/>
                <a:gd name="T2" fmla="*/ 0 w 26"/>
                <a:gd name="T3" fmla="*/ 26 h 26"/>
                <a:gd name="T4" fmla="*/ 5 w 26"/>
                <a:gd name="T5" fmla="*/ 26 h 26"/>
                <a:gd name="T6" fmla="*/ 11 w 26"/>
                <a:gd name="T7" fmla="*/ 24 h 26"/>
                <a:gd name="T8" fmla="*/ 15 w 26"/>
                <a:gd name="T9" fmla="*/ 21 h 26"/>
                <a:gd name="T10" fmla="*/ 19 w 26"/>
                <a:gd name="T11" fmla="*/ 19 h 26"/>
                <a:gd name="T12" fmla="*/ 23 w 26"/>
                <a:gd name="T13" fmla="*/ 15 h 26"/>
                <a:gd name="T14" fmla="*/ 25 w 26"/>
                <a:gd name="T15" fmla="*/ 9 h 26"/>
                <a:gd name="T16" fmla="*/ 26 w 26"/>
                <a:gd name="T17" fmla="*/ 5 h 26"/>
                <a:gd name="T18" fmla="*/ 26 w 26"/>
                <a:gd name="T19" fmla="*/ 0 h 26"/>
                <a:gd name="T20" fmla="*/ 15 w 26"/>
                <a:gd name="T21" fmla="*/ 0 h 26"/>
                <a:gd name="T22" fmla="*/ 15 w 26"/>
                <a:gd name="T23" fmla="*/ 3 h 26"/>
                <a:gd name="T24" fmla="*/ 13 w 26"/>
                <a:gd name="T25" fmla="*/ 5 h 26"/>
                <a:gd name="T26" fmla="*/ 13 w 26"/>
                <a:gd name="T27" fmla="*/ 7 h 26"/>
                <a:gd name="T28" fmla="*/ 11 w 26"/>
                <a:gd name="T29" fmla="*/ 9 h 26"/>
                <a:gd name="T30" fmla="*/ 9 w 26"/>
                <a:gd name="T31" fmla="*/ 11 h 26"/>
                <a:gd name="T32" fmla="*/ 5 w 26"/>
                <a:gd name="T33" fmla="*/ 13 h 26"/>
                <a:gd name="T34" fmla="*/ 3 w 26"/>
                <a:gd name="T35" fmla="*/ 13 h 26"/>
                <a:gd name="T36" fmla="*/ 0 w 26"/>
                <a:gd name="T37" fmla="*/ 15 h 26"/>
                <a:gd name="T38" fmla="*/ 0 w 26"/>
                <a:gd name="T39" fmla="*/ 15 h 26"/>
                <a:gd name="T40" fmla="*/ 0 w 26"/>
                <a:gd name="T4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6">
                  <a:moveTo>
                    <a:pt x="0" y="26"/>
                  </a:moveTo>
                  <a:lnTo>
                    <a:pt x="0" y="26"/>
                  </a:lnTo>
                  <a:lnTo>
                    <a:pt x="5" y="26"/>
                  </a:lnTo>
                  <a:lnTo>
                    <a:pt x="11" y="24"/>
                  </a:lnTo>
                  <a:lnTo>
                    <a:pt x="15" y="21"/>
                  </a:lnTo>
                  <a:lnTo>
                    <a:pt x="19" y="19"/>
                  </a:lnTo>
                  <a:lnTo>
                    <a:pt x="23" y="15"/>
                  </a:lnTo>
                  <a:lnTo>
                    <a:pt x="25" y="9"/>
                  </a:lnTo>
                  <a:lnTo>
                    <a:pt x="26" y="5"/>
                  </a:lnTo>
                  <a:lnTo>
                    <a:pt x="26" y="0"/>
                  </a:lnTo>
                  <a:lnTo>
                    <a:pt x="15" y="0"/>
                  </a:lnTo>
                  <a:lnTo>
                    <a:pt x="15" y="3"/>
                  </a:lnTo>
                  <a:lnTo>
                    <a:pt x="13" y="5"/>
                  </a:lnTo>
                  <a:lnTo>
                    <a:pt x="13" y="7"/>
                  </a:lnTo>
                  <a:lnTo>
                    <a:pt x="11" y="9"/>
                  </a:lnTo>
                  <a:lnTo>
                    <a:pt x="9" y="11"/>
                  </a:lnTo>
                  <a:lnTo>
                    <a:pt x="5" y="13"/>
                  </a:lnTo>
                  <a:lnTo>
                    <a:pt x="3" y="13"/>
                  </a:lnTo>
                  <a:lnTo>
                    <a:pt x="0" y="15"/>
                  </a:lnTo>
                  <a:lnTo>
                    <a:pt x="0" y="15"/>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3" name="Freeform 381"/>
            <p:cNvSpPr>
              <a:spLocks noChangeAspect="1"/>
            </p:cNvSpPr>
            <p:nvPr/>
          </p:nvSpPr>
          <p:spPr bwMode="auto">
            <a:xfrm>
              <a:off x="2578" y="2089"/>
              <a:ext cx="61" cy="64"/>
            </a:xfrm>
            <a:custGeom>
              <a:avLst/>
              <a:gdLst>
                <a:gd name="T0" fmla="*/ 0 w 25"/>
                <a:gd name="T1" fmla="*/ 0 h 26"/>
                <a:gd name="T2" fmla="*/ 0 w 25"/>
                <a:gd name="T3" fmla="*/ 0 h 26"/>
                <a:gd name="T4" fmla="*/ 0 w 25"/>
                <a:gd name="T5" fmla="*/ 5 h 26"/>
                <a:gd name="T6" fmla="*/ 2 w 25"/>
                <a:gd name="T7" fmla="*/ 9 h 26"/>
                <a:gd name="T8" fmla="*/ 3 w 25"/>
                <a:gd name="T9" fmla="*/ 15 h 26"/>
                <a:gd name="T10" fmla="*/ 7 w 25"/>
                <a:gd name="T11" fmla="*/ 19 h 26"/>
                <a:gd name="T12" fmla="*/ 11 w 25"/>
                <a:gd name="T13" fmla="*/ 21 h 26"/>
                <a:gd name="T14" fmla="*/ 15 w 25"/>
                <a:gd name="T15" fmla="*/ 24 h 26"/>
                <a:gd name="T16" fmla="*/ 21 w 25"/>
                <a:gd name="T17" fmla="*/ 26 h 26"/>
                <a:gd name="T18" fmla="*/ 25 w 25"/>
                <a:gd name="T19" fmla="*/ 26 h 26"/>
                <a:gd name="T20" fmla="*/ 25 w 25"/>
                <a:gd name="T21" fmla="*/ 15 h 26"/>
                <a:gd name="T22" fmla="*/ 23 w 25"/>
                <a:gd name="T23" fmla="*/ 13 h 26"/>
                <a:gd name="T24" fmla="*/ 21 w 25"/>
                <a:gd name="T25" fmla="*/ 13 h 26"/>
                <a:gd name="T26" fmla="*/ 17 w 25"/>
                <a:gd name="T27" fmla="*/ 11 h 26"/>
                <a:gd name="T28" fmla="*/ 15 w 25"/>
                <a:gd name="T29" fmla="*/ 9 h 26"/>
                <a:gd name="T30" fmla="*/ 13 w 25"/>
                <a:gd name="T31" fmla="*/ 7 h 26"/>
                <a:gd name="T32" fmla="*/ 13 w 25"/>
                <a:gd name="T33" fmla="*/ 5 h 26"/>
                <a:gd name="T34" fmla="*/ 11 w 25"/>
                <a:gd name="T35" fmla="*/ 3 h 26"/>
                <a:gd name="T36" fmla="*/ 11 w 25"/>
                <a:gd name="T37" fmla="*/ 0 h 26"/>
                <a:gd name="T38" fmla="*/ 11 w 25"/>
                <a:gd name="T39" fmla="*/ 0 h 26"/>
                <a:gd name="T40" fmla="*/ 0 w 25"/>
                <a:gd name="T4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0" y="0"/>
                  </a:moveTo>
                  <a:lnTo>
                    <a:pt x="0" y="0"/>
                  </a:lnTo>
                  <a:lnTo>
                    <a:pt x="0" y="5"/>
                  </a:lnTo>
                  <a:lnTo>
                    <a:pt x="2" y="9"/>
                  </a:lnTo>
                  <a:lnTo>
                    <a:pt x="3" y="15"/>
                  </a:lnTo>
                  <a:lnTo>
                    <a:pt x="7" y="19"/>
                  </a:lnTo>
                  <a:lnTo>
                    <a:pt x="11" y="21"/>
                  </a:lnTo>
                  <a:lnTo>
                    <a:pt x="15" y="24"/>
                  </a:lnTo>
                  <a:lnTo>
                    <a:pt x="21" y="26"/>
                  </a:lnTo>
                  <a:lnTo>
                    <a:pt x="25" y="26"/>
                  </a:lnTo>
                  <a:lnTo>
                    <a:pt x="25" y="15"/>
                  </a:lnTo>
                  <a:lnTo>
                    <a:pt x="23" y="13"/>
                  </a:lnTo>
                  <a:lnTo>
                    <a:pt x="21" y="13"/>
                  </a:lnTo>
                  <a:lnTo>
                    <a:pt x="17" y="11"/>
                  </a:lnTo>
                  <a:lnTo>
                    <a:pt x="15" y="9"/>
                  </a:lnTo>
                  <a:lnTo>
                    <a:pt x="13" y="7"/>
                  </a:lnTo>
                  <a:lnTo>
                    <a:pt x="13" y="5"/>
                  </a:lnTo>
                  <a:lnTo>
                    <a:pt x="11" y="3"/>
                  </a:lnTo>
                  <a:lnTo>
                    <a:pt x="11" y="0"/>
                  </a:lnTo>
                  <a:lnTo>
                    <a:pt x="1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4" name="Freeform 382"/>
            <p:cNvSpPr>
              <a:spLocks noChangeAspect="1"/>
            </p:cNvSpPr>
            <p:nvPr/>
          </p:nvSpPr>
          <p:spPr bwMode="auto">
            <a:xfrm>
              <a:off x="2578" y="2023"/>
              <a:ext cx="61" cy="66"/>
            </a:xfrm>
            <a:custGeom>
              <a:avLst/>
              <a:gdLst>
                <a:gd name="T0" fmla="*/ 25 w 25"/>
                <a:gd name="T1" fmla="*/ 0 h 27"/>
                <a:gd name="T2" fmla="*/ 25 w 25"/>
                <a:gd name="T3" fmla="*/ 0 h 27"/>
                <a:gd name="T4" fmla="*/ 21 w 25"/>
                <a:gd name="T5" fmla="*/ 2 h 27"/>
                <a:gd name="T6" fmla="*/ 15 w 25"/>
                <a:gd name="T7" fmla="*/ 2 h 27"/>
                <a:gd name="T8" fmla="*/ 11 w 25"/>
                <a:gd name="T9" fmla="*/ 5 h 27"/>
                <a:gd name="T10" fmla="*/ 7 w 25"/>
                <a:gd name="T11" fmla="*/ 7 h 27"/>
                <a:gd name="T12" fmla="*/ 3 w 25"/>
                <a:gd name="T13" fmla="*/ 11 h 27"/>
                <a:gd name="T14" fmla="*/ 2 w 25"/>
                <a:gd name="T15" fmla="*/ 17 h 27"/>
                <a:gd name="T16" fmla="*/ 0 w 25"/>
                <a:gd name="T17" fmla="*/ 21 h 27"/>
                <a:gd name="T18" fmla="*/ 0 w 25"/>
                <a:gd name="T19" fmla="*/ 27 h 27"/>
                <a:gd name="T20" fmla="*/ 11 w 25"/>
                <a:gd name="T21" fmla="*/ 27 h 27"/>
                <a:gd name="T22" fmla="*/ 11 w 25"/>
                <a:gd name="T23" fmla="*/ 25 h 27"/>
                <a:gd name="T24" fmla="*/ 13 w 25"/>
                <a:gd name="T25" fmla="*/ 21 h 27"/>
                <a:gd name="T26" fmla="*/ 13 w 25"/>
                <a:gd name="T27" fmla="*/ 19 h 27"/>
                <a:gd name="T28" fmla="*/ 15 w 25"/>
                <a:gd name="T29" fmla="*/ 17 h 27"/>
                <a:gd name="T30" fmla="*/ 17 w 25"/>
                <a:gd name="T31" fmla="*/ 15 h 27"/>
                <a:gd name="T32" fmla="*/ 21 w 25"/>
                <a:gd name="T33" fmla="*/ 13 h 27"/>
                <a:gd name="T34" fmla="*/ 23 w 25"/>
                <a:gd name="T35" fmla="*/ 13 h 27"/>
                <a:gd name="T36" fmla="*/ 25 w 25"/>
                <a:gd name="T37" fmla="*/ 13 h 27"/>
                <a:gd name="T38" fmla="*/ 25 w 25"/>
                <a:gd name="T39" fmla="*/ 13 h 27"/>
                <a:gd name="T40" fmla="*/ 25 w 25"/>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7">
                  <a:moveTo>
                    <a:pt x="25" y="0"/>
                  </a:moveTo>
                  <a:lnTo>
                    <a:pt x="25" y="0"/>
                  </a:lnTo>
                  <a:lnTo>
                    <a:pt x="21" y="2"/>
                  </a:lnTo>
                  <a:lnTo>
                    <a:pt x="15" y="2"/>
                  </a:lnTo>
                  <a:lnTo>
                    <a:pt x="11" y="5"/>
                  </a:lnTo>
                  <a:lnTo>
                    <a:pt x="7" y="7"/>
                  </a:lnTo>
                  <a:lnTo>
                    <a:pt x="3" y="11"/>
                  </a:lnTo>
                  <a:lnTo>
                    <a:pt x="2" y="17"/>
                  </a:lnTo>
                  <a:lnTo>
                    <a:pt x="0" y="21"/>
                  </a:lnTo>
                  <a:lnTo>
                    <a:pt x="0" y="27"/>
                  </a:lnTo>
                  <a:lnTo>
                    <a:pt x="11" y="27"/>
                  </a:lnTo>
                  <a:lnTo>
                    <a:pt x="11" y="25"/>
                  </a:lnTo>
                  <a:lnTo>
                    <a:pt x="13" y="21"/>
                  </a:lnTo>
                  <a:lnTo>
                    <a:pt x="13" y="19"/>
                  </a:lnTo>
                  <a:lnTo>
                    <a:pt x="15" y="17"/>
                  </a:lnTo>
                  <a:lnTo>
                    <a:pt x="17" y="15"/>
                  </a:lnTo>
                  <a:lnTo>
                    <a:pt x="21" y="13"/>
                  </a:lnTo>
                  <a:lnTo>
                    <a:pt x="23" y="13"/>
                  </a:lnTo>
                  <a:lnTo>
                    <a:pt x="25" y="13"/>
                  </a:lnTo>
                  <a:lnTo>
                    <a:pt x="25" y="1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5" name="Freeform 383"/>
            <p:cNvSpPr>
              <a:spLocks noChangeAspect="1"/>
            </p:cNvSpPr>
            <p:nvPr/>
          </p:nvSpPr>
          <p:spPr bwMode="auto">
            <a:xfrm>
              <a:off x="2590" y="2036"/>
              <a:ext cx="100" cy="105"/>
            </a:xfrm>
            <a:custGeom>
              <a:avLst/>
              <a:gdLst>
                <a:gd name="T0" fmla="*/ 20 w 41"/>
                <a:gd name="T1" fmla="*/ 0 h 43"/>
                <a:gd name="T2" fmla="*/ 25 w 41"/>
                <a:gd name="T3" fmla="*/ 2 h 43"/>
                <a:gd name="T4" fmla="*/ 29 w 41"/>
                <a:gd name="T5" fmla="*/ 2 h 43"/>
                <a:gd name="T6" fmla="*/ 31 w 41"/>
                <a:gd name="T7" fmla="*/ 4 h 43"/>
                <a:gd name="T8" fmla="*/ 35 w 41"/>
                <a:gd name="T9" fmla="*/ 8 h 43"/>
                <a:gd name="T10" fmla="*/ 37 w 41"/>
                <a:gd name="T11" fmla="*/ 10 h 43"/>
                <a:gd name="T12" fmla="*/ 39 w 41"/>
                <a:gd name="T13" fmla="*/ 14 h 43"/>
                <a:gd name="T14" fmla="*/ 41 w 41"/>
                <a:gd name="T15" fmla="*/ 18 h 43"/>
                <a:gd name="T16" fmla="*/ 41 w 41"/>
                <a:gd name="T17" fmla="*/ 22 h 43"/>
                <a:gd name="T18" fmla="*/ 41 w 41"/>
                <a:gd name="T19" fmla="*/ 25 h 43"/>
                <a:gd name="T20" fmla="*/ 39 w 41"/>
                <a:gd name="T21" fmla="*/ 29 h 43"/>
                <a:gd name="T22" fmla="*/ 37 w 41"/>
                <a:gd name="T23" fmla="*/ 33 h 43"/>
                <a:gd name="T24" fmla="*/ 35 w 41"/>
                <a:gd name="T25" fmla="*/ 37 h 43"/>
                <a:gd name="T26" fmla="*/ 31 w 41"/>
                <a:gd name="T27" fmla="*/ 39 h 43"/>
                <a:gd name="T28" fmla="*/ 29 w 41"/>
                <a:gd name="T29" fmla="*/ 41 h 43"/>
                <a:gd name="T30" fmla="*/ 25 w 41"/>
                <a:gd name="T31" fmla="*/ 43 h 43"/>
                <a:gd name="T32" fmla="*/ 20 w 41"/>
                <a:gd name="T33" fmla="*/ 43 h 43"/>
                <a:gd name="T34" fmla="*/ 16 w 41"/>
                <a:gd name="T35" fmla="*/ 43 h 43"/>
                <a:gd name="T36" fmla="*/ 12 w 41"/>
                <a:gd name="T37" fmla="*/ 41 h 43"/>
                <a:gd name="T38" fmla="*/ 10 w 41"/>
                <a:gd name="T39" fmla="*/ 39 h 43"/>
                <a:gd name="T40" fmla="*/ 6 w 41"/>
                <a:gd name="T41" fmla="*/ 37 h 43"/>
                <a:gd name="T42" fmla="*/ 4 w 41"/>
                <a:gd name="T43" fmla="*/ 33 h 43"/>
                <a:gd name="T44" fmla="*/ 2 w 41"/>
                <a:gd name="T45" fmla="*/ 29 h 43"/>
                <a:gd name="T46" fmla="*/ 0 w 41"/>
                <a:gd name="T47" fmla="*/ 25 h 43"/>
                <a:gd name="T48" fmla="*/ 0 w 41"/>
                <a:gd name="T49" fmla="*/ 22 h 43"/>
                <a:gd name="T50" fmla="*/ 0 w 41"/>
                <a:gd name="T51" fmla="*/ 18 h 43"/>
                <a:gd name="T52" fmla="*/ 2 w 41"/>
                <a:gd name="T53" fmla="*/ 14 h 43"/>
                <a:gd name="T54" fmla="*/ 4 w 41"/>
                <a:gd name="T55" fmla="*/ 10 h 43"/>
                <a:gd name="T56" fmla="*/ 6 w 41"/>
                <a:gd name="T57" fmla="*/ 8 h 43"/>
                <a:gd name="T58" fmla="*/ 10 w 41"/>
                <a:gd name="T59" fmla="*/ 4 h 43"/>
                <a:gd name="T60" fmla="*/ 12 w 41"/>
                <a:gd name="T61" fmla="*/ 2 h 43"/>
                <a:gd name="T62" fmla="*/ 16 w 41"/>
                <a:gd name="T63" fmla="*/ 2 h 43"/>
                <a:gd name="T64" fmla="*/ 20 w 41"/>
                <a:gd name="T6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3">
                  <a:moveTo>
                    <a:pt x="20" y="0"/>
                  </a:moveTo>
                  <a:lnTo>
                    <a:pt x="25" y="2"/>
                  </a:lnTo>
                  <a:lnTo>
                    <a:pt x="29" y="2"/>
                  </a:lnTo>
                  <a:lnTo>
                    <a:pt x="31" y="4"/>
                  </a:lnTo>
                  <a:lnTo>
                    <a:pt x="35" y="8"/>
                  </a:lnTo>
                  <a:lnTo>
                    <a:pt x="37" y="10"/>
                  </a:lnTo>
                  <a:lnTo>
                    <a:pt x="39" y="14"/>
                  </a:lnTo>
                  <a:lnTo>
                    <a:pt x="41" y="18"/>
                  </a:lnTo>
                  <a:lnTo>
                    <a:pt x="41" y="22"/>
                  </a:lnTo>
                  <a:lnTo>
                    <a:pt x="41" y="25"/>
                  </a:lnTo>
                  <a:lnTo>
                    <a:pt x="39" y="29"/>
                  </a:lnTo>
                  <a:lnTo>
                    <a:pt x="37" y="33"/>
                  </a:lnTo>
                  <a:lnTo>
                    <a:pt x="35" y="37"/>
                  </a:lnTo>
                  <a:lnTo>
                    <a:pt x="31" y="39"/>
                  </a:lnTo>
                  <a:lnTo>
                    <a:pt x="29" y="41"/>
                  </a:lnTo>
                  <a:lnTo>
                    <a:pt x="25" y="43"/>
                  </a:lnTo>
                  <a:lnTo>
                    <a:pt x="20" y="43"/>
                  </a:lnTo>
                  <a:lnTo>
                    <a:pt x="16" y="43"/>
                  </a:lnTo>
                  <a:lnTo>
                    <a:pt x="12" y="41"/>
                  </a:lnTo>
                  <a:lnTo>
                    <a:pt x="10" y="39"/>
                  </a:lnTo>
                  <a:lnTo>
                    <a:pt x="6" y="37"/>
                  </a:lnTo>
                  <a:lnTo>
                    <a:pt x="4" y="33"/>
                  </a:lnTo>
                  <a:lnTo>
                    <a:pt x="2" y="29"/>
                  </a:lnTo>
                  <a:lnTo>
                    <a:pt x="0" y="25"/>
                  </a:lnTo>
                  <a:lnTo>
                    <a:pt x="0" y="22"/>
                  </a:lnTo>
                  <a:lnTo>
                    <a:pt x="0" y="18"/>
                  </a:lnTo>
                  <a:lnTo>
                    <a:pt x="2" y="14"/>
                  </a:lnTo>
                  <a:lnTo>
                    <a:pt x="4" y="10"/>
                  </a:lnTo>
                  <a:lnTo>
                    <a:pt x="6" y="8"/>
                  </a:lnTo>
                  <a:lnTo>
                    <a:pt x="10" y="4"/>
                  </a:lnTo>
                  <a:lnTo>
                    <a:pt x="12" y="2"/>
                  </a:lnTo>
                  <a:lnTo>
                    <a:pt x="16" y="2"/>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6" name="Freeform 384"/>
            <p:cNvSpPr>
              <a:spLocks noChangeAspect="1"/>
            </p:cNvSpPr>
            <p:nvPr/>
          </p:nvSpPr>
          <p:spPr bwMode="auto">
            <a:xfrm>
              <a:off x="2639" y="2028"/>
              <a:ext cx="61" cy="61"/>
            </a:xfrm>
            <a:custGeom>
              <a:avLst/>
              <a:gdLst>
                <a:gd name="T0" fmla="*/ 25 w 25"/>
                <a:gd name="T1" fmla="*/ 25 h 25"/>
                <a:gd name="T2" fmla="*/ 25 w 25"/>
                <a:gd name="T3" fmla="*/ 25 h 25"/>
                <a:gd name="T4" fmla="*/ 25 w 25"/>
                <a:gd name="T5" fmla="*/ 21 h 25"/>
                <a:gd name="T6" fmla="*/ 23 w 25"/>
                <a:gd name="T7" fmla="*/ 15 h 25"/>
                <a:gd name="T8" fmla="*/ 21 w 25"/>
                <a:gd name="T9" fmla="*/ 11 h 25"/>
                <a:gd name="T10" fmla="*/ 17 w 25"/>
                <a:gd name="T11" fmla="*/ 7 h 25"/>
                <a:gd name="T12" fmla="*/ 15 w 25"/>
                <a:gd name="T13" fmla="*/ 5 h 25"/>
                <a:gd name="T14" fmla="*/ 9 w 25"/>
                <a:gd name="T15" fmla="*/ 1 h 25"/>
                <a:gd name="T16" fmla="*/ 5 w 25"/>
                <a:gd name="T17" fmla="*/ 1 h 25"/>
                <a:gd name="T18" fmla="*/ 0 w 25"/>
                <a:gd name="T19" fmla="*/ 0 h 25"/>
                <a:gd name="T20" fmla="*/ 0 w 25"/>
                <a:gd name="T21" fmla="*/ 9 h 25"/>
                <a:gd name="T22" fmla="*/ 3 w 25"/>
                <a:gd name="T23" fmla="*/ 9 h 25"/>
                <a:gd name="T24" fmla="*/ 7 w 25"/>
                <a:gd name="T25" fmla="*/ 9 h 25"/>
                <a:gd name="T26" fmla="*/ 9 w 25"/>
                <a:gd name="T27" fmla="*/ 11 h 25"/>
                <a:gd name="T28" fmla="*/ 13 w 25"/>
                <a:gd name="T29" fmla="*/ 13 h 25"/>
                <a:gd name="T30" fmla="*/ 15 w 25"/>
                <a:gd name="T31" fmla="*/ 15 h 25"/>
                <a:gd name="T32" fmla="*/ 15 w 25"/>
                <a:gd name="T33" fmla="*/ 19 h 25"/>
                <a:gd name="T34" fmla="*/ 17 w 25"/>
                <a:gd name="T35" fmla="*/ 21 h 25"/>
                <a:gd name="T36" fmla="*/ 17 w 25"/>
                <a:gd name="T37" fmla="*/ 25 h 25"/>
                <a:gd name="T38" fmla="*/ 17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5" y="21"/>
                  </a:lnTo>
                  <a:lnTo>
                    <a:pt x="23" y="15"/>
                  </a:lnTo>
                  <a:lnTo>
                    <a:pt x="21" y="11"/>
                  </a:lnTo>
                  <a:lnTo>
                    <a:pt x="17" y="7"/>
                  </a:lnTo>
                  <a:lnTo>
                    <a:pt x="15" y="5"/>
                  </a:lnTo>
                  <a:lnTo>
                    <a:pt x="9" y="1"/>
                  </a:lnTo>
                  <a:lnTo>
                    <a:pt x="5" y="1"/>
                  </a:lnTo>
                  <a:lnTo>
                    <a:pt x="0" y="0"/>
                  </a:lnTo>
                  <a:lnTo>
                    <a:pt x="0" y="9"/>
                  </a:lnTo>
                  <a:lnTo>
                    <a:pt x="3" y="9"/>
                  </a:lnTo>
                  <a:lnTo>
                    <a:pt x="7" y="9"/>
                  </a:lnTo>
                  <a:lnTo>
                    <a:pt x="9" y="11"/>
                  </a:lnTo>
                  <a:lnTo>
                    <a:pt x="13" y="13"/>
                  </a:lnTo>
                  <a:lnTo>
                    <a:pt x="15" y="15"/>
                  </a:lnTo>
                  <a:lnTo>
                    <a:pt x="15" y="19"/>
                  </a:lnTo>
                  <a:lnTo>
                    <a:pt x="17" y="21"/>
                  </a:lnTo>
                  <a:lnTo>
                    <a:pt x="17" y="25"/>
                  </a:lnTo>
                  <a:lnTo>
                    <a:pt x="17" y="25"/>
                  </a:lnTo>
                  <a:lnTo>
                    <a:pt x="2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7" name="Freeform 385"/>
            <p:cNvSpPr>
              <a:spLocks noChangeAspect="1"/>
            </p:cNvSpPr>
            <p:nvPr/>
          </p:nvSpPr>
          <p:spPr bwMode="auto">
            <a:xfrm>
              <a:off x="2639" y="2089"/>
              <a:ext cx="61" cy="59"/>
            </a:xfrm>
            <a:custGeom>
              <a:avLst/>
              <a:gdLst>
                <a:gd name="T0" fmla="*/ 0 w 25"/>
                <a:gd name="T1" fmla="*/ 24 h 24"/>
                <a:gd name="T2" fmla="*/ 0 w 25"/>
                <a:gd name="T3" fmla="*/ 24 h 24"/>
                <a:gd name="T4" fmla="*/ 5 w 25"/>
                <a:gd name="T5" fmla="*/ 24 h 24"/>
                <a:gd name="T6" fmla="*/ 9 w 25"/>
                <a:gd name="T7" fmla="*/ 23 h 24"/>
                <a:gd name="T8" fmla="*/ 15 w 25"/>
                <a:gd name="T9" fmla="*/ 21 h 24"/>
                <a:gd name="T10" fmla="*/ 17 w 25"/>
                <a:gd name="T11" fmla="*/ 17 h 24"/>
                <a:gd name="T12" fmla="*/ 21 w 25"/>
                <a:gd name="T13" fmla="*/ 13 h 24"/>
                <a:gd name="T14" fmla="*/ 23 w 25"/>
                <a:gd name="T15" fmla="*/ 9 h 24"/>
                <a:gd name="T16" fmla="*/ 25 w 25"/>
                <a:gd name="T17" fmla="*/ 5 h 24"/>
                <a:gd name="T18" fmla="*/ 25 w 25"/>
                <a:gd name="T19" fmla="*/ 0 h 24"/>
                <a:gd name="T20" fmla="*/ 17 w 25"/>
                <a:gd name="T21" fmla="*/ 0 h 24"/>
                <a:gd name="T22" fmla="*/ 17 w 25"/>
                <a:gd name="T23" fmla="*/ 3 h 24"/>
                <a:gd name="T24" fmla="*/ 15 w 25"/>
                <a:gd name="T25" fmla="*/ 5 h 24"/>
                <a:gd name="T26" fmla="*/ 15 w 25"/>
                <a:gd name="T27" fmla="*/ 9 h 24"/>
                <a:gd name="T28" fmla="*/ 13 w 25"/>
                <a:gd name="T29" fmla="*/ 11 h 24"/>
                <a:gd name="T30" fmla="*/ 9 w 25"/>
                <a:gd name="T31" fmla="*/ 13 h 24"/>
                <a:gd name="T32" fmla="*/ 7 w 25"/>
                <a:gd name="T33" fmla="*/ 15 h 24"/>
                <a:gd name="T34" fmla="*/ 3 w 25"/>
                <a:gd name="T35" fmla="*/ 15 h 24"/>
                <a:gd name="T36" fmla="*/ 0 w 25"/>
                <a:gd name="T37" fmla="*/ 17 h 24"/>
                <a:gd name="T38" fmla="*/ 0 w 25"/>
                <a:gd name="T39" fmla="*/ 17 h 24"/>
                <a:gd name="T40" fmla="*/ 0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0" y="24"/>
                  </a:moveTo>
                  <a:lnTo>
                    <a:pt x="0" y="24"/>
                  </a:lnTo>
                  <a:lnTo>
                    <a:pt x="5" y="24"/>
                  </a:lnTo>
                  <a:lnTo>
                    <a:pt x="9" y="23"/>
                  </a:lnTo>
                  <a:lnTo>
                    <a:pt x="15" y="21"/>
                  </a:lnTo>
                  <a:lnTo>
                    <a:pt x="17" y="17"/>
                  </a:lnTo>
                  <a:lnTo>
                    <a:pt x="21" y="13"/>
                  </a:lnTo>
                  <a:lnTo>
                    <a:pt x="23" y="9"/>
                  </a:lnTo>
                  <a:lnTo>
                    <a:pt x="25" y="5"/>
                  </a:lnTo>
                  <a:lnTo>
                    <a:pt x="25" y="0"/>
                  </a:lnTo>
                  <a:lnTo>
                    <a:pt x="17" y="0"/>
                  </a:lnTo>
                  <a:lnTo>
                    <a:pt x="17" y="3"/>
                  </a:lnTo>
                  <a:lnTo>
                    <a:pt x="15" y="5"/>
                  </a:lnTo>
                  <a:lnTo>
                    <a:pt x="15" y="9"/>
                  </a:lnTo>
                  <a:lnTo>
                    <a:pt x="13" y="11"/>
                  </a:lnTo>
                  <a:lnTo>
                    <a:pt x="9" y="13"/>
                  </a:lnTo>
                  <a:lnTo>
                    <a:pt x="7" y="15"/>
                  </a:lnTo>
                  <a:lnTo>
                    <a:pt x="3" y="15"/>
                  </a:lnTo>
                  <a:lnTo>
                    <a:pt x="0" y="17"/>
                  </a:lnTo>
                  <a:lnTo>
                    <a:pt x="0" y="17"/>
                  </a:lnTo>
                  <a:lnTo>
                    <a:pt x="0"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8" name="Freeform 386"/>
            <p:cNvSpPr>
              <a:spLocks noChangeAspect="1"/>
            </p:cNvSpPr>
            <p:nvPr/>
          </p:nvSpPr>
          <p:spPr bwMode="auto">
            <a:xfrm>
              <a:off x="2583" y="2089"/>
              <a:ext cx="56" cy="59"/>
            </a:xfrm>
            <a:custGeom>
              <a:avLst/>
              <a:gdLst>
                <a:gd name="T0" fmla="*/ 0 w 23"/>
                <a:gd name="T1" fmla="*/ 0 h 24"/>
                <a:gd name="T2" fmla="*/ 0 w 23"/>
                <a:gd name="T3" fmla="*/ 0 h 24"/>
                <a:gd name="T4" fmla="*/ 0 w 23"/>
                <a:gd name="T5" fmla="*/ 5 h 24"/>
                <a:gd name="T6" fmla="*/ 1 w 23"/>
                <a:gd name="T7" fmla="*/ 9 h 24"/>
                <a:gd name="T8" fmla="*/ 3 w 23"/>
                <a:gd name="T9" fmla="*/ 13 h 24"/>
                <a:gd name="T10" fmla="*/ 7 w 23"/>
                <a:gd name="T11" fmla="*/ 17 h 24"/>
                <a:gd name="T12" fmla="*/ 9 w 23"/>
                <a:gd name="T13" fmla="*/ 21 h 24"/>
                <a:gd name="T14" fmla="*/ 15 w 23"/>
                <a:gd name="T15" fmla="*/ 23 h 24"/>
                <a:gd name="T16" fmla="*/ 19 w 23"/>
                <a:gd name="T17" fmla="*/ 24 h 24"/>
                <a:gd name="T18" fmla="*/ 23 w 23"/>
                <a:gd name="T19" fmla="*/ 24 h 24"/>
                <a:gd name="T20" fmla="*/ 23 w 23"/>
                <a:gd name="T21" fmla="*/ 17 h 24"/>
                <a:gd name="T22" fmla="*/ 21 w 23"/>
                <a:gd name="T23" fmla="*/ 15 h 24"/>
                <a:gd name="T24" fmla="*/ 17 w 23"/>
                <a:gd name="T25" fmla="*/ 15 h 24"/>
                <a:gd name="T26" fmla="*/ 15 w 23"/>
                <a:gd name="T27" fmla="*/ 13 h 24"/>
                <a:gd name="T28" fmla="*/ 11 w 23"/>
                <a:gd name="T29" fmla="*/ 11 h 24"/>
                <a:gd name="T30" fmla="*/ 9 w 23"/>
                <a:gd name="T31" fmla="*/ 9 h 24"/>
                <a:gd name="T32" fmla="*/ 9 w 23"/>
                <a:gd name="T33" fmla="*/ 5 h 24"/>
                <a:gd name="T34" fmla="*/ 7 w 23"/>
                <a:gd name="T35" fmla="*/ 3 h 24"/>
                <a:gd name="T36" fmla="*/ 7 w 23"/>
                <a:gd name="T37" fmla="*/ 0 h 24"/>
                <a:gd name="T38" fmla="*/ 7 w 23"/>
                <a:gd name="T39" fmla="*/ 0 h 24"/>
                <a:gd name="T40" fmla="*/ 0 w 23"/>
                <a:gd name="T4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0" y="0"/>
                  </a:moveTo>
                  <a:lnTo>
                    <a:pt x="0" y="0"/>
                  </a:lnTo>
                  <a:lnTo>
                    <a:pt x="0" y="5"/>
                  </a:lnTo>
                  <a:lnTo>
                    <a:pt x="1" y="9"/>
                  </a:lnTo>
                  <a:lnTo>
                    <a:pt x="3" y="13"/>
                  </a:lnTo>
                  <a:lnTo>
                    <a:pt x="7" y="17"/>
                  </a:lnTo>
                  <a:lnTo>
                    <a:pt x="9" y="21"/>
                  </a:lnTo>
                  <a:lnTo>
                    <a:pt x="15" y="23"/>
                  </a:lnTo>
                  <a:lnTo>
                    <a:pt x="19" y="24"/>
                  </a:lnTo>
                  <a:lnTo>
                    <a:pt x="23" y="24"/>
                  </a:lnTo>
                  <a:lnTo>
                    <a:pt x="23" y="17"/>
                  </a:lnTo>
                  <a:lnTo>
                    <a:pt x="21" y="15"/>
                  </a:lnTo>
                  <a:lnTo>
                    <a:pt x="17" y="15"/>
                  </a:lnTo>
                  <a:lnTo>
                    <a:pt x="15" y="13"/>
                  </a:lnTo>
                  <a:lnTo>
                    <a:pt x="11" y="11"/>
                  </a:lnTo>
                  <a:lnTo>
                    <a:pt x="9" y="9"/>
                  </a:lnTo>
                  <a:lnTo>
                    <a:pt x="9" y="5"/>
                  </a:lnTo>
                  <a:lnTo>
                    <a:pt x="7" y="3"/>
                  </a:lnTo>
                  <a:lnTo>
                    <a:pt x="7" y="0"/>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59" name="Freeform 387"/>
            <p:cNvSpPr>
              <a:spLocks noChangeAspect="1"/>
            </p:cNvSpPr>
            <p:nvPr/>
          </p:nvSpPr>
          <p:spPr bwMode="auto">
            <a:xfrm>
              <a:off x="2583" y="2028"/>
              <a:ext cx="56" cy="61"/>
            </a:xfrm>
            <a:custGeom>
              <a:avLst/>
              <a:gdLst>
                <a:gd name="T0" fmla="*/ 23 w 23"/>
                <a:gd name="T1" fmla="*/ 0 h 25"/>
                <a:gd name="T2" fmla="*/ 23 w 23"/>
                <a:gd name="T3" fmla="*/ 0 h 25"/>
                <a:gd name="T4" fmla="*/ 19 w 23"/>
                <a:gd name="T5" fmla="*/ 1 h 25"/>
                <a:gd name="T6" fmla="*/ 15 w 23"/>
                <a:gd name="T7" fmla="*/ 1 h 25"/>
                <a:gd name="T8" fmla="*/ 9 w 23"/>
                <a:gd name="T9" fmla="*/ 5 h 25"/>
                <a:gd name="T10" fmla="*/ 7 w 23"/>
                <a:gd name="T11" fmla="*/ 7 h 25"/>
                <a:gd name="T12" fmla="*/ 3 w 23"/>
                <a:gd name="T13" fmla="*/ 11 h 25"/>
                <a:gd name="T14" fmla="*/ 1 w 23"/>
                <a:gd name="T15" fmla="*/ 15 h 25"/>
                <a:gd name="T16" fmla="*/ 0 w 23"/>
                <a:gd name="T17" fmla="*/ 21 h 25"/>
                <a:gd name="T18" fmla="*/ 0 w 23"/>
                <a:gd name="T19" fmla="*/ 25 h 25"/>
                <a:gd name="T20" fmla="*/ 7 w 23"/>
                <a:gd name="T21" fmla="*/ 25 h 25"/>
                <a:gd name="T22" fmla="*/ 7 w 23"/>
                <a:gd name="T23" fmla="*/ 21 h 25"/>
                <a:gd name="T24" fmla="*/ 9 w 23"/>
                <a:gd name="T25" fmla="*/ 19 h 25"/>
                <a:gd name="T26" fmla="*/ 9 w 23"/>
                <a:gd name="T27" fmla="*/ 15 h 25"/>
                <a:gd name="T28" fmla="*/ 11 w 23"/>
                <a:gd name="T29" fmla="*/ 13 h 25"/>
                <a:gd name="T30" fmla="*/ 15 w 23"/>
                <a:gd name="T31" fmla="*/ 11 h 25"/>
                <a:gd name="T32" fmla="*/ 17 w 23"/>
                <a:gd name="T33" fmla="*/ 9 h 25"/>
                <a:gd name="T34" fmla="*/ 21 w 23"/>
                <a:gd name="T35" fmla="*/ 9 h 25"/>
                <a:gd name="T36" fmla="*/ 23 w 23"/>
                <a:gd name="T37" fmla="*/ 9 h 25"/>
                <a:gd name="T38" fmla="*/ 23 w 23"/>
                <a:gd name="T39" fmla="*/ 9 h 25"/>
                <a:gd name="T40" fmla="*/ 23 w 23"/>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5">
                  <a:moveTo>
                    <a:pt x="23" y="0"/>
                  </a:moveTo>
                  <a:lnTo>
                    <a:pt x="23" y="0"/>
                  </a:lnTo>
                  <a:lnTo>
                    <a:pt x="19" y="1"/>
                  </a:lnTo>
                  <a:lnTo>
                    <a:pt x="15" y="1"/>
                  </a:lnTo>
                  <a:lnTo>
                    <a:pt x="9" y="5"/>
                  </a:lnTo>
                  <a:lnTo>
                    <a:pt x="7" y="7"/>
                  </a:lnTo>
                  <a:lnTo>
                    <a:pt x="3" y="11"/>
                  </a:lnTo>
                  <a:lnTo>
                    <a:pt x="1" y="15"/>
                  </a:lnTo>
                  <a:lnTo>
                    <a:pt x="0" y="21"/>
                  </a:lnTo>
                  <a:lnTo>
                    <a:pt x="0" y="25"/>
                  </a:lnTo>
                  <a:lnTo>
                    <a:pt x="7" y="25"/>
                  </a:lnTo>
                  <a:lnTo>
                    <a:pt x="7" y="21"/>
                  </a:lnTo>
                  <a:lnTo>
                    <a:pt x="9" y="19"/>
                  </a:lnTo>
                  <a:lnTo>
                    <a:pt x="9" y="15"/>
                  </a:lnTo>
                  <a:lnTo>
                    <a:pt x="11" y="13"/>
                  </a:lnTo>
                  <a:lnTo>
                    <a:pt x="15" y="11"/>
                  </a:lnTo>
                  <a:lnTo>
                    <a:pt x="17" y="9"/>
                  </a:lnTo>
                  <a:lnTo>
                    <a:pt x="21" y="9"/>
                  </a:lnTo>
                  <a:lnTo>
                    <a:pt x="23" y="9"/>
                  </a:lnTo>
                  <a:lnTo>
                    <a:pt x="23" y="9"/>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0" name="Freeform 388"/>
            <p:cNvSpPr>
              <a:spLocks noChangeAspect="1"/>
            </p:cNvSpPr>
            <p:nvPr/>
          </p:nvSpPr>
          <p:spPr bwMode="auto">
            <a:xfrm>
              <a:off x="2585" y="2036"/>
              <a:ext cx="90" cy="85"/>
            </a:xfrm>
            <a:custGeom>
              <a:avLst/>
              <a:gdLst>
                <a:gd name="T0" fmla="*/ 22 w 37"/>
                <a:gd name="T1" fmla="*/ 22 h 35"/>
                <a:gd name="T2" fmla="*/ 8 w 37"/>
                <a:gd name="T3" fmla="*/ 35 h 35"/>
                <a:gd name="T4" fmla="*/ 4 w 37"/>
                <a:gd name="T5" fmla="*/ 31 h 35"/>
                <a:gd name="T6" fmla="*/ 2 w 37"/>
                <a:gd name="T7" fmla="*/ 29 h 35"/>
                <a:gd name="T8" fmla="*/ 2 w 37"/>
                <a:gd name="T9" fmla="*/ 25 h 35"/>
                <a:gd name="T10" fmla="*/ 0 w 37"/>
                <a:gd name="T11" fmla="*/ 22 h 35"/>
                <a:gd name="T12" fmla="*/ 2 w 37"/>
                <a:gd name="T13" fmla="*/ 18 h 35"/>
                <a:gd name="T14" fmla="*/ 2 w 37"/>
                <a:gd name="T15" fmla="*/ 14 h 35"/>
                <a:gd name="T16" fmla="*/ 4 w 37"/>
                <a:gd name="T17" fmla="*/ 10 h 35"/>
                <a:gd name="T18" fmla="*/ 8 w 37"/>
                <a:gd name="T19" fmla="*/ 6 h 35"/>
                <a:gd name="T20" fmla="*/ 10 w 37"/>
                <a:gd name="T21" fmla="*/ 4 h 35"/>
                <a:gd name="T22" fmla="*/ 14 w 37"/>
                <a:gd name="T23" fmla="*/ 2 h 35"/>
                <a:gd name="T24" fmla="*/ 18 w 37"/>
                <a:gd name="T25" fmla="*/ 0 h 35"/>
                <a:gd name="T26" fmla="*/ 22 w 37"/>
                <a:gd name="T27" fmla="*/ 0 h 35"/>
                <a:gd name="T28" fmla="*/ 25 w 37"/>
                <a:gd name="T29" fmla="*/ 0 h 35"/>
                <a:gd name="T30" fmla="*/ 29 w 37"/>
                <a:gd name="T31" fmla="*/ 2 h 35"/>
                <a:gd name="T32" fmla="*/ 33 w 37"/>
                <a:gd name="T33" fmla="*/ 4 h 35"/>
                <a:gd name="T34" fmla="*/ 37 w 37"/>
                <a:gd name="T35" fmla="*/ 6 h 35"/>
                <a:gd name="T36" fmla="*/ 22 w 37"/>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35">
                  <a:moveTo>
                    <a:pt x="22" y="22"/>
                  </a:moveTo>
                  <a:lnTo>
                    <a:pt x="8" y="35"/>
                  </a:lnTo>
                  <a:lnTo>
                    <a:pt x="4" y="31"/>
                  </a:lnTo>
                  <a:lnTo>
                    <a:pt x="2" y="29"/>
                  </a:lnTo>
                  <a:lnTo>
                    <a:pt x="2" y="25"/>
                  </a:lnTo>
                  <a:lnTo>
                    <a:pt x="0" y="22"/>
                  </a:lnTo>
                  <a:lnTo>
                    <a:pt x="2" y="18"/>
                  </a:lnTo>
                  <a:lnTo>
                    <a:pt x="2" y="14"/>
                  </a:lnTo>
                  <a:lnTo>
                    <a:pt x="4" y="10"/>
                  </a:lnTo>
                  <a:lnTo>
                    <a:pt x="8" y="6"/>
                  </a:lnTo>
                  <a:lnTo>
                    <a:pt x="10" y="4"/>
                  </a:lnTo>
                  <a:lnTo>
                    <a:pt x="14" y="2"/>
                  </a:lnTo>
                  <a:lnTo>
                    <a:pt x="18" y="0"/>
                  </a:lnTo>
                  <a:lnTo>
                    <a:pt x="22" y="0"/>
                  </a:lnTo>
                  <a:lnTo>
                    <a:pt x="25" y="0"/>
                  </a:lnTo>
                  <a:lnTo>
                    <a:pt x="29" y="2"/>
                  </a:lnTo>
                  <a:lnTo>
                    <a:pt x="33" y="4"/>
                  </a:lnTo>
                  <a:lnTo>
                    <a:pt x="37" y="6"/>
                  </a:lnTo>
                  <a:lnTo>
                    <a:pt x="22" y="2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1" name="Freeform 389"/>
            <p:cNvSpPr>
              <a:spLocks noChangeAspect="1"/>
            </p:cNvSpPr>
            <p:nvPr/>
          </p:nvSpPr>
          <p:spPr bwMode="auto">
            <a:xfrm>
              <a:off x="2585" y="2036"/>
              <a:ext cx="90" cy="85"/>
            </a:xfrm>
            <a:custGeom>
              <a:avLst/>
              <a:gdLst>
                <a:gd name="T0" fmla="*/ 22 w 37"/>
                <a:gd name="T1" fmla="*/ 22 h 35"/>
                <a:gd name="T2" fmla="*/ 8 w 37"/>
                <a:gd name="T3" fmla="*/ 35 h 35"/>
                <a:gd name="T4" fmla="*/ 4 w 37"/>
                <a:gd name="T5" fmla="*/ 31 h 35"/>
                <a:gd name="T6" fmla="*/ 2 w 37"/>
                <a:gd name="T7" fmla="*/ 29 h 35"/>
                <a:gd name="T8" fmla="*/ 2 w 37"/>
                <a:gd name="T9" fmla="*/ 25 h 35"/>
                <a:gd name="T10" fmla="*/ 0 w 37"/>
                <a:gd name="T11" fmla="*/ 22 h 35"/>
                <a:gd name="T12" fmla="*/ 2 w 37"/>
                <a:gd name="T13" fmla="*/ 18 h 35"/>
                <a:gd name="T14" fmla="*/ 2 w 37"/>
                <a:gd name="T15" fmla="*/ 14 h 35"/>
                <a:gd name="T16" fmla="*/ 4 w 37"/>
                <a:gd name="T17" fmla="*/ 10 h 35"/>
                <a:gd name="T18" fmla="*/ 8 w 37"/>
                <a:gd name="T19" fmla="*/ 6 h 35"/>
                <a:gd name="T20" fmla="*/ 10 w 37"/>
                <a:gd name="T21" fmla="*/ 4 h 35"/>
                <a:gd name="T22" fmla="*/ 14 w 37"/>
                <a:gd name="T23" fmla="*/ 2 h 35"/>
                <a:gd name="T24" fmla="*/ 18 w 37"/>
                <a:gd name="T25" fmla="*/ 0 h 35"/>
                <a:gd name="T26" fmla="*/ 22 w 37"/>
                <a:gd name="T27" fmla="*/ 0 h 35"/>
                <a:gd name="T28" fmla="*/ 25 w 37"/>
                <a:gd name="T29" fmla="*/ 0 h 35"/>
                <a:gd name="T30" fmla="*/ 29 w 37"/>
                <a:gd name="T31" fmla="*/ 2 h 35"/>
                <a:gd name="T32" fmla="*/ 33 w 37"/>
                <a:gd name="T33" fmla="*/ 4 h 35"/>
                <a:gd name="T34" fmla="*/ 37 w 37"/>
                <a:gd name="T35" fmla="*/ 6 h 35"/>
                <a:gd name="T36" fmla="*/ 22 w 37"/>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35">
                  <a:moveTo>
                    <a:pt x="22" y="22"/>
                  </a:moveTo>
                  <a:lnTo>
                    <a:pt x="8" y="35"/>
                  </a:lnTo>
                  <a:lnTo>
                    <a:pt x="4" y="31"/>
                  </a:lnTo>
                  <a:lnTo>
                    <a:pt x="2" y="29"/>
                  </a:lnTo>
                  <a:lnTo>
                    <a:pt x="2" y="25"/>
                  </a:lnTo>
                  <a:lnTo>
                    <a:pt x="0" y="22"/>
                  </a:lnTo>
                  <a:lnTo>
                    <a:pt x="2" y="18"/>
                  </a:lnTo>
                  <a:lnTo>
                    <a:pt x="2" y="14"/>
                  </a:lnTo>
                  <a:lnTo>
                    <a:pt x="4" y="10"/>
                  </a:lnTo>
                  <a:lnTo>
                    <a:pt x="8" y="6"/>
                  </a:lnTo>
                  <a:lnTo>
                    <a:pt x="10" y="4"/>
                  </a:lnTo>
                  <a:lnTo>
                    <a:pt x="14" y="2"/>
                  </a:lnTo>
                  <a:lnTo>
                    <a:pt x="18" y="0"/>
                  </a:lnTo>
                  <a:lnTo>
                    <a:pt x="22" y="0"/>
                  </a:lnTo>
                  <a:lnTo>
                    <a:pt x="25" y="0"/>
                  </a:lnTo>
                  <a:lnTo>
                    <a:pt x="29" y="2"/>
                  </a:lnTo>
                  <a:lnTo>
                    <a:pt x="33" y="4"/>
                  </a:lnTo>
                  <a:lnTo>
                    <a:pt x="37" y="6"/>
                  </a:lnTo>
                  <a:lnTo>
                    <a:pt x="22" y="22"/>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62" name="Freeform 390"/>
            <p:cNvSpPr>
              <a:spLocks noChangeAspect="1"/>
            </p:cNvSpPr>
            <p:nvPr/>
          </p:nvSpPr>
          <p:spPr bwMode="auto">
            <a:xfrm>
              <a:off x="1539" y="2050"/>
              <a:ext cx="113" cy="108"/>
            </a:xfrm>
            <a:custGeom>
              <a:avLst/>
              <a:gdLst>
                <a:gd name="T0" fmla="*/ 0 w 46"/>
                <a:gd name="T1" fmla="*/ 23 h 44"/>
                <a:gd name="T2" fmla="*/ 2 w 46"/>
                <a:gd name="T3" fmla="*/ 17 h 44"/>
                <a:gd name="T4" fmla="*/ 2 w 46"/>
                <a:gd name="T5" fmla="*/ 14 h 44"/>
                <a:gd name="T6" fmla="*/ 4 w 46"/>
                <a:gd name="T7" fmla="*/ 10 h 44"/>
                <a:gd name="T8" fmla="*/ 8 w 46"/>
                <a:gd name="T9" fmla="*/ 6 h 44"/>
                <a:gd name="T10" fmla="*/ 12 w 46"/>
                <a:gd name="T11" fmla="*/ 4 h 44"/>
                <a:gd name="T12" fmla="*/ 15 w 46"/>
                <a:gd name="T13" fmla="*/ 2 h 44"/>
                <a:gd name="T14" fmla="*/ 19 w 46"/>
                <a:gd name="T15" fmla="*/ 0 h 44"/>
                <a:gd name="T16" fmla="*/ 23 w 46"/>
                <a:gd name="T17" fmla="*/ 0 h 44"/>
                <a:gd name="T18" fmla="*/ 29 w 46"/>
                <a:gd name="T19" fmla="*/ 0 h 44"/>
                <a:gd name="T20" fmla="*/ 33 w 46"/>
                <a:gd name="T21" fmla="*/ 2 h 44"/>
                <a:gd name="T22" fmla="*/ 37 w 46"/>
                <a:gd name="T23" fmla="*/ 4 h 44"/>
                <a:gd name="T24" fmla="*/ 40 w 46"/>
                <a:gd name="T25" fmla="*/ 6 h 44"/>
                <a:gd name="T26" fmla="*/ 42 w 46"/>
                <a:gd name="T27" fmla="*/ 10 h 44"/>
                <a:gd name="T28" fmla="*/ 44 w 46"/>
                <a:gd name="T29" fmla="*/ 14 h 44"/>
                <a:gd name="T30" fmla="*/ 46 w 46"/>
                <a:gd name="T31" fmla="*/ 17 h 44"/>
                <a:gd name="T32" fmla="*/ 46 w 46"/>
                <a:gd name="T33" fmla="*/ 23 h 44"/>
                <a:gd name="T34" fmla="*/ 46 w 46"/>
                <a:gd name="T35" fmla="*/ 27 h 44"/>
                <a:gd name="T36" fmla="*/ 44 w 46"/>
                <a:gd name="T37" fmla="*/ 31 h 44"/>
                <a:gd name="T38" fmla="*/ 42 w 46"/>
                <a:gd name="T39" fmla="*/ 35 h 44"/>
                <a:gd name="T40" fmla="*/ 40 w 46"/>
                <a:gd name="T41" fmla="*/ 39 h 44"/>
                <a:gd name="T42" fmla="*/ 37 w 46"/>
                <a:gd name="T43" fmla="*/ 40 h 44"/>
                <a:gd name="T44" fmla="*/ 33 w 46"/>
                <a:gd name="T45" fmla="*/ 44 h 44"/>
                <a:gd name="T46" fmla="*/ 29 w 46"/>
                <a:gd name="T47" fmla="*/ 44 h 44"/>
                <a:gd name="T48" fmla="*/ 23 w 46"/>
                <a:gd name="T49" fmla="*/ 44 h 44"/>
                <a:gd name="T50" fmla="*/ 19 w 46"/>
                <a:gd name="T51" fmla="*/ 44 h 44"/>
                <a:gd name="T52" fmla="*/ 15 w 46"/>
                <a:gd name="T53" fmla="*/ 44 h 44"/>
                <a:gd name="T54" fmla="*/ 12 w 46"/>
                <a:gd name="T55" fmla="*/ 40 h 44"/>
                <a:gd name="T56" fmla="*/ 8 w 46"/>
                <a:gd name="T57" fmla="*/ 39 h 44"/>
                <a:gd name="T58" fmla="*/ 4 w 46"/>
                <a:gd name="T59" fmla="*/ 35 h 44"/>
                <a:gd name="T60" fmla="*/ 2 w 46"/>
                <a:gd name="T61" fmla="*/ 31 h 44"/>
                <a:gd name="T62" fmla="*/ 2 w 46"/>
                <a:gd name="T63" fmla="*/ 27 h 44"/>
                <a:gd name="T64" fmla="*/ 0 w 46"/>
                <a:gd name="T6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0" y="23"/>
                  </a:moveTo>
                  <a:lnTo>
                    <a:pt x="2" y="17"/>
                  </a:lnTo>
                  <a:lnTo>
                    <a:pt x="2" y="14"/>
                  </a:lnTo>
                  <a:lnTo>
                    <a:pt x="4" y="10"/>
                  </a:lnTo>
                  <a:lnTo>
                    <a:pt x="8" y="6"/>
                  </a:lnTo>
                  <a:lnTo>
                    <a:pt x="12" y="4"/>
                  </a:lnTo>
                  <a:lnTo>
                    <a:pt x="15" y="2"/>
                  </a:lnTo>
                  <a:lnTo>
                    <a:pt x="19" y="0"/>
                  </a:lnTo>
                  <a:lnTo>
                    <a:pt x="23" y="0"/>
                  </a:lnTo>
                  <a:lnTo>
                    <a:pt x="29" y="0"/>
                  </a:lnTo>
                  <a:lnTo>
                    <a:pt x="33" y="2"/>
                  </a:lnTo>
                  <a:lnTo>
                    <a:pt x="37" y="4"/>
                  </a:lnTo>
                  <a:lnTo>
                    <a:pt x="40" y="6"/>
                  </a:lnTo>
                  <a:lnTo>
                    <a:pt x="42" y="10"/>
                  </a:lnTo>
                  <a:lnTo>
                    <a:pt x="44" y="14"/>
                  </a:lnTo>
                  <a:lnTo>
                    <a:pt x="46" y="17"/>
                  </a:lnTo>
                  <a:lnTo>
                    <a:pt x="46" y="23"/>
                  </a:lnTo>
                  <a:lnTo>
                    <a:pt x="46" y="27"/>
                  </a:lnTo>
                  <a:lnTo>
                    <a:pt x="44" y="31"/>
                  </a:lnTo>
                  <a:lnTo>
                    <a:pt x="42" y="35"/>
                  </a:lnTo>
                  <a:lnTo>
                    <a:pt x="40" y="39"/>
                  </a:lnTo>
                  <a:lnTo>
                    <a:pt x="37" y="40"/>
                  </a:lnTo>
                  <a:lnTo>
                    <a:pt x="33" y="44"/>
                  </a:lnTo>
                  <a:lnTo>
                    <a:pt x="29" y="44"/>
                  </a:lnTo>
                  <a:lnTo>
                    <a:pt x="23" y="44"/>
                  </a:lnTo>
                  <a:lnTo>
                    <a:pt x="19" y="44"/>
                  </a:lnTo>
                  <a:lnTo>
                    <a:pt x="15" y="44"/>
                  </a:lnTo>
                  <a:lnTo>
                    <a:pt x="12" y="40"/>
                  </a:lnTo>
                  <a:lnTo>
                    <a:pt x="8" y="39"/>
                  </a:lnTo>
                  <a:lnTo>
                    <a:pt x="4" y="35"/>
                  </a:lnTo>
                  <a:lnTo>
                    <a:pt x="2" y="31"/>
                  </a:lnTo>
                  <a:lnTo>
                    <a:pt x="2" y="27"/>
                  </a:lnTo>
                  <a:lnTo>
                    <a:pt x="0" y="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3" name="Freeform 391"/>
            <p:cNvSpPr>
              <a:spLocks noChangeAspect="1"/>
            </p:cNvSpPr>
            <p:nvPr/>
          </p:nvSpPr>
          <p:spPr bwMode="auto">
            <a:xfrm>
              <a:off x="1539" y="2050"/>
              <a:ext cx="113" cy="108"/>
            </a:xfrm>
            <a:custGeom>
              <a:avLst/>
              <a:gdLst>
                <a:gd name="T0" fmla="*/ 0 w 46"/>
                <a:gd name="T1" fmla="*/ 23 h 44"/>
                <a:gd name="T2" fmla="*/ 2 w 46"/>
                <a:gd name="T3" fmla="*/ 17 h 44"/>
                <a:gd name="T4" fmla="*/ 2 w 46"/>
                <a:gd name="T5" fmla="*/ 14 h 44"/>
                <a:gd name="T6" fmla="*/ 4 w 46"/>
                <a:gd name="T7" fmla="*/ 10 h 44"/>
                <a:gd name="T8" fmla="*/ 8 w 46"/>
                <a:gd name="T9" fmla="*/ 6 h 44"/>
                <a:gd name="T10" fmla="*/ 12 w 46"/>
                <a:gd name="T11" fmla="*/ 4 h 44"/>
                <a:gd name="T12" fmla="*/ 15 w 46"/>
                <a:gd name="T13" fmla="*/ 2 h 44"/>
                <a:gd name="T14" fmla="*/ 19 w 46"/>
                <a:gd name="T15" fmla="*/ 0 h 44"/>
                <a:gd name="T16" fmla="*/ 23 w 46"/>
                <a:gd name="T17" fmla="*/ 0 h 44"/>
                <a:gd name="T18" fmla="*/ 29 w 46"/>
                <a:gd name="T19" fmla="*/ 0 h 44"/>
                <a:gd name="T20" fmla="*/ 33 w 46"/>
                <a:gd name="T21" fmla="*/ 2 h 44"/>
                <a:gd name="T22" fmla="*/ 37 w 46"/>
                <a:gd name="T23" fmla="*/ 4 h 44"/>
                <a:gd name="T24" fmla="*/ 40 w 46"/>
                <a:gd name="T25" fmla="*/ 6 h 44"/>
                <a:gd name="T26" fmla="*/ 42 w 46"/>
                <a:gd name="T27" fmla="*/ 10 h 44"/>
                <a:gd name="T28" fmla="*/ 44 w 46"/>
                <a:gd name="T29" fmla="*/ 14 h 44"/>
                <a:gd name="T30" fmla="*/ 46 w 46"/>
                <a:gd name="T31" fmla="*/ 17 h 44"/>
                <a:gd name="T32" fmla="*/ 46 w 46"/>
                <a:gd name="T33" fmla="*/ 23 h 44"/>
                <a:gd name="T34" fmla="*/ 46 w 46"/>
                <a:gd name="T35" fmla="*/ 27 h 44"/>
                <a:gd name="T36" fmla="*/ 44 w 46"/>
                <a:gd name="T37" fmla="*/ 31 h 44"/>
                <a:gd name="T38" fmla="*/ 42 w 46"/>
                <a:gd name="T39" fmla="*/ 35 h 44"/>
                <a:gd name="T40" fmla="*/ 40 w 46"/>
                <a:gd name="T41" fmla="*/ 39 h 44"/>
                <a:gd name="T42" fmla="*/ 37 w 46"/>
                <a:gd name="T43" fmla="*/ 40 h 44"/>
                <a:gd name="T44" fmla="*/ 33 w 46"/>
                <a:gd name="T45" fmla="*/ 44 h 44"/>
                <a:gd name="T46" fmla="*/ 29 w 46"/>
                <a:gd name="T47" fmla="*/ 44 h 44"/>
                <a:gd name="T48" fmla="*/ 23 w 46"/>
                <a:gd name="T49" fmla="*/ 44 h 44"/>
                <a:gd name="T50" fmla="*/ 19 w 46"/>
                <a:gd name="T51" fmla="*/ 44 h 44"/>
                <a:gd name="T52" fmla="*/ 15 w 46"/>
                <a:gd name="T53" fmla="*/ 44 h 44"/>
                <a:gd name="T54" fmla="*/ 12 w 46"/>
                <a:gd name="T55" fmla="*/ 40 h 44"/>
                <a:gd name="T56" fmla="*/ 8 w 46"/>
                <a:gd name="T57" fmla="*/ 39 h 44"/>
                <a:gd name="T58" fmla="*/ 4 w 46"/>
                <a:gd name="T59" fmla="*/ 35 h 44"/>
                <a:gd name="T60" fmla="*/ 2 w 46"/>
                <a:gd name="T61" fmla="*/ 31 h 44"/>
                <a:gd name="T62" fmla="*/ 2 w 46"/>
                <a:gd name="T63" fmla="*/ 27 h 44"/>
                <a:gd name="T64" fmla="*/ 0 w 46"/>
                <a:gd name="T6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4">
                  <a:moveTo>
                    <a:pt x="0" y="23"/>
                  </a:moveTo>
                  <a:lnTo>
                    <a:pt x="2" y="17"/>
                  </a:lnTo>
                  <a:lnTo>
                    <a:pt x="2" y="14"/>
                  </a:lnTo>
                  <a:lnTo>
                    <a:pt x="4" y="10"/>
                  </a:lnTo>
                  <a:lnTo>
                    <a:pt x="8" y="6"/>
                  </a:lnTo>
                  <a:lnTo>
                    <a:pt x="12" y="4"/>
                  </a:lnTo>
                  <a:lnTo>
                    <a:pt x="15" y="2"/>
                  </a:lnTo>
                  <a:lnTo>
                    <a:pt x="19" y="0"/>
                  </a:lnTo>
                  <a:lnTo>
                    <a:pt x="23" y="0"/>
                  </a:lnTo>
                  <a:lnTo>
                    <a:pt x="29" y="0"/>
                  </a:lnTo>
                  <a:lnTo>
                    <a:pt x="33" y="2"/>
                  </a:lnTo>
                  <a:lnTo>
                    <a:pt x="37" y="4"/>
                  </a:lnTo>
                  <a:lnTo>
                    <a:pt x="40" y="6"/>
                  </a:lnTo>
                  <a:lnTo>
                    <a:pt x="42" y="10"/>
                  </a:lnTo>
                  <a:lnTo>
                    <a:pt x="44" y="14"/>
                  </a:lnTo>
                  <a:lnTo>
                    <a:pt x="46" y="17"/>
                  </a:lnTo>
                  <a:lnTo>
                    <a:pt x="46" y="23"/>
                  </a:lnTo>
                  <a:lnTo>
                    <a:pt x="46" y="27"/>
                  </a:lnTo>
                  <a:lnTo>
                    <a:pt x="44" y="31"/>
                  </a:lnTo>
                  <a:lnTo>
                    <a:pt x="42" y="35"/>
                  </a:lnTo>
                  <a:lnTo>
                    <a:pt x="40" y="39"/>
                  </a:lnTo>
                  <a:lnTo>
                    <a:pt x="37" y="40"/>
                  </a:lnTo>
                  <a:lnTo>
                    <a:pt x="33" y="44"/>
                  </a:lnTo>
                  <a:lnTo>
                    <a:pt x="29" y="44"/>
                  </a:lnTo>
                  <a:lnTo>
                    <a:pt x="23" y="44"/>
                  </a:lnTo>
                  <a:lnTo>
                    <a:pt x="19" y="44"/>
                  </a:lnTo>
                  <a:lnTo>
                    <a:pt x="15" y="44"/>
                  </a:lnTo>
                  <a:lnTo>
                    <a:pt x="12" y="40"/>
                  </a:lnTo>
                  <a:lnTo>
                    <a:pt x="8" y="39"/>
                  </a:lnTo>
                  <a:lnTo>
                    <a:pt x="4" y="35"/>
                  </a:lnTo>
                  <a:lnTo>
                    <a:pt x="2" y="31"/>
                  </a:lnTo>
                  <a:lnTo>
                    <a:pt x="2" y="27"/>
                  </a:lnTo>
                  <a:lnTo>
                    <a:pt x="0" y="23"/>
                  </a:lnTo>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9464" name="Freeform 392"/>
            <p:cNvSpPr>
              <a:spLocks noChangeAspect="1"/>
            </p:cNvSpPr>
            <p:nvPr/>
          </p:nvSpPr>
          <p:spPr bwMode="auto">
            <a:xfrm>
              <a:off x="1686" y="1906"/>
              <a:ext cx="103" cy="103"/>
            </a:xfrm>
            <a:custGeom>
              <a:avLst/>
              <a:gdLst>
                <a:gd name="T0" fmla="*/ 0 w 42"/>
                <a:gd name="T1" fmla="*/ 21 h 42"/>
                <a:gd name="T2" fmla="*/ 1 w 42"/>
                <a:gd name="T3" fmla="*/ 17 h 42"/>
                <a:gd name="T4" fmla="*/ 1 w 42"/>
                <a:gd name="T5" fmla="*/ 13 h 42"/>
                <a:gd name="T6" fmla="*/ 3 w 42"/>
                <a:gd name="T7" fmla="*/ 9 h 42"/>
                <a:gd name="T8" fmla="*/ 5 w 42"/>
                <a:gd name="T9" fmla="*/ 5 h 42"/>
                <a:gd name="T10" fmla="*/ 9 w 42"/>
                <a:gd name="T11" fmla="*/ 4 h 42"/>
                <a:gd name="T12" fmla="*/ 13 w 42"/>
                <a:gd name="T13" fmla="*/ 2 h 42"/>
                <a:gd name="T14" fmla="*/ 17 w 42"/>
                <a:gd name="T15" fmla="*/ 2 h 42"/>
                <a:gd name="T16" fmla="*/ 21 w 42"/>
                <a:gd name="T17" fmla="*/ 0 h 42"/>
                <a:gd name="T18" fmla="*/ 25 w 42"/>
                <a:gd name="T19" fmla="*/ 2 h 42"/>
                <a:gd name="T20" fmla="*/ 28 w 42"/>
                <a:gd name="T21" fmla="*/ 2 h 42"/>
                <a:gd name="T22" fmla="*/ 32 w 42"/>
                <a:gd name="T23" fmla="*/ 4 h 42"/>
                <a:gd name="T24" fmla="*/ 36 w 42"/>
                <a:gd name="T25" fmla="*/ 5 h 42"/>
                <a:gd name="T26" fmla="*/ 38 w 42"/>
                <a:gd name="T27" fmla="*/ 9 h 42"/>
                <a:gd name="T28" fmla="*/ 40 w 42"/>
                <a:gd name="T29" fmla="*/ 13 h 42"/>
                <a:gd name="T30" fmla="*/ 40 w 42"/>
                <a:gd name="T31" fmla="*/ 17 h 42"/>
                <a:gd name="T32" fmla="*/ 42 w 42"/>
                <a:gd name="T33" fmla="*/ 21 h 42"/>
                <a:gd name="T34" fmla="*/ 40 w 42"/>
                <a:gd name="T35" fmla="*/ 25 h 42"/>
                <a:gd name="T36" fmla="*/ 40 w 42"/>
                <a:gd name="T37" fmla="*/ 28 h 42"/>
                <a:gd name="T38" fmla="*/ 38 w 42"/>
                <a:gd name="T39" fmla="*/ 32 h 42"/>
                <a:gd name="T40" fmla="*/ 36 w 42"/>
                <a:gd name="T41" fmla="*/ 34 h 42"/>
                <a:gd name="T42" fmla="*/ 32 w 42"/>
                <a:gd name="T43" fmla="*/ 38 h 42"/>
                <a:gd name="T44" fmla="*/ 28 w 42"/>
                <a:gd name="T45" fmla="*/ 40 h 42"/>
                <a:gd name="T46" fmla="*/ 25 w 42"/>
                <a:gd name="T47" fmla="*/ 40 h 42"/>
                <a:gd name="T48" fmla="*/ 21 w 42"/>
                <a:gd name="T49" fmla="*/ 42 h 42"/>
                <a:gd name="T50" fmla="*/ 17 w 42"/>
                <a:gd name="T51" fmla="*/ 40 h 42"/>
                <a:gd name="T52" fmla="*/ 13 w 42"/>
                <a:gd name="T53" fmla="*/ 40 h 42"/>
                <a:gd name="T54" fmla="*/ 9 w 42"/>
                <a:gd name="T55" fmla="*/ 38 h 42"/>
                <a:gd name="T56" fmla="*/ 5 w 42"/>
                <a:gd name="T57" fmla="*/ 34 h 42"/>
                <a:gd name="T58" fmla="*/ 3 w 42"/>
                <a:gd name="T59" fmla="*/ 32 h 42"/>
                <a:gd name="T60" fmla="*/ 1 w 42"/>
                <a:gd name="T61" fmla="*/ 28 h 42"/>
                <a:gd name="T62" fmla="*/ 1 w 42"/>
                <a:gd name="T63" fmla="*/ 25 h 42"/>
                <a:gd name="T64" fmla="*/ 0 w 42"/>
                <a:gd name="T65"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2">
                  <a:moveTo>
                    <a:pt x="0" y="21"/>
                  </a:moveTo>
                  <a:lnTo>
                    <a:pt x="1" y="17"/>
                  </a:lnTo>
                  <a:lnTo>
                    <a:pt x="1" y="13"/>
                  </a:lnTo>
                  <a:lnTo>
                    <a:pt x="3" y="9"/>
                  </a:lnTo>
                  <a:lnTo>
                    <a:pt x="5" y="5"/>
                  </a:lnTo>
                  <a:lnTo>
                    <a:pt x="9" y="4"/>
                  </a:lnTo>
                  <a:lnTo>
                    <a:pt x="13" y="2"/>
                  </a:lnTo>
                  <a:lnTo>
                    <a:pt x="17" y="2"/>
                  </a:lnTo>
                  <a:lnTo>
                    <a:pt x="21" y="0"/>
                  </a:lnTo>
                  <a:lnTo>
                    <a:pt x="25" y="2"/>
                  </a:lnTo>
                  <a:lnTo>
                    <a:pt x="28" y="2"/>
                  </a:lnTo>
                  <a:lnTo>
                    <a:pt x="32" y="4"/>
                  </a:lnTo>
                  <a:lnTo>
                    <a:pt x="36" y="5"/>
                  </a:lnTo>
                  <a:lnTo>
                    <a:pt x="38" y="9"/>
                  </a:lnTo>
                  <a:lnTo>
                    <a:pt x="40" y="13"/>
                  </a:lnTo>
                  <a:lnTo>
                    <a:pt x="40" y="17"/>
                  </a:lnTo>
                  <a:lnTo>
                    <a:pt x="42" y="21"/>
                  </a:lnTo>
                  <a:lnTo>
                    <a:pt x="40" y="25"/>
                  </a:lnTo>
                  <a:lnTo>
                    <a:pt x="40" y="28"/>
                  </a:lnTo>
                  <a:lnTo>
                    <a:pt x="38" y="32"/>
                  </a:lnTo>
                  <a:lnTo>
                    <a:pt x="36" y="34"/>
                  </a:lnTo>
                  <a:lnTo>
                    <a:pt x="32" y="38"/>
                  </a:lnTo>
                  <a:lnTo>
                    <a:pt x="28" y="40"/>
                  </a:lnTo>
                  <a:lnTo>
                    <a:pt x="25" y="40"/>
                  </a:lnTo>
                  <a:lnTo>
                    <a:pt x="21" y="42"/>
                  </a:lnTo>
                  <a:lnTo>
                    <a:pt x="17" y="40"/>
                  </a:lnTo>
                  <a:lnTo>
                    <a:pt x="13" y="40"/>
                  </a:lnTo>
                  <a:lnTo>
                    <a:pt x="9" y="38"/>
                  </a:lnTo>
                  <a:lnTo>
                    <a:pt x="5" y="34"/>
                  </a:lnTo>
                  <a:lnTo>
                    <a:pt x="3" y="32"/>
                  </a:lnTo>
                  <a:lnTo>
                    <a:pt x="1" y="28"/>
                  </a:lnTo>
                  <a:lnTo>
                    <a:pt x="1" y="25"/>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5" name="Freeform 393"/>
            <p:cNvSpPr>
              <a:spLocks noChangeAspect="1"/>
            </p:cNvSpPr>
            <p:nvPr/>
          </p:nvSpPr>
          <p:spPr bwMode="auto">
            <a:xfrm>
              <a:off x="1671" y="1891"/>
              <a:ext cx="66" cy="66"/>
            </a:xfrm>
            <a:custGeom>
              <a:avLst/>
              <a:gdLst>
                <a:gd name="T0" fmla="*/ 27 w 27"/>
                <a:gd name="T1" fmla="*/ 0 h 27"/>
                <a:gd name="T2" fmla="*/ 27 w 27"/>
                <a:gd name="T3" fmla="*/ 0 h 27"/>
                <a:gd name="T4" fmla="*/ 21 w 27"/>
                <a:gd name="T5" fmla="*/ 0 h 27"/>
                <a:gd name="T6" fmla="*/ 17 w 27"/>
                <a:gd name="T7" fmla="*/ 2 h 27"/>
                <a:gd name="T8" fmla="*/ 11 w 27"/>
                <a:gd name="T9" fmla="*/ 6 h 27"/>
                <a:gd name="T10" fmla="*/ 7 w 27"/>
                <a:gd name="T11" fmla="*/ 8 h 27"/>
                <a:gd name="T12" fmla="*/ 6 w 27"/>
                <a:gd name="T13" fmla="*/ 11 h 27"/>
                <a:gd name="T14" fmla="*/ 2 w 27"/>
                <a:gd name="T15" fmla="*/ 17 h 27"/>
                <a:gd name="T16" fmla="*/ 2 w 27"/>
                <a:gd name="T17" fmla="*/ 21 h 27"/>
                <a:gd name="T18" fmla="*/ 0 w 27"/>
                <a:gd name="T19" fmla="*/ 27 h 27"/>
                <a:gd name="T20" fmla="*/ 11 w 27"/>
                <a:gd name="T21" fmla="*/ 27 h 27"/>
                <a:gd name="T22" fmla="*/ 13 w 27"/>
                <a:gd name="T23" fmla="*/ 23 h 27"/>
                <a:gd name="T24" fmla="*/ 13 w 27"/>
                <a:gd name="T25" fmla="*/ 21 h 27"/>
                <a:gd name="T26" fmla="*/ 15 w 27"/>
                <a:gd name="T27" fmla="*/ 19 h 27"/>
                <a:gd name="T28" fmla="*/ 17 w 27"/>
                <a:gd name="T29" fmla="*/ 17 h 27"/>
                <a:gd name="T30" fmla="*/ 19 w 27"/>
                <a:gd name="T31" fmla="*/ 15 h 27"/>
                <a:gd name="T32" fmla="*/ 21 w 27"/>
                <a:gd name="T33" fmla="*/ 13 h 27"/>
                <a:gd name="T34" fmla="*/ 23 w 27"/>
                <a:gd name="T35" fmla="*/ 13 h 27"/>
                <a:gd name="T36" fmla="*/ 27 w 27"/>
                <a:gd name="T37" fmla="*/ 11 h 27"/>
                <a:gd name="T38" fmla="*/ 27 w 27"/>
                <a:gd name="T39" fmla="*/ 11 h 27"/>
                <a:gd name="T40" fmla="*/ 27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0"/>
                  </a:moveTo>
                  <a:lnTo>
                    <a:pt x="27" y="0"/>
                  </a:lnTo>
                  <a:lnTo>
                    <a:pt x="21" y="0"/>
                  </a:lnTo>
                  <a:lnTo>
                    <a:pt x="17" y="2"/>
                  </a:lnTo>
                  <a:lnTo>
                    <a:pt x="11" y="6"/>
                  </a:lnTo>
                  <a:lnTo>
                    <a:pt x="7" y="8"/>
                  </a:lnTo>
                  <a:lnTo>
                    <a:pt x="6" y="11"/>
                  </a:lnTo>
                  <a:lnTo>
                    <a:pt x="2" y="17"/>
                  </a:lnTo>
                  <a:lnTo>
                    <a:pt x="2" y="21"/>
                  </a:lnTo>
                  <a:lnTo>
                    <a:pt x="0" y="27"/>
                  </a:lnTo>
                  <a:lnTo>
                    <a:pt x="11" y="27"/>
                  </a:lnTo>
                  <a:lnTo>
                    <a:pt x="13" y="23"/>
                  </a:lnTo>
                  <a:lnTo>
                    <a:pt x="13" y="21"/>
                  </a:lnTo>
                  <a:lnTo>
                    <a:pt x="15" y="19"/>
                  </a:lnTo>
                  <a:lnTo>
                    <a:pt x="17" y="17"/>
                  </a:lnTo>
                  <a:lnTo>
                    <a:pt x="19" y="15"/>
                  </a:lnTo>
                  <a:lnTo>
                    <a:pt x="21" y="13"/>
                  </a:lnTo>
                  <a:lnTo>
                    <a:pt x="23" y="13"/>
                  </a:lnTo>
                  <a:lnTo>
                    <a:pt x="27" y="11"/>
                  </a:lnTo>
                  <a:lnTo>
                    <a:pt x="27" y="11"/>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6" name="Freeform 394"/>
            <p:cNvSpPr>
              <a:spLocks noChangeAspect="1"/>
            </p:cNvSpPr>
            <p:nvPr/>
          </p:nvSpPr>
          <p:spPr bwMode="auto">
            <a:xfrm>
              <a:off x="1737" y="1891"/>
              <a:ext cx="66" cy="66"/>
            </a:xfrm>
            <a:custGeom>
              <a:avLst/>
              <a:gdLst>
                <a:gd name="T0" fmla="*/ 27 w 27"/>
                <a:gd name="T1" fmla="*/ 27 h 27"/>
                <a:gd name="T2" fmla="*/ 27 w 27"/>
                <a:gd name="T3" fmla="*/ 27 h 27"/>
                <a:gd name="T4" fmla="*/ 25 w 27"/>
                <a:gd name="T5" fmla="*/ 21 h 27"/>
                <a:gd name="T6" fmla="*/ 25 w 27"/>
                <a:gd name="T7" fmla="*/ 17 h 27"/>
                <a:gd name="T8" fmla="*/ 21 w 27"/>
                <a:gd name="T9" fmla="*/ 11 h 27"/>
                <a:gd name="T10" fmla="*/ 19 w 27"/>
                <a:gd name="T11" fmla="*/ 8 h 27"/>
                <a:gd name="T12" fmla="*/ 15 w 27"/>
                <a:gd name="T13" fmla="*/ 6 h 27"/>
                <a:gd name="T14" fmla="*/ 9 w 27"/>
                <a:gd name="T15" fmla="*/ 2 h 27"/>
                <a:gd name="T16" fmla="*/ 5 w 27"/>
                <a:gd name="T17" fmla="*/ 0 h 27"/>
                <a:gd name="T18" fmla="*/ 0 w 27"/>
                <a:gd name="T19" fmla="*/ 0 h 27"/>
                <a:gd name="T20" fmla="*/ 0 w 27"/>
                <a:gd name="T21" fmla="*/ 11 h 27"/>
                <a:gd name="T22" fmla="*/ 4 w 27"/>
                <a:gd name="T23" fmla="*/ 13 h 27"/>
                <a:gd name="T24" fmla="*/ 5 w 27"/>
                <a:gd name="T25" fmla="*/ 13 h 27"/>
                <a:gd name="T26" fmla="*/ 7 w 27"/>
                <a:gd name="T27" fmla="*/ 15 h 27"/>
                <a:gd name="T28" fmla="*/ 9 w 27"/>
                <a:gd name="T29" fmla="*/ 17 h 27"/>
                <a:gd name="T30" fmla="*/ 11 w 27"/>
                <a:gd name="T31" fmla="*/ 19 h 27"/>
                <a:gd name="T32" fmla="*/ 13 w 27"/>
                <a:gd name="T33" fmla="*/ 21 h 27"/>
                <a:gd name="T34" fmla="*/ 13 w 27"/>
                <a:gd name="T35" fmla="*/ 23 h 27"/>
                <a:gd name="T36" fmla="*/ 13 w 27"/>
                <a:gd name="T37" fmla="*/ 27 h 27"/>
                <a:gd name="T38" fmla="*/ 13 w 27"/>
                <a:gd name="T39" fmla="*/ 27 h 27"/>
                <a:gd name="T40" fmla="*/ 27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27" y="27"/>
                  </a:moveTo>
                  <a:lnTo>
                    <a:pt x="27" y="27"/>
                  </a:lnTo>
                  <a:lnTo>
                    <a:pt x="25" y="21"/>
                  </a:lnTo>
                  <a:lnTo>
                    <a:pt x="25" y="17"/>
                  </a:lnTo>
                  <a:lnTo>
                    <a:pt x="21" y="11"/>
                  </a:lnTo>
                  <a:lnTo>
                    <a:pt x="19" y="8"/>
                  </a:lnTo>
                  <a:lnTo>
                    <a:pt x="15" y="6"/>
                  </a:lnTo>
                  <a:lnTo>
                    <a:pt x="9" y="2"/>
                  </a:lnTo>
                  <a:lnTo>
                    <a:pt x="5" y="0"/>
                  </a:lnTo>
                  <a:lnTo>
                    <a:pt x="0" y="0"/>
                  </a:lnTo>
                  <a:lnTo>
                    <a:pt x="0" y="11"/>
                  </a:lnTo>
                  <a:lnTo>
                    <a:pt x="4" y="13"/>
                  </a:lnTo>
                  <a:lnTo>
                    <a:pt x="5" y="13"/>
                  </a:lnTo>
                  <a:lnTo>
                    <a:pt x="7" y="15"/>
                  </a:lnTo>
                  <a:lnTo>
                    <a:pt x="9" y="17"/>
                  </a:lnTo>
                  <a:lnTo>
                    <a:pt x="11" y="19"/>
                  </a:lnTo>
                  <a:lnTo>
                    <a:pt x="13" y="21"/>
                  </a:lnTo>
                  <a:lnTo>
                    <a:pt x="13" y="23"/>
                  </a:lnTo>
                  <a:lnTo>
                    <a:pt x="13" y="27"/>
                  </a:lnTo>
                  <a:lnTo>
                    <a:pt x="13" y="27"/>
                  </a:lnTo>
                  <a:lnTo>
                    <a:pt x="27"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7" name="Freeform 395"/>
            <p:cNvSpPr>
              <a:spLocks noChangeAspect="1"/>
            </p:cNvSpPr>
            <p:nvPr/>
          </p:nvSpPr>
          <p:spPr bwMode="auto">
            <a:xfrm>
              <a:off x="1737" y="1957"/>
              <a:ext cx="66" cy="66"/>
            </a:xfrm>
            <a:custGeom>
              <a:avLst/>
              <a:gdLst>
                <a:gd name="T0" fmla="*/ 0 w 27"/>
                <a:gd name="T1" fmla="*/ 27 h 27"/>
                <a:gd name="T2" fmla="*/ 0 w 27"/>
                <a:gd name="T3" fmla="*/ 27 h 27"/>
                <a:gd name="T4" fmla="*/ 5 w 27"/>
                <a:gd name="T5" fmla="*/ 25 h 27"/>
                <a:gd name="T6" fmla="*/ 9 w 27"/>
                <a:gd name="T7" fmla="*/ 25 h 27"/>
                <a:gd name="T8" fmla="*/ 15 w 27"/>
                <a:gd name="T9" fmla="*/ 21 h 27"/>
                <a:gd name="T10" fmla="*/ 19 w 27"/>
                <a:gd name="T11" fmla="*/ 19 h 27"/>
                <a:gd name="T12" fmla="*/ 21 w 27"/>
                <a:gd name="T13" fmla="*/ 15 h 27"/>
                <a:gd name="T14" fmla="*/ 25 w 27"/>
                <a:gd name="T15" fmla="*/ 9 h 27"/>
                <a:gd name="T16" fmla="*/ 25 w 27"/>
                <a:gd name="T17" fmla="*/ 6 h 27"/>
                <a:gd name="T18" fmla="*/ 27 w 27"/>
                <a:gd name="T19" fmla="*/ 0 h 27"/>
                <a:gd name="T20" fmla="*/ 13 w 27"/>
                <a:gd name="T21" fmla="*/ 0 h 27"/>
                <a:gd name="T22" fmla="*/ 13 w 27"/>
                <a:gd name="T23" fmla="*/ 2 h 27"/>
                <a:gd name="T24" fmla="*/ 13 w 27"/>
                <a:gd name="T25" fmla="*/ 6 h 27"/>
                <a:gd name="T26" fmla="*/ 11 w 27"/>
                <a:gd name="T27" fmla="*/ 7 h 27"/>
                <a:gd name="T28" fmla="*/ 9 w 27"/>
                <a:gd name="T29" fmla="*/ 9 h 27"/>
                <a:gd name="T30" fmla="*/ 7 w 27"/>
                <a:gd name="T31" fmla="*/ 11 h 27"/>
                <a:gd name="T32" fmla="*/ 5 w 27"/>
                <a:gd name="T33" fmla="*/ 13 h 27"/>
                <a:gd name="T34" fmla="*/ 4 w 27"/>
                <a:gd name="T35" fmla="*/ 13 h 27"/>
                <a:gd name="T36" fmla="*/ 0 w 27"/>
                <a:gd name="T37" fmla="*/ 13 h 27"/>
                <a:gd name="T38" fmla="*/ 0 w 27"/>
                <a:gd name="T39" fmla="*/ 13 h 27"/>
                <a:gd name="T40" fmla="*/ 0 w 27"/>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27"/>
                  </a:moveTo>
                  <a:lnTo>
                    <a:pt x="0" y="27"/>
                  </a:lnTo>
                  <a:lnTo>
                    <a:pt x="5" y="25"/>
                  </a:lnTo>
                  <a:lnTo>
                    <a:pt x="9" y="25"/>
                  </a:lnTo>
                  <a:lnTo>
                    <a:pt x="15" y="21"/>
                  </a:lnTo>
                  <a:lnTo>
                    <a:pt x="19" y="19"/>
                  </a:lnTo>
                  <a:lnTo>
                    <a:pt x="21" y="15"/>
                  </a:lnTo>
                  <a:lnTo>
                    <a:pt x="25" y="9"/>
                  </a:lnTo>
                  <a:lnTo>
                    <a:pt x="25" y="6"/>
                  </a:lnTo>
                  <a:lnTo>
                    <a:pt x="27" y="0"/>
                  </a:lnTo>
                  <a:lnTo>
                    <a:pt x="13" y="0"/>
                  </a:lnTo>
                  <a:lnTo>
                    <a:pt x="13" y="2"/>
                  </a:lnTo>
                  <a:lnTo>
                    <a:pt x="13" y="6"/>
                  </a:lnTo>
                  <a:lnTo>
                    <a:pt x="11" y="7"/>
                  </a:lnTo>
                  <a:lnTo>
                    <a:pt x="9" y="9"/>
                  </a:lnTo>
                  <a:lnTo>
                    <a:pt x="7" y="11"/>
                  </a:lnTo>
                  <a:lnTo>
                    <a:pt x="5" y="13"/>
                  </a:lnTo>
                  <a:lnTo>
                    <a:pt x="4" y="13"/>
                  </a:lnTo>
                  <a:lnTo>
                    <a:pt x="0" y="13"/>
                  </a:lnTo>
                  <a:lnTo>
                    <a:pt x="0" y="13"/>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8" name="Freeform 396"/>
            <p:cNvSpPr>
              <a:spLocks noChangeAspect="1"/>
            </p:cNvSpPr>
            <p:nvPr/>
          </p:nvSpPr>
          <p:spPr bwMode="auto">
            <a:xfrm>
              <a:off x="1671" y="1957"/>
              <a:ext cx="66" cy="66"/>
            </a:xfrm>
            <a:custGeom>
              <a:avLst/>
              <a:gdLst>
                <a:gd name="T0" fmla="*/ 0 w 27"/>
                <a:gd name="T1" fmla="*/ 0 h 27"/>
                <a:gd name="T2" fmla="*/ 0 w 27"/>
                <a:gd name="T3" fmla="*/ 0 h 27"/>
                <a:gd name="T4" fmla="*/ 2 w 27"/>
                <a:gd name="T5" fmla="*/ 6 h 27"/>
                <a:gd name="T6" fmla="*/ 2 w 27"/>
                <a:gd name="T7" fmla="*/ 9 h 27"/>
                <a:gd name="T8" fmla="*/ 6 w 27"/>
                <a:gd name="T9" fmla="*/ 15 h 27"/>
                <a:gd name="T10" fmla="*/ 7 w 27"/>
                <a:gd name="T11" fmla="*/ 19 h 27"/>
                <a:gd name="T12" fmla="*/ 11 w 27"/>
                <a:gd name="T13" fmla="*/ 21 h 27"/>
                <a:gd name="T14" fmla="*/ 17 w 27"/>
                <a:gd name="T15" fmla="*/ 25 h 27"/>
                <a:gd name="T16" fmla="*/ 21 w 27"/>
                <a:gd name="T17" fmla="*/ 25 h 27"/>
                <a:gd name="T18" fmla="*/ 27 w 27"/>
                <a:gd name="T19" fmla="*/ 27 h 27"/>
                <a:gd name="T20" fmla="*/ 27 w 27"/>
                <a:gd name="T21" fmla="*/ 13 h 27"/>
                <a:gd name="T22" fmla="*/ 23 w 27"/>
                <a:gd name="T23" fmla="*/ 13 h 27"/>
                <a:gd name="T24" fmla="*/ 21 w 27"/>
                <a:gd name="T25" fmla="*/ 13 h 27"/>
                <a:gd name="T26" fmla="*/ 19 w 27"/>
                <a:gd name="T27" fmla="*/ 11 h 27"/>
                <a:gd name="T28" fmla="*/ 17 w 27"/>
                <a:gd name="T29" fmla="*/ 9 h 27"/>
                <a:gd name="T30" fmla="*/ 15 w 27"/>
                <a:gd name="T31" fmla="*/ 7 h 27"/>
                <a:gd name="T32" fmla="*/ 13 w 27"/>
                <a:gd name="T33" fmla="*/ 6 h 27"/>
                <a:gd name="T34" fmla="*/ 13 w 27"/>
                <a:gd name="T35" fmla="*/ 2 h 27"/>
                <a:gd name="T36" fmla="*/ 11 w 27"/>
                <a:gd name="T37" fmla="*/ 0 h 27"/>
                <a:gd name="T38" fmla="*/ 11 w 27"/>
                <a:gd name="T39" fmla="*/ 0 h 27"/>
                <a:gd name="T40" fmla="*/ 0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0" y="0"/>
                  </a:moveTo>
                  <a:lnTo>
                    <a:pt x="0" y="0"/>
                  </a:lnTo>
                  <a:lnTo>
                    <a:pt x="2" y="6"/>
                  </a:lnTo>
                  <a:lnTo>
                    <a:pt x="2" y="9"/>
                  </a:lnTo>
                  <a:lnTo>
                    <a:pt x="6" y="15"/>
                  </a:lnTo>
                  <a:lnTo>
                    <a:pt x="7" y="19"/>
                  </a:lnTo>
                  <a:lnTo>
                    <a:pt x="11" y="21"/>
                  </a:lnTo>
                  <a:lnTo>
                    <a:pt x="17" y="25"/>
                  </a:lnTo>
                  <a:lnTo>
                    <a:pt x="21" y="25"/>
                  </a:lnTo>
                  <a:lnTo>
                    <a:pt x="27" y="27"/>
                  </a:lnTo>
                  <a:lnTo>
                    <a:pt x="27" y="13"/>
                  </a:lnTo>
                  <a:lnTo>
                    <a:pt x="23" y="13"/>
                  </a:lnTo>
                  <a:lnTo>
                    <a:pt x="21" y="13"/>
                  </a:lnTo>
                  <a:lnTo>
                    <a:pt x="19" y="11"/>
                  </a:lnTo>
                  <a:lnTo>
                    <a:pt x="17" y="9"/>
                  </a:lnTo>
                  <a:lnTo>
                    <a:pt x="15" y="7"/>
                  </a:lnTo>
                  <a:lnTo>
                    <a:pt x="13" y="6"/>
                  </a:lnTo>
                  <a:lnTo>
                    <a:pt x="13" y="2"/>
                  </a:lnTo>
                  <a:lnTo>
                    <a:pt x="11" y="0"/>
                  </a:lnTo>
                  <a:lnTo>
                    <a:pt x="1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69" name="Freeform 397"/>
            <p:cNvSpPr>
              <a:spLocks noChangeAspect="1"/>
            </p:cNvSpPr>
            <p:nvPr/>
          </p:nvSpPr>
          <p:spPr bwMode="auto">
            <a:xfrm>
              <a:off x="1686" y="1906"/>
              <a:ext cx="103" cy="103"/>
            </a:xfrm>
            <a:custGeom>
              <a:avLst/>
              <a:gdLst>
                <a:gd name="T0" fmla="*/ 0 w 42"/>
                <a:gd name="T1" fmla="*/ 21 h 42"/>
                <a:gd name="T2" fmla="*/ 1 w 42"/>
                <a:gd name="T3" fmla="*/ 17 h 42"/>
                <a:gd name="T4" fmla="*/ 1 w 42"/>
                <a:gd name="T5" fmla="*/ 13 h 42"/>
                <a:gd name="T6" fmla="*/ 3 w 42"/>
                <a:gd name="T7" fmla="*/ 9 h 42"/>
                <a:gd name="T8" fmla="*/ 5 w 42"/>
                <a:gd name="T9" fmla="*/ 5 h 42"/>
                <a:gd name="T10" fmla="*/ 9 w 42"/>
                <a:gd name="T11" fmla="*/ 4 h 42"/>
                <a:gd name="T12" fmla="*/ 13 w 42"/>
                <a:gd name="T13" fmla="*/ 2 h 42"/>
                <a:gd name="T14" fmla="*/ 17 w 42"/>
                <a:gd name="T15" fmla="*/ 2 h 42"/>
                <a:gd name="T16" fmla="*/ 21 w 42"/>
                <a:gd name="T17" fmla="*/ 0 h 42"/>
                <a:gd name="T18" fmla="*/ 25 w 42"/>
                <a:gd name="T19" fmla="*/ 2 h 42"/>
                <a:gd name="T20" fmla="*/ 28 w 42"/>
                <a:gd name="T21" fmla="*/ 2 h 42"/>
                <a:gd name="T22" fmla="*/ 32 w 42"/>
                <a:gd name="T23" fmla="*/ 4 h 42"/>
                <a:gd name="T24" fmla="*/ 36 w 42"/>
                <a:gd name="T25" fmla="*/ 5 h 42"/>
                <a:gd name="T26" fmla="*/ 38 w 42"/>
                <a:gd name="T27" fmla="*/ 9 h 42"/>
                <a:gd name="T28" fmla="*/ 40 w 42"/>
                <a:gd name="T29" fmla="*/ 13 h 42"/>
                <a:gd name="T30" fmla="*/ 40 w 42"/>
                <a:gd name="T31" fmla="*/ 17 h 42"/>
                <a:gd name="T32" fmla="*/ 42 w 42"/>
                <a:gd name="T33" fmla="*/ 21 h 42"/>
                <a:gd name="T34" fmla="*/ 40 w 42"/>
                <a:gd name="T35" fmla="*/ 25 h 42"/>
                <a:gd name="T36" fmla="*/ 40 w 42"/>
                <a:gd name="T37" fmla="*/ 28 h 42"/>
                <a:gd name="T38" fmla="*/ 38 w 42"/>
                <a:gd name="T39" fmla="*/ 32 h 42"/>
                <a:gd name="T40" fmla="*/ 36 w 42"/>
                <a:gd name="T41" fmla="*/ 34 h 42"/>
                <a:gd name="T42" fmla="*/ 32 w 42"/>
                <a:gd name="T43" fmla="*/ 38 h 42"/>
                <a:gd name="T44" fmla="*/ 28 w 42"/>
                <a:gd name="T45" fmla="*/ 40 h 42"/>
                <a:gd name="T46" fmla="*/ 25 w 42"/>
                <a:gd name="T47" fmla="*/ 40 h 42"/>
                <a:gd name="T48" fmla="*/ 21 w 42"/>
                <a:gd name="T49" fmla="*/ 42 h 42"/>
                <a:gd name="T50" fmla="*/ 17 w 42"/>
                <a:gd name="T51" fmla="*/ 40 h 42"/>
                <a:gd name="T52" fmla="*/ 13 w 42"/>
                <a:gd name="T53" fmla="*/ 40 h 42"/>
                <a:gd name="T54" fmla="*/ 9 w 42"/>
                <a:gd name="T55" fmla="*/ 38 h 42"/>
                <a:gd name="T56" fmla="*/ 5 w 42"/>
                <a:gd name="T57" fmla="*/ 34 h 42"/>
                <a:gd name="T58" fmla="*/ 3 w 42"/>
                <a:gd name="T59" fmla="*/ 32 h 42"/>
                <a:gd name="T60" fmla="*/ 1 w 42"/>
                <a:gd name="T61" fmla="*/ 28 h 42"/>
                <a:gd name="T62" fmla="*/ 1 w 42"/>
                <a:gd name="T63" fmla="*/ 25 h 42"/>
                <a:gd name="T64" fmla="*/ 0 w 42"/>
                <a:gd name="T65"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42">
                  <a:moveTo>
                    <a:pt x="0" y="21"/>
                  </a:moveTo>
                  <a:lnTo>
                    <a:pt x="1" y="17"/>
                  </a:lnTo>
                  <a:lnTo>
                    <a:pt x="1" y="13"/>
                  </a:lnTo>
                  <a:lnTo>
                    <a:pt x="3" y="9"/>
                  </a:lnTo>
                  <a:lnTo>
                    <a:pt x="5" y="5"/>
                  </a:lnTo>
                  <a:lnTo>
                    <a:pt x="9" y="4"/>
                  </a:lnTo>
                  <a:lnTo>
                    <a:pt x="13" y="2"/>
                  </a:lnTo>
                  <a:lnTo>
                    <a:pt x="17" y="2"/>
                  </a:lnTo>
                  <a:lnTo>
                    <a:pt x="21" y="0"/>
                  </a:lnTo>
                  <a:lnTo>
                    <a:pt x="25" y="2"/>
                  </a:lnTo>
                  <a:lnTo>
                    <a:pt x="28" y="2"/>
                  </a:lnTo>
                  <a:lnTo>
                    <a:pt x="32" y="4"/>
                  </a:lnTo>
                  <a:lnTo>
                    <a:pt x="36" y="5"/>
                  </a:lnTo>
                  <a:lnTo>
                    <a:pt x="38" y="9"/>
                  </a:lnTo>
                  <a:lnTo>
                    <a:pt x="40" y="13"/>
                  </a:lnTo>
                  <a:lnTo>
                    <a:pt x="40" y="17"/>
                  </a:lnTo>
                  <a:lnTo>
                    <a:pt x="42" y="21"/>
                  </a:lnTo>
                  <a:lnTo>
                    <a:pt x="40" y="25"/>
                  </a:lnTo>
                  <a:lnTo>
                    <a:pt x="40" y="28"/>
                  </a:lnTo>
                  <a:lnTo>
                    <a:pt x="38" y="32"/>
                  </a:lnTo>
                  <a:lnTo>
                    <a:pt x="36" y="34"/>
                  </a:lnTo>
                  <a:lnTo>
                    <a:pt x="32" y="38"/>
                  </a:lnTo>
                  <a:lnTo>
                    <a:pt x="28" y="40"/>
                  </a:lnTo>
                  <a:lnTo>
                    <a:pt x="25" y="40"/>
                  </a:lnTo>
                  <a:lnTo>
                    <a:pt x="21" y="42"/>
                  </a:lnTo>
                  <a:lnTo>
                    <a:pt x="17" y="40"/>
                  </a:lnTo>
                  <a:lnTo>
                    <a:pt x="13" y="40"/>
                  </a:lnTo>
                  <a:lnTo>
                    <a:pt x="9" y="38"/>
                  </a:lnTo>
                  <a:lnTo>
                    <a:pt x="5" y="34"/>
                  </a:lnTo>
                  <a:lnTo>
                    <a:pt x="3" y="32"/>
                  </a:lnTo>
                  <a:lnTo>
                    <a:pt x="1" y="28"/>
                  </a:lnTo>
                  <a:lnTo>
                    <a:pt x="1" y="25"/>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70" name="Freeform 398"/>
            <p:cNvSpPr>
              <a:spLocks noChangeAspect="1"/>
            </p:cNvSpPr>
            <p:nvPr/>
          </p:nvSpPr>
          <p:spPr bwMode="auto">
            <a:xfrm>
              <a:off x="1676" y="1896"/>
              <a:ext cx="61" cy="61"/>
            </a:xfrm>
            <a:custGeom>
              <a:avLst/>
              <a:gdLst>
                <a:gd name="T0" fmla="*/ 25 w 25"/>
                <a:gd name="T1" fmla="*/ 0 h 25"/>
                <a:gd name="T2" fmla="*/ 25 w 25"/>
                <a:gd name="T3" fmla="*/ 0 h 25"/>
                <a:gd name="T4" fmla="*/ 19 w 25"/>
                <a:gd name="T5" fmla="*/ 0 h 25"/>
                <a:gd name="T6" fmla="*/ 15 w 25"/>
                <a:gd name="T7" fmla="*/ 2 h 25"/>
                <a:gd name="T8" fmla="*/ 11 w 25"/>
                <a:gd name="T9" fmla="*/ 4 h 25"/>
                <a:gd name="T10" fmla="*/ 7 w 25"/>
                <a:gd name="T11" fmla="*/ 8 h 25"/>
                <a:gd name="T12" fmla="*/ 4 w 25"/>
                <a:gd name="T13" fmla="*/ 11 h 25"/>
                <a:gd name="T14" fmla="*/ 2 w 25"/>
                <a:gd name="T15" fmla="*/ 15 h 25"/>
                <a:gd name="T16" fmla="*/ 2 w 25"/>
                <a:gd name="T17" fmla="*/ 19 h 25"/>
                <a:gd name="T18" fmla="*/ 0 w 25"/>
                <a:gd name="T19" fmla="*/ 25 h 25"/>
                <a:gd name="T20" fmla="*/ 7 w 25"/>
                <a:gd name="T21" fmla="*/ 25 h 25"/>
                <a:gd name="T22" fmla="*/ 9 w 25"/>
                <a:gd name="T23" fmla="*/ 21 h 25"/>
                <a:gd name="T24" fmla="*/ 9 w 25"/>
                <a:gd name="T25" fmla="*/ 19 h 25"/>
                <a:gd name="T26" fmla="*/ 11 w 25"/>
                <a:gd name="T27" fmla="*/ 15 h 25"/>
                <a:gd name="T28" fmla="*/ 13 w 25"/>
                <a:gd name="T29" fmla="*/ 13 h 25"/>
                <a:gd name="T30" fmla="*/ 15 w 25"/>
                <a:gd name="T31" fmla="*/ 11 h 25"/>
                <a:gd name="T32" fmla="*/ 19 w 25"/>
                <a:gd name="T33" fmla="*/ 9 h 25"/>
                <a:gd name="T34" fmla="*/ 21 w 25"/>
                <a:gd name="T35" fmla="*/ 9 h 25"/>
                <a:gd name="T36" fmla="*/ 25 w 25"/>
                <a:gd name="T37" fmla="*/ 8 h 25"/>
                <a:gd name="T38" fmla="*/ 25 w 25"/>
                <a:gd name="T39" fmla="*/ 8 h 25"/>
                <a:gd name="T40" fmla="*/ 25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0"/>
                  </a:moveTo>
                  <a:lnTo>
                    <a:pt x="25" y="0"/>
                  </a:lnTo>
                  <a:lnTo>
                    <a:pt x="19" y="0"/>
                  </a:lnTo>
                  <a:lnTo>
                    <a:pt x="15" y="2"/>
                  </a:lnTo>
                  <a:lnTo>
                    <a:pt x="11" y="4"/>
                  </a:lnTo>
                  <a:lnTo>
                    <a:pt x="7" y="8"/>
                  </a:lnTo>
                  <a:lnTo>
                    <a:pt x="4" y="11"/>
                  </a:lnTo>
                  <a:lnTo>
                    <a:pt x="2" y="15"/>
                  </a:lnTo>
                  <a:lnTo>
                    <a:pt x="2" y="19"/>
                  </a:lnTo>
                  <a:lnTo>
                    <a:pt x="0" y="25"/>
                  </a:lnTo>
                  <a:lnTo>
                    <a:pt x="7" y="25"/>
                  </a:lnTo>
                  <a:lnTo>
                    <a:pt x="9" y="21"/>
                  </a:lnTo>
                  <a:lnTo>
                    <a:pt x="9" y="19"/>
                  </a:lnTo>
                  <a:lnTo>
                    <a:pt x="11" y="15"/>
                  </a:lnTo>
                  <a:lnTo>
                    <a:pt x="13" y="13"/>
                  </a:lnTo>
                  <a:lnTo>
                    <a:pt x="15" y="11"/>
                  </a:lnTo>
                  <a:lnTo>
                    <a:pt x="19" y="9"/>
                  </a:lnTo>
                  <a:lnTo>
                    <a:pt x="21" y="9"/>
                  </a:lnTo>
                  <a:lnTo>
                    <a:pt x="25" y="8"/>
                  </a:lnTo>
                  <a:lnTo>
                    <a:pt x="25" y="8"/>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71" name="Freeform 399"/>
            <p:cNvSpPr>
              <a:spLocks noChangeAspect="1"/>
            </p:cNvSpPr>
            <p:nvPr/>
          </p:nvSpPr>
          <p:spPr bwMode="auto">
            <a:xfrm>
              <a:off x="1737" y="1896"/>
              <a:ext cx="61" cy="61"/>
            </a:xfrm>
            <a:custGeom>
              <a:avLst/>
              <a:gdLst>
                <a:gd name="T0" fmla="*/ 25 w 25"/>
                <a:gd name="T1" fmla="*/ 25 h 25"/>
                <a:gd name="T2" fmla="*/ 25 w 25"/>
                <a:gd name="T3" fmla="*/ 25 h 25"/>
                <a:gd name="T4" fmla="*/ 23 w 25"/>
                <a:gd name="T5" fmla="*/ 19 h 25"/>
                <a:gd name="T6" fmla="*/ 23 w 25"/>
                <a:gd name="T7" fmla="*/ 15 h 25"/>
                <a:gd name="T8" fmla="*/ 21 w 25"/>
                <a:gd name="T9" fmla="*/ 11 h 25"/>
                <a:gd name="T10" fmla="*/ 17 w 25"/>
                <a:gd name="T11" fmla="*/ 8 h 25"/>
                <a:gd name="T12" fmla="*/ 13 w 25"/>
                <a:gd name="T13" fmla="*/ 4 h 25"/>
                <a:gd name="T14" fmla="*/ 9 w 25"/>
                <a:gd name="T15" fmla="*/ 2 h 25"/>
                <a:gd name="T16" fmla="*/ 5 w 25"/>
                <a:gd name="T17" fmla="*/ 0 h 25"/>
                <a:gd name="T18" fmla="*/ 0 w 25"/>
                <a:gd name="T19" fmla="*/ 0 h 25"/>
                <a:gd name="T20" fmla="*/ 0 w 25"/>
                <a:gd name="T21" fmla="*/ 8 h 25"/>
                <a:gd name="T22" fmla="*/ 4 w 25"/>
                <a:gd name="T23" fmla="*/ 9 h 25"/>
                <a:gd name="T24" fmla="*/ 5 w 25"/>
                <a:gd name="T25" fmla="*/ 9 h 25"/>
                <a:gd name="T26" fmla="*/ 9 w 25"/>
                <a:gd name="T27" fmla="*/ 11 h 25"/>
                <a:gd name="T28" fmla="*/ 11 w 25"/>
                <a:gd name="T29" fmla="*/ 13 h 25"/>
                <a:gd name="T30" fmla="*/ 13 w 25"/>
                <a:gd name="T31" fmla="*/ 15 h 25"/>
                <a:gd name="T32" fmla="*/ 15 w 25"/>
                <a:gd name="T33" fmla="*/ 19 h 25"/>
                <a:gd name="T34" fmla="*/ 15 w 25"/>
                <a:gd name="T35" fmla="*/ 21 h 25"/>
                <a:gd name="T36" fmla="*/ 17 w 25"/>
                <a:gd name="T37" fmla="*/ 25 h 25"/>
                <a:gd name="T38" fmla="*/ 17 w 25"/>
                <a:gd name="T39" fmla="*/ 25 h 25"/>
                <a:gd name="T40" fmla="*/ 25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5" y="25"/>
                  </a:moveTo>
                  <a:lnTo>
                    <a:pt x="25" y="25"/>
                  </a:lnTo>
                  <a:lnTo>
                    <a:pt x="23" y="19"/>
                  </a:lnTo>
                  <a:lnTo>
                    <a:pt x="23" y="15"/>
                  </a:lnTo>
                  <a:lnTo>
                    <a:pt x="21" y="11"/>
                  </a:lnTo>
                  <a:lnTo>
                    <a:pt x="17" y="8"/>
                  </a:lnTo>
                  <a:lnTo>
                    <a:pt x="13" y="4"/>
                  </a:lnTo>
                  <a:lnTo>
                    <a:pt x="9" y="2"/>
                  </a:lnTo>
                  <a:lnTo>
                    <a:pt x="5" y="0"/>
                  </a:lnTo>
                  <a:lnTo>
                    <a:pt x="0" y="0"/>
                  </a:lnTo>
                  <a:lnTo>
                    <a:pt x="0" y="8"/>
                  </a:lnTo>
                  <a:lnTo>
                    <a:pt x="4" y="9"/>
                  </a:lnTo>
                  <a:lnTo>
                    <a:pt x="5" y="9"/>
                  </a:lnTo>
                  <a:lnTo>
                    <a:pt x="9" y="11"/>
                  </a:lnTo>
                  <a:lnTo>
                    <a:pt x="11" y="13"/>
                  </a:lnTo>
                  <a:lnTo>
                    <a:pt x="13" y="15"/>
                  </a:lnTo>
                  <a:lnTo>
                    <a:pt x="15" y="19"/>
                  </a:lnTo>
                  <a:lnTo>
                    <a:pt x="15" y="21"/>
                  </a:lnTo>
                  <a:lnTo>
                    <a:pt x="17" y="25"/>
                  </a:lnTo>
                  <a:lnTo>
                    <a:pt x="17" y="25"/>
                  </a:lnTo>
                  <a:lnTo>
                    <a:pt x="2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72" name="Freeform 400"/>
            <p:cNvSpPr>
              <a:spLocks noChangeAspect="1"/>
            </p:cNvSpPr>
            <p:nvPr/>
          </p:nvSpPr>
          <p:spPr bwMode="auto">
            <a:xfrm>
              <a:off x="1737" y="1957"/>
              <a:ext cx="61" cy="61"/>
            </a:xfrm>
            <a:custGeom>
              <a:avLst/>
              <a:gdLst>
                <a:gd name="T0" fmla="*/ 0 w 25"/>
                <a:gd name="T1" fmla="*/ 25 h 25"/>
                <a:gd name="T2" fmla="*/ 0 w 25"/>
                <a:gd name="T3" fmla="*/ 25 h 25"/>
                <a:gd name="T4" fmla="*/ 5 w 25"/>
                <a:gd name="T5" fmla="*/ 23 h 25"/>
                <a:gd name="T6" fmla="*/ 9 w 25"/>
                <a:gd name="T7" fmla="*/ 23 h 25"/>
                <a:gd name="T8" fmla="*/ 13 w 25"/>
                <a:gd name="T9" fmla="*/ 19 h 25"/>
                <a:gd name="T10" fmla="*/ 17 w 25"/>
                <a:gd name="T11" fmla="*/ 17 h 25"/>
                <a:gd name="T12" fmla="*/ 21 w 25"/>
                <a:gd name="T13" fmla="*/ 13 h 25"/>
                <a:gd name="T14" fmla="*/ 23 w 25"/>
                <a:gd name="T15" fmla="*/ 9 h 25"/>
                <a:gd name="T16" fmla="*/ 23 w 25"/>
                <a:gd name="T17" fmla="*/ 4 h 25"/>
                <a:gd name="T18" fmla="*/ 25 w 25"/>
                <a:gd name="T19" fmla="*/ 0 h 25"/>
                <a:gd name="T20" fmla="*/ 17 w 25"/>
                <a:gd name="T21" fmla="*/ 0 h 25"/>
                <a:gd name="T22" fmla="*/ 15 w 25"/>
                <a:gd name="T23" fmla="*/ 4 h 25"/>
                <a:gd name="T24" fmla="*/ 15 w 25"/>
                <a:gd name="T25" fmla="*/ 6 h 25"/>
                <a:gd name="T26" fmla="*/ 13 w 25"/>
                <a:gd name="T27" fmla="*/ 9 h 25"/>
                <a:gd name="T28" fmla="*/ 11 w 25"/>
                <a:gd name="T29" fmla="*/ 11 h 25"/>
                <a:gd name="T30" fmla="*/ 9 w 25"/>
                <a:gd name="T31" fmla="*/ 13 h 25"/>
                <a:gd name="T32" fmla="*/ 5 w 25"/>
                <a:gd name="T33" fmla="*/ 15 h 25"/>
                <a:gd name="T34" fmla="*/ 4 w 25"/>
                <a:gd name="T35" fmla="*/ 15 h 25"/>
                <a:gd name="T36" fmla="*/ 0 w 25"/>
                <a:gd name="T37" fmla="*/ 15 h 25"/>
                <a:gd name="T38" fmla="*/ 0 w 25"/>
                <a:gd name="T39" fmla="*/ 15 h 25"/>
                <a:gd name="T40" fmla="*/ 0 w 25"/>
                <a:gd name="T4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25"/>
                  </a:moveTo>
                  <a:lnTo>
                    <a:pt x="0" y="25"/>
                  </a:lnTo>
                  <a:lnTo>
                    <a:pt x="5" y="23"/>
                  </a:lnTo>
                  <a:lnTo>
                    <a:pt x="9" y="23"/>
                  </a:lnTo>
                  <a:lnTo>
                    <a:pt x="13" y="19"/>
                  </a:lnTo>
                  <a:lnTo>
                    <a:pt x="17" y="17"/>
                  </a:lnTo>
                  <a:lnTo>
                    <a:pt x="21" y="13"/>
                  </a:lnTo>
                  <a:lnTo>
                    <a:pt x="23" y="9"/>
                  </a:lnTo>
                  <a:lnTo>
                    <a:pt x="23" y="4"/>
                  </a:lnTo>
                  <a:lnTo>
                    <a:pt x="25" y="0"/>
                  </a:lnTo>
                  <a:lnTo>
                    <a:pt x="17" y="0"/>
                  </a:lnTo>
                  <a:lnTo>
                    <a:pt x="15" y="4"/>
                  </a:lnTo>
                  <a:lnTo>
                    <a:pt x="15" y="6"/>
                  </a:lnTo>
                  <a:lnTo>
                    <a:pt x="13" y="9"/>
                  </a:lnTo>
                  <a:lnTo>
                    <a:pt x="11" y="11"/>
                  </a:lnTo>
                  <a:lnTo>
                    <a:pt x="9" y="13"/>
                  </a:lnTo>
                  <a:lnTo>
                    <a:pt x="5" y="15"/>
                  </a:lnTo>
                  <a:lnTo>
                    <a:pt x="4" y="15"/>
                  </a:lnTo>
                  <a:lnTo>
                    <a:pt x="0" y="15"/>
                  </a:lnTo>
                  <a:lnTo>
                    <a:pt x="0" y="15"/>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73" name="Freeform 401"/>
            <p:cNvSpPr>
              <a:spLocks noChangeAspect="1"/>
            </p:cNvSpPr>
            <p:nvPr/>
          </p:nvSpPr>
          <p:spPr bwMode="auto">
            <a:xfrm>
              <a:off x="1676" y="1957"/>
              <a:ext cx="61" cy="61"/>
            </a:xfrm>
            <a:custGeom>
              <a:avLst/>
              <a:gdLst>
                <a:gd name="T0" fmla="*/ 0 w 25"/>
                <a:gd name="T1" fmla="*/ 0 h 25"/>
                <a:gd name="T2" fmla="*/ 0 w 25"/>
                <a:gd name="T3" fmla="*/ 0 h 25"/>
                <a:gd name="T4" fmla="*/ 2 w 25"/>
                <a:gd name="T5" fmla="*/ 4 h 25"/>
                <a:gd name="T6" fmla="*/ 2 w 25"/>
                <a:gd name="T7" fmla="*/ 9 h 25"/>
                <a:gd name="T8" fmla="*/ 4 w 25"/>
                <a:gd name="T9" fmla="*/ 13 h 25"/>
                <a:gd name="T10" fmla="*/ 7 w 25"/>
                <a:gd name="T11" fmla="*/ 17 h 25"/>
                <a:gd name="T12" fmla="*/ 11 w 25"/>
                <a:gd name="T13" fmla="*/ 19 h 25"/>
                <a:gd name="T14" fmla="*/ 15 w 25"/>
                <a:gd name="T15" fmla="*/ 23 h 25"/>
                <a:gd name="T16" fmla="*/ 19 w 25"/>
                <a:gd name="T17" fmla="*/ 23 h 25"/>
                <a:gd name="T18" fmla="*/ 25 w 25"/>
                <a:gd name="T19" fmla="*/ 25 h 25"/>
                <a:gd name="T20" fmla="*/ 25 w 25"/>
                <a:gd name="T21" fmla="*/ 15 h 25"/>
                <a:gd name="T22" fmla="*/ 21 w 25"/>
                <a:gd name="T23" fmla="*/ 15 h 25"/>
                <a:gd name="T24" fmla="*/ 19 w 25"/>
                <a:gd name="T25" fmla="*/ 15 h 25"/>
                <a:gd name="T26" fmla="*/ 15 w 25"/>
                <a:gd name="T27" fmla="*/ 13 h 25"/>
                <a:gd name="T28" fmla="*/ 13 w 25"/>
                <a:gd name="T29" fmla="*/ 11 h 25"/>
                <a:gd name="T30" fmla="*/ 11 w 25"/>
                <a:gd name="T31" fmla="*/ 9 h 25"/>
                <a:gd name="T32" fmla="*/ 9 w 25"/>
                <a:gd name="T33" fmla="*/ 6 h 25"/>
                <a:gd name="T34" fmla="*/ 9 w 25"/>
                <a:gd name="T35" fmla="*/ 4 h 25"/>
                <a:gd name="T36" fmla="*/ 7 w 25"/>
                <a:gd name="T37" fmla="*/ 0 h 25"/>
                <a:gd name="T38" fmla="*/ 7 w 25"/>
                <a:gd name="T39" fmla="*/ 0 h 25"/>
                <a:gd name="T40" fmla="*/ 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0" y="0"/>
                  </a:moveTo>
                  <a:lnTo>
                    <a:pt x="0" y="0"/>
                  </a:lnTo>
                  <a:lnTo>
                    <a:pt x="2" y="4"/>
                  </a:lnTo>
                  <a:lnTo>
                    <a:pt x="2" y="9"/>
                  </a:lnTo>
                  <a:lnTo>
                    <a:pt x="4" y="13"/>
                  </a:lnTo>
                  <a:lnTo>
                    <a:pt x="7" y="17"/>
                  </a:lnTo>
                  <a:lnTo>
                    <a:pt x="11" y="19"/>
                  </a:lnTo>
                  <a:lnTo>
                    <a:pt x="15" y="23"/>
                  </a:lnTo>
                  <a:lnTo>
                    <a:pt x="19" y="23"/>
                  </a:lnTo>
                  <a:lnTo>
                    <a:pt x="25" y="25"/>
                  </a:lnTo>
                  <a:lnTo>
                    <a:pt x="25" y="15"/>
                  </a:lnTo>
                  <a:lnTo>
                    <a:pt x="21" y="15"/>
                  </a:lnTo>
                  <a:lnTo>
                    <a:pt x="19" y="15"/>
                  </a:lnTo>
                  <a:lnTo>
                    <a:pt x="15" y="13"/>
                  </a:lnTo>
                  <a:lnTo>
                    <a:pt x="13" y="11"/>
                  </a:lnTo>
                  <a:lnTo>
                    <a:pt x="11" y="9"/>
                  </a:lnTo>
                  <a:lnTo>
                    <a:pt x="9" y="6"/>
                  </a:lnTo>
                  <a:lnTo>
                    <a:pt x="9" y="4"/>
                  </a:lnTo>
                  <a:lnTo>
                    <a:pt x="7" y="0"/>
                  </a:lnTo>
                  <a:lnTo>
                    <a:pt x="7"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74" name="Freeform 402"/>
            <p:cNvSpPr>
              <a:spLocks noChangeAspect="1"/>
            </p:cNvSpPr>
            <p:nvPr/>
          </p:nvSpPr>
          <p:spPr bwMode="auto">
            <a:xfrm>
              <a:off x="1686" y="1923"/>
              <a:ext cx="83" cy="86"/>
            </a:xfrm>
            <a:custGeom>
              <a:avLst/>
              <a:gdLst>
                <a:gd name="T0" fmla="*/ 21 w 34"/>
                <a:gd name="T1" fmla="*/ 14 h 35"/>
                <a:gd name="T2" fmla="*/ 34 w 34"/>
                <a:gd name="T3" fmla="*/ 29 h 35"/>
                <a:gd name="T4" fmla="*/ 30 w 34"/>
                <a:gd name="T5" fmla="*/ 31 h 35"/>
                <a:gd name="T6" fmla="*/ 28 w 34"/>
                <a:gd name="T7" fmla="*/ 33 h 35"/>
                <a:gd name="T8" fmla="*/ 25 w 34"/>
                <a:gd name="T9" fmla="*/ 35 h 35"/>
                <a:gd name="T10" fmla="*/ 21 w 34"/>
                <a:gd name="T11" fmla="*/ 35 h 35"/>
                <a:gd name="T12" fmla="*/ 17 w 34"/>
                <a:gd name="T13" fmla="*/ 35 h 35"/>
                <a:gd name="T14" fmla="*/ 13 w 34"/>
                <a:gd name="T15" fmla="*/ 33 h 35"/>
                <a:gd name="T16" fmla="*/ 9 w 34"/>
                <a:gd name="T17" fmla="*/ 31 h 35"/>
                <a:gd name="T18" fmla="*/ 5 w 34"/>
                <a:gd name="T19" fmla="*/ 29 h 35"/>
                <a:gd name="T20" fmla="*/ 3 w 34"/>
                <a:gd name="T21" fmla="*/ 25 h 35"/>
                <a:gd name="T22" fmla="*/ 1 w 34"/>
                <a:gd name="T23" fmla="*/ 21 h 35"/>
                <a:gd name="T24" fmla="*/ 0 w 34"/>
                <a:gd name="T25" fmla="*/ 18 h 35"/>
                <a:gd name="T26" fmla="*/ 0 w 34"/>
                <a:gd name="T27" fmla="*/ 14 h 35"/>
                <a:gd name="T28" fmla="*/ 0 w 34"/>
                <a:gd name="T29" fmla="*/ 10 h 35"/>
                <a:gd name="T30" fmla="*/ 1 w 34"/>
                <a:gd name="T31" fmla="*/ 6 h 35"/>
                <a:gd name="T32" fmla="*/ 3 w 34"/>
                <a:gd name="T33" fmla="*/ 2 h 35"/>
                <a:gd name="T34" fmla="*/ 5 w 34"/>
                <a:gd name="T35" fmla="*/ 0 h 35"/>
                <a:gd name="T36" fmla="*/ 21 w 34"/>
                <a:gd name="T3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5">
                  <a:moveTo>
                    <a:pt x="21" y="14"/>
                  </a:moveTo>
                  <a:lnTo>
                    <a:pt x="34" y="29"/>
                  </a:lnTo>
                  <a:lnTo>
                    <a:pt x="30" y="31"/>
                  </a:lnTo>
                  <a:lnTo>
                    <a:pt x="28" y="33"/>
                  </a:lnTo>
                  <a:lnTo>
                    <a:pt x="25" y="35"/>
                  </a:lnTo>
                  <a:lnTo>
                    <a:pt x="21" y="35"/>
                  </a:lnTo>
                  <a:lnTo>
                    <a:pt x="17" y="35"/>
                  </a:lnTo>
                  <a:lnTo>
                    <a:pt x="13" y="33"/>
                  </a:lnTo>
                  <a:lnTo>
                    <a:pt x="9" y="31"/>
                  </a:lnTo>
                  <a:lnTo>
                    <a:pt x="5" y="29"/>
                  </a:lnTo>
                  <a:lnTo>
                    <a:pt x="3" y="25"/>
                  </a:lnTo>
                  <a:lnTo>
                    <a:pt x="1" y="21"/>
                  </a:lnTo>
                  <a:lnTo>
                    <a:pt x="0" y="18"/>
                  </a:lnTo>
                  <a:lnTo>
                    <a:pt x="0" y="14"/>
                  </a:lnTo>
                  <a:lnTo>
                    <a:pt x="0" y="10"/>
                  </a:lnTo>
                  <a:lnTo>
                    <a:pt x="1" y="6"/>
                  </a:lnTo>
                  <a:lnTo>
                    <a:pt x="3" y="2"/>
                  </a:lnTo>
                  <a:lnTo>
                    <a:pt x="5" y="0"/>
                  </a:lnTo>
                  <a:lnTo>
                    <a:pt x="21"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9475" name="Freeform 403"/>
            <p:cNvSpPr>
              <a:spLocks noChangeAspect="1"/>
            </p:cNvSpPr>
            <p:nvPr/>
          </p:nvSpPr>
          <p:spPr bwMode="auto">
            <a:xfrm>
              <a:off x="1686" y="1923"/>
              <a:ext cx="83" cy="86"/>
            </a:xfrm>
            <a:custGeom>
              <a:avLst/>
              <a:gdLst>
                <a:gd name="T0" fmla="*/ 21 w 34"/>
                <a:gd name="T1" fmla="*/ 14 h 35"/>
                <a:gd name="T2" fmla="*/ 34 w 34"/>
                <a:gd name="T3" fmla="*/ 29 h 35"/>
                <a:gd name="T4" fmla="*/ 30 w 34"/>
                <a:gd name="T5" fmla="*/ 31 h 35"/>
                <a:gd name="T6" fmla="*/ 28 w 34"/>
                <a:gd name="T7" fmla="*/ 33 h 35"/>
                <a:gd name="T8" fmla="*/ 25 w 34"/>
                <a:gd name="T9" fmla="*/ 35 h 35"/>
                <a:gd name="T10" fmla="*/ 21 w 34"/>
                <a:gd name="T11" fmla="*/ 35 h 35"/>
                <a:gd name="T12" fmla="*/ 17 w 34"/>
                <a:gd name="T13" fmla="*/ 35 h 35"/>
                <a:gd name="T14" fmla="*/ 13 w 34"/>
                <a:gd name="T15" fmla="*/ 33 h 35"/>
                <a:gd name="T16" fmla="*/ 9 w 34"/>
                <a:gd name="T17" fmla="*/ 31 h 35"/>
                <a:gd name="T18" fmla="*/ 5 w 34"/>
                <a:gd name="T19" fmla="*/ 29 h 35"/>
                <a:gd name="T20" fmla="*/ 3 w 34"/>
                <a:gd name="T21" fmla="*/ 25 h 35"/>
                <a:gd name="T22" fmla="*/ 1 w 34"/>
                <a:gd name="T23" fmla="*/ 21 h 35"/>
                <a:gd name="T24" fmla="*/ 0 w 34"/>
                <a:gd name="T25" fmla="*/ 18 h 35"/>
                <a:gd name="T26" fmla="*/ 0 w 34"/>
                <a:gd name="T27" fmla="*/ 14 h 35"/>
                <a:gd name="T28" fmla="*/ 0 w 34"/>
                <a:gd name="T29" fmla="*/ 10 h 35"/>
                <a:gd name="T30" fmla="*/ 1 w 34"/>
                <a:gd name="T31" fmla="*/ 6 h 35"/>
                <a:gd name="T32" fmla="*/ 3 w 34"/>
                <a:gd name="T33" fmla="*/ 2 h 35"/>
                <a:gd name="T34" fmla="*/ 5 w 34"/>
                <a:gd name="T35" fmla="*/ 0 h 35"/>
                <a:gd name="T36" fmla="*/ 21 w 34"/>
                <a:gd name="T3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5">
                  <a:moveTo>
                    <a:pt x="21" y="14"/>
                  </a:moveTo>
                  <a:lnTo>
                    <a:pt x="34" y="29"/>
                  </a:lnTo>
                  <a:lnTo>
                    <a:pt x="30" y="31"/>
                  </a:lnTo>
                  <a:lnTo>
                    <a:pt x="28" y="33"/>
                  </a:lnTo>
                  <a:lnTo>
                    <a:pt x="25" y="35"/>
                  </a:lnTo>
                  <a:lnTo>
                    <a:pt x="21" y="35"/>
                  </a:lnTo>
                  <a:lnTo>
                    <a:pt x="17" y="35"/>
                  </a:lnTo>
                  <a:lnTo>
                    <a:pt x="13" y="33"/>
                  </a:lnTo>
                  <a:lnTo>
                    <a:pt x="9" y="31"/>
                  </a:lnTo>
                  <a:lnTo>
                    <a:pt x="5" y="29"/>
                  </a:lnTo>
                  <a:lnTo>
                    <a:pt x="3" y="25"/>
                  </a:lnTo>
                  <a:lnTo>
                    <a:pt x="1" y="21"/>
                  </a:lnTo>
                  <a:lnTo>
                    <a:pt x="0" y="18"/>
                  </a:lnTo>
                  <a:lnTo>
                    <a:pt x="0" y="14"/>
                  </a:lnTo>
                  <a:lnTo>
                    <a:pt x="0" y="10"/>
                  </a:lnTo>
                  <a:lnTo>
                    <a:pt x="1" y="6"/>
                  </a:lnTo>
                  <a:lnTo>
                    <a:pt x="3" y="2"/>
                  </a:lnTo>
                  <a:lnTo>
                    <a:pt x="5" y="0"/>
                  </a:lnTo>
                  <a:lnTo>
                    <a:pt x="21" y="1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9" name="Text Placeholder 6">
            <a:extLst>
              <a:ext uri="{FF2B5EF4-FFF2-40B4-BE49-F238E27FC236}">
                <a16:creationId xmlns:a16="http://schemas.microsoft.com/office/drawing/2014/main" id="{B4EF744A-CF42-09EC-5C27-C8DDCA4B5E5E}"/>
              </a:ext>
            </a:extLst>
          </p:cNvPr>
          <p:cNvSpPr txBox="1">
            <a:spLocks/>
          </p:cNvSpPr>
          <p:nvPr/>
        </p:nvSpPr>
        <p:spPr>
          <a:xfrm>
            <a:off x="7041712" y="2018118"/>
            <a:ext cx="3747471"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400" i="1" dirty="0">
                <a:solidFill>
                  <a:srgbClr val="00B050"/>
                </a:solidFill>
              </a:rPr>
              <a:t>8 conflict points</a:t>
            </a:r>
          </a:p>
          <a:p>
            <a:endParaRPr lang="en-US" dirty="0"/>
          </a:p>
        </p:txBody>
      </p:sp>
      <p:sp>
        <p:nvSpPr>
          <p:cNvPr id="16" name="Rectangle 3">
            <a:extLst>
              <a:ext uri="{FF2B5EF4-FFF2-40B4-BE49-F238E27FC236}">
                <a16:creationId xmlns:a16="http://schemas.microsoft.com/office/drawing/2014/main" id="{9A170669-5967-9312-8A21-5CC403B56D67}"/>
              </a:ext>
            </a:extLst>
          </p:cNvPr>
          <p:cNvSpPr>
            <a:spLocks noGrp="1" noChangeArrowheads="1"/>
          </p:cNvSpPr>
          <p:nvPr>
            <p:ph type="body" sz="quarter" idx="10"/>
          </p:nvPr>
        </p:nvSpPr>
        <p:spPr>
          <a:xfrm>
            <a:off x="434566" y="6211287"/>
            <a:ext cx="6939167" cy="365125"/>
          </a:xfrm>
        </p:spPr>
        <p:txBody>
          <a:bodyPr/>
          <a:lstStyle/>
          <a:p>
            <a:r>
              <a:rPr lang="en-US" dirty="0"/>
              <a:t>Source: NCHRP Report 672, Exhibit 5-2</a:t>
            </a:r>
          </a:p>
          <a:p>
            <a:endParaRPr lang="en-US" dirty="0"/>
          </a:p>
        </p:txBody>
      </p:sp>
      <p:sp>
        <p:nvSpPr>
          <p:cNvPr id="17" name="Text Placeholder 8">
            <a:extLst>
              <a:ext uri="{FF2B5EF4-FFF2-40B4-BE49-F238E27FC236}">
                <a16:creationId xmlns:a16="http://schemas.microsoft.com/office/drawing/2014/main" id="{62559A74-9F98-ECA1-E6F5-A7B3E6E8495B}"/>
              </a:ext>
            </a:extLst>
          </p:cNvPr>
          <p:cNvSpPr txBox="1">
            <a:spLocks/>
          </p:cNvSpPr>
          <p:nvPr/>
        </p:nvSpPr>
        <p:spPr>
          <a:xfrm>
            <a:off x="434566" y="1440287"/>
            <a:ext cx="11235349"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Up to 75% fewer conflict points at single-lane roundabouts.</a:t>
            </a:r>
          </a:p>
        </p:txBody>
      </p:sp>
    </p:spTree>
    <p:extLst>
      <p:ext uri="{BB962C8B-B14F-4D97-AF65-F5344CB8AC3E}">
        <p14:creationId xmlns:p14="http://schemas.microsoft.com/office/powerpoint/2010/main" val="31445577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2FEFA850-6A06-462C-88CA-9146AA7C9895}"/>
              </a:ext>
            </a:extLst>
          </p:cNvPr>
          <p:cNvSpPr>
            <a:spLocks noGrp="1" noChangeArrowheads="1"/>
          </p:cNvSpPr>
          <p:nvPr>
            <p:ph type="title"/>
          </p:nvPr>
        </p:nvSpPr>
        <p:spPr/>
        <p:txBody>
          <a:bodyPr/>
          <a:lstStyle/>
          <a:p>
            <a:pPr eaLnBrk="1" hangingPunct="1">
              <a:defRPr/>
            </a:pPr>
            <a:r>
              <a:rPr lang="en-US" dirty="0"/>
              <a:t>Safety Study Results</a:t>
            </a:r>
            <a:br>
              <a:rPr lang="en-US" dirty="0"/>
            </a:br>
            <a:endParaRPr lang="en-US" dirty="0"/>
          </a:p>
        </p:txBody>
      </p:sp>
      <p:sp>
        <p:nvSpPr>
          <p:cNvPr id="4" name="Text Placeholder 3">
            <a:extLst>
              <a:ext uri="{FF2B5EF4-FFF2-40B4-BE49-F238E27FC236}">
                <a16:creationId xmlns:a16="http://schemas.microsoft.com/office/drawing/2014/main" id="{195CC0E6-8937-A18C-FAB8-4FC6EB6433A7}"/>
              </a:ext>
            </a:extLst>
          </p:cNvPr>
          <p:cNvSpPr>
            <a:spLocks noGrp="1"/>
          </p:cNvSpPr>
          <p:nvPr>
            <p:ph type="body" sz="quarter" idx="11"/>
          </p:nvPr>
        </p:nvSpPr>
        <p:spPr/>
        <p:txBody>
          <a:bodyPr/>
          <a:lstStyle/>
          <a:p>
            <a:r>
              <a:rPr lang="en-US" dirty="0"/>
              <a:t>Roundabout and Intersection Selection-Safety &amp; Mobility</a:t>
            </a:r>
          </a:p>
        </p:txBody>
      </p:sp>
      <p:sp>
        <p:nvSpPr>
          <p:cNvPr id="15" name="Text Placeholder 14">
            <a:extLst>
              <a:ext uri="{FF2B5EF4-FFF2-40B4-BE49-F238E27FC236}">
                <a16:creationId xmlns:a16="http://schemas.microsoft.com/office/drawing/2014/main" id="{E7FCDF9E-4945-1FA1-2CE1-6B31479F0820}"/>
              </a:ext>
            </a:extLst>
          </p:cNvPr>
          <p:cNvSpPr>
            <a:spLocks noGrp="1"/>
          </p:cNvSpPr>
          <p:nvPr>
            <p:ph type="body" sz="quarter" idx="13"/>
          </p:nvPr>
        </p:nvSpPr>
        <p:spPr>
          <a:xfrm>
            <a:off x="610412" y="1515604"/>
            <a:ext cx="5961205" cy="367451"/>
          </a:xfrm>
        </p:spPr>
        <p:txBody>
          <a:bodyPr/>
          <a:lstStyle/>
          <a:p>
            <a:r>
              <a:rPr lang="en-US" sz="1800" dirty="0"/>
              <a:t>Convert Two-Way Stop Control to Roundabouts</a:t>
            </a:r>
          </a:p>
        </p:txBody>
      </p:sp>
      <p:sp>
        <p:nvSpPr>
          <p:cNvPr id="5" name="Down Arrow 4">
            <a:extLst>
              <a:ext uri="{FF2B5EF4-FFF2-40B4-BE49-F238E27FC236}">
                <a16:creationId xmlns:a16="http://schemas.microsoft.com/office/drawing/2014/main" id="{6A07E2D1-1949-42FA-85FF-9029A65BA9AA}"/>
              </a:ext>
            </a:extLst>
          </p:cNvPr>
          <p:cNvSpPr/>
          <p:nvPr/>
        </p:nvSpPr>
        <p:spPr>
          <a:xfrm>
            <a:off x="1082675" y="2019773"/>
            <a:ext cx="1606550" cy="1030287"/>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44%</a:t>
            </a:r>
          </a:p>
        </p:txBody>
      </p:sp>
      <p:sp>
        <p:nvSpPr>
          <p:cNvPr id="6" name="TextBox 5">
            <a:extLst>
              <a:ext uri="{FF2B5EF4-FFF2-40B4-BE49-F238E27FC236}">
                <a16:creationId xmlns:a16="http://schemas.microsoft.com/office/drawing/2014/main" id="{CDA0C119-278D-4147-A78D-E8914DB6F15D}"/>
              </a:ext>
            </a:extLst>
          </p:cNvPr>
          <p:cNvSpPr txBox="1"/>
          <p:nvPr/>
        </p:nvSpPr>
        <p:spPr>
          <a:xfrm>
            <a:off x="3641725" y="2240435"/>
            <a:ext cx="1529586" cy="400110"/>
          </a:xfrm>
          <a:prstGeom prst="rect">
            <a:avLst/>
          </a:prstGeom>
          <a:noFill/>
        </p:spPr>
        <p:txBody>
          <a:bodyPr wrap="none">
            <a:spAutoFit/>
          </a:bodyPr>
          <a:lstStyle/>
          <a:p>
            <a:pPr eaLnBrk="1" hangingPunct="1">
              <a:defRPr/>
            </a:pPr>
            <a:r>
              <a:rPr lang="en-US" sz="2000" dirty="0"/>
              <a:t>All crashes</a:t>
            </a:r>
          </a:p>
        </p:txBody>
      </p:sp>
      <p:sp>
        <p:nvSpPr>
          <p:cNvPr id="7" name="Down Arrow 6">
            <a:extLst>
              <a:ext uri="{FF2B5EF4-FFF2-40B4-BE49-F238E27FC236}">
                <a16:creationId xmlns:a16="http://schemas.microsoft.com/office/drawing/2014/main" id="{E5BAD33B-2FA7-4EF0-BBCA-6F70C25DF896}"/>
              </a:ext>
            </a:extLst>
          </p:cNvPr>
          <p:cNvSpPr/>
          <p:nvPr/>
        </p:nvSpPr>
        <p:spPr>
          <a:xfrm>
            <a:off x="1082675" y="3334223"/>
            <a:ext cx="1606550" cy="1271587"/>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87%</a:t>
            </a:r>
          </a:p>
        </p:txBody>
      </p:sp>
      <p:sp>
        <p:nvSpPr>
          <p:cNvPr id="8" name="TextBox 7">
            <a:extLst>
              <a:ext uri="{FF2B5EF4-FFF2-40B4-BE49-F238E27FC236}">
                <a16:creationId xmlns:a16="http://schemas.microsoft.com/office/drawing/2014/main" id="{2C3C8EC2-4E5D-43FE-9BCB-31EADF151D0E}"/>
              </a:ext>
            </a:extLst>
          </p:cNvPr>
          <p:cNvSpPr txBox="1"/>
          <p:nvPr/>
        </p:nvSpPr>
        <p:spPr>
          <a:xfrm>
            <a:off x="3641725" y="3442523"/>
            <a:ext cx="2707793" cy="707886"/>
          </a:xfrm>
          <a:prstGeom prst="rect">
            <a:avLst/>
          </a:prstGeom>
          <a:noFill/>
        </p:spPr>
        <p:txBody>
          <a:bodyPr wrap="none">
            <a:spAutoFit/>
          </a:bodyPr>
          <a:lstStyle/>
          <a:p>
            <a:pPr eaLnBrk="1" hangingPunct="1">
              <a:defRPr/>
            </a:pPr>
            <a:r>
              <a:rPr lang="en-US" sz="2000" dirty="0"/>
              <a:t>Fatal/injury crashes </a:t>
            </a:r>
            <a:br>
              <a:rPr lang="en-US" sz="2000" dirty="0"/>
            </a:br>
            <a:r>
              <a:rPr lang="en-US" sz="2000" dirty="0"/>
              <a:t>in rural area</a:t>
            </a:r>
          </a:p>
        </p:txBody>
      </p:sp>
      <p:sp>
        <p:nvSpPr>
          <p:cNvPr id="9" name="Down Arrow 8">
            <a:extLst>
              <a:ext uri="{FF2B5EF4-FFF2-40B4-BE49-F238E27FC236}">
                <a16:creationId xmlns:a16="http://schemas.microsoft.com/office/drawing/2014/main" id="{F8E68CCF-BB0C-49DA-AF8E-BDCB482794EC}"/>
              </a:ext>
            </a:extLst>
          </p:cNvPr>
          <p:cNvSpPr/>
          <p:nvPr/>
        </p:nvSpPr>
        <p:spPr>
          <a:xfrm>
            <a:off x="406400" y="4867747"/>
            <a:ext cx="1447800" cy="1020762"/>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78%</a:t>
            </a:r>
          </a:p>
        </p:txBody>
      </p:sp>
      <p:sp>
        <p:nvSpPr>
          <p:cNvPr id="10" name="TextBox 9">
            <a:extLst>
              <a:ext uri="{FF2B5EF4-FFF2-40B4-BE49-F238E27FC236}">
                <a16:creationId xmlns:a16="http://schemas.microsoft.com/office/drawing/2014/main" id="{67960211-314F-47D1-9E08-7DD3E8A1467A}"/>
              </a:ext>
            </a:extLst>
          </p:cNvPr>
          <p:cNvSpPr txBox="1"/>
          <p:nvPr/>
        </p:nvSpPr>
        <p:spPr>
          <a:xfrm>
            <a:off x="3641725" y="5204298"/>
            <a:ext cx="3013967" cy="707886"/>
          </a:xfrm>
          <a:prstGeom prst="rect">
            <a:avLst/>
          </a:prstGeom>
          <a:noFill/>
        </p:spPr>
        <p:txBody>
          <a:bodyPr wrap="none">
            <a:spAutoFit/>
          </a:bodyPr>
          <a:lstStyle/>
          <a:p>
            <a:pPr eaLnBrk="1" hangingPunct="1">
              <a:defRPr/>
            </a:pPr>
            <a:r>
              <a:rPr lang="en-US" sz="2000" dirty="0"/>
              <a:t>Fatal/injury crashes in </a:t>
            </a:r>
            <a:br>
              <a:rPr lang="en-US" sz="2000" dirty="0"/>
            </a:br>
            <a:r>
              <a:rPr lang="en-US" sz="2000" dirty="0"/>
              <a:t>urban/suburban areas</a:t>
            </a:r>
          </a:p>
        </p:txBody>
      </p:sp>
      <p:sp>
        <p:nvSpPr>
          <p:cNvPr id="12" name="Down Arrow 11">
            <a:extLst>
              <a:ext uri="{FF2B5EF4-FFF2-40B4-BE49-F238E27FC236}">
                <a16:creationId xmlns:a16="http://schemas.microsoft.com/office/drawing/2014/main" id="{47B3A3A9-96B0-4BD8-96B1-CABB74695B7C}"/>
              </a:ext>
            </a:extLst>
          </p:cNvPr>
          <p:cNvSpPr/>
          <p:nvPr/>
        </p:nvSpPr>
        <p:spPr>
          <a:xfrm>
            <a:off x="1971675" y="4867747"/>
            <a:ext cx="1436688" cy="1020762"/>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72%</a:t>
            </a:r>
          </a:p>
        </p:txBody>
      </p:sp>
      <p:sp>
        <p:nvSpPr>
          <p:cNvPr id="13" name="TextBox 12">
            <a:extLst>
              <a:ext uri="{FF2B5EF4-FFF2-40B4-BE49-F238E27FC236}">
                <a16:creationId xmlns:a16="http://schemas.microsoft.com/office/drawing/2014/main" id="{0D3B7A32-F91E-4A5C-A953-16D3FAD332E3}"/>
              </a:ext>
            </a:extLst>
          </p:cNvPr>
          <p:cNvSpPr txBox="1"/>
          <p:nvPr/>
        </p:nvSpPr>
        <p:spPr>
          <a:xfrm>
            <a:off x="760414" y="5972647"/>
            <a:ext cx="768159" cy="338554"/>
          </a:xfrm>
          <a:prstGeom prst="rect">
            <a:avLst/>
          </a:prstGeom>
          <a:noFill/>
        </p:spPr>
        <p:txBody>
          <a:bodyPr wrap="none">
            <a:spAutoFit/>
          </a:bodyPr>
          <a:lstStyle/>
          <a:p>
            <a:pPr eaLnBrk="1" hangingPunct="1">
              <a:defRPr/>
            </a:pPr>
            <a:r>
              <a:rPr lang="en-US" sz="1600" dirty="0"/>
              <a:t>1-lane</a:t>
            </a:r>
          </a:p>
        </p:txBody>
      </p:sp>
      <p:sp>
        <p:nvSpPr>
          <p:cNvPr id="14" name="TextBox 13">
            <a:extLst>
              <a:ext uri="{FF2B5EF4-FFF2-40B4-BE49-F238E27FC236}">
                <a16:creationId xmlns:a16="http://schemas.microsoft.com/office/drawing/2014/main" id="{79E13FCE-2205-4ED3-9634-BFACE1265F82}"/>
              </a:ext>
            </a:extLst>
          </p:cNvPr>
          <p:cNvSpPr txBox="1"/>
          <p:nvPr/>
        </p:nvSpPr>
        <p:spPr>
          <a:xfrm>
            <a:off x="2325689" y="5972647"/>
            <a:ext cx="811441" cy="338554"/>
          </a:xfrm>
          <a:prstGeom prst="rect">
            <a:avLst/>
          </a:prstGeom>
          <a:noFill/>
        </p:spPr>
        <p:txBody>
          <a:bodyPr wrap="none">
            <a:spAutoFit/>
          </a:bodyPr>
          <a:lstStyle/>
          <a:p>
            <a:pPr eaLnBrk="1" hangingPunct="1">
              <a:defRPr/>
            </a:pPr>
            <a:r>
              <a:rPr lang="en-US" sz="1600" dirty="0"/>
              <a:t>2-lane</a:t>
            </a:r>
          </a:p>
        </p:txBody>
      </p:sp>
      <p:sp>
        <p:nvSpPr>
          <p:cNvPr id="20" name="Down Arrow 4">
            <a:extLst>
              <a:ext uri="{FF2B5EF4-FFF2-40B4-BE49-F238E27FC236}">
                <a16:creationId xmlns:a16="http://schemas.microsoft.com/office/drawing/2014/main" id="{245C96AB-4C5A-6085-43F1-16E3D975B73B}"/>
              </a:ext>
            </a:extLst>
          </p:cNvPr>
          <p:cNvSpPr/>
          <p:nvPr/>
        </p:nvSpPr>
        <p:spPr>
          <a:xfrm>
            <a:off x="7507633" y="2019773"/>
            <a:ext cx="1606550" cy="1271587"/>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21%</a:t>
            </a:r>
          </a:p>
        </p:txBody>
      </p:sp>
      <p:sp>
        <p:nvSpPr>
          <p:cNvPr id="21" name="TextBox 20">
            <a:extLst>
              <a:ext uri="{FF2B5EF4-FFF2-40B4-BE49-F238E27FC236}">
                <a16:creationId xmlns:a16="http://schemas.microsoft.com/office/drawing/2014/main" id="{5E8BB2E0-8760-8773-D1F3-1DC2367E59E3}"/>
              </a:ext>
            </a:extLst>
          </p:cNvPr>
          <p:cNvSpPr txBox="1"/>
          <p:nvPr/>
        </p:nvSpPr>
        <p:spPr>
          <a:xfrm>
            <a:off x="9252296" y="2371247"/>
            <a:ext cx="1529586" cy="400110"/>
          </a:xfrm>
          <a:prstGeom prst="rect">
            <a:avLst/>
          </a:prstGeom>
          <a:noFill/>
        </p:spPr>
        <p:txBody>
          <a:bodyPr wrap="none">
            <a:spAutoFit/>
          </a:bodyPr>
          <a:lstStyle/>
          <a:p>
            <a:pPr eaLnBrk="1" hangingPunct="1">
              <a:defRPr/>
            </a:pPr>
            <a:r>
              <a:rPr lang="en-US" sz="2000" dirty="0"/>
              <a:t>All crashes</a:t>
            </a:r>
          </a:p>
        </p:txBody>
      </p:sp>
      <p:sp>
        <p:nvSpPr>
          <p:cNvPr id="22" name="Down Arrow 6">
            <a:extLst>
              <a:ext uri="{FF2B5EF4-FFF2-40B4-BE49-F238E27FC236}">
                <a16:creationId xmlns:a16="http://schemas.microsoft.com/office/drawing/2014/main" id="{36109137-1293-D5C7-C9C5-CE693AA13468}"/>
              </a:ext>
            </a:extLst>
          </p:cNvPr>
          <p:cNvSpPr/>
          <p:nvPr/>
        </p:nvSpPr>
        <p:spPr>
          <a:xfrm>
            <a:off x="7507633" y="3682205"/>
            <a:ext cx="1606550" cy="1271587"/>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66%</a:t>
            </a:r>
          </a:p>
        </p:txBody>
      </p:sp>
      <p:sp>
        <p:nvSpPr>
          <p:cNvPr id="23" name="TextBox 22">
            <a:extLst>
              <a:ext uri="{FF2B5EF4-FFF2-40B4-BE49-F238E27FC236}">
                <a16:creationId xmlns:a16="http://schemas.microsoft.com/office/drawing/2014/main" id="{B25A4C7E-92A8-3468-3DCF-A4AF910A11B6}"/>
              </a:ext>
            </a:extLst>
          </p:cNvPr>
          <p:cNvSpPr txBox="1"/>
          <p:nvPr/>
        </p:nvSpPr>
        <p:spPr>
          <a:xfrm>
            <a:off x="9252297" y="4102892"/>
            <a:ext cx="2642070" cy="400110"/>
          </a:xfrm>
          <a:prstGeom prst="rect">
            <a:avLst/>
          </a:prstGeom>
          <a:noFill/>
        </p:spPr>
        <p:txBody>
          <a:bodyPr wrap="none">
            <a:spAutoFit/>
          </a:bodyPr>
          <a:lstStyle/>
          <a:p>
            <a:pPr eaLnBrk="1" hangingPunct="1">
              <a:defRPr/>
            </a:pPr>
            <a:r>
              <a:rPr lang="en-US" sz="2000" dirty="0"/>
              <a:t>Fatal/injury crashes</a:t>
            </a:r>
          </a:p>
        </p:txBody>
      </p:sp>
      <p:sp>
        <p:nvSpPr>
          <p:cNvPr id="24" name="Text Placeholder 14">
            <a:extLst>
              <a:ext uri="{FF2B5EF4-FFF2-40B4-BE49-F238E27FC236}">
                <a16:creationId xmlns:a16="http://schemas.microsoft.com/office/drawing/2014/main" id="{A118ECE0-EA7F-F609-3C9B-93861B049419}"/>
              </a:ext>
            </a:extLst>
          </p:cNvPr>
          <p:cNvSpPr txBox="1">
            <a:spLocks/>
          </p:cNvSpPr>
          <p:nvPr/>
        </p:nvSpPr>
        <p:spPr>
          <a:xfrm>
            <a:off x="7213042" y="1479252"/>
            <a:ext cx="4978958"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Convert Traffic Signal to a Roundabout</a:t>
            </a:r>
          </a:p>
        </p:txBody>
      </p:sp>
      <p:cxnSp>
        <p:nvCxnSpPr>
          <p:cNvPr id="25" name="Straight Connector 24">
            <a:extLst>
              <a:ext uri="{FF2B5EF4-FFF2-40B4-BE49-F238E27FC236}">
                <a16:creationId xmlns:a16="http://schemas.microsoft.com/office/drawing/2014/main" id="{30131285-E3AD-79F7-0AD3-D1B128F3B438}"/>
              </a:ext>
            </a:extLst>
          </p:cNvPr>
          <p:cNvCxnSpPr>
            <a:cxnSpLocks/>
          </p:cNvCxnSpPr>
          <p:nvPr/>
        </p:nvCxnSpPr>
        <p:spPr>
          <a:xfrm>
            <a:off x="7017098" y="1972080"/>
            <a:ext cx="0" cy="3704320"/>
          </a:xfrm>
          <a:prstGeom prst="line">
            <a:avLst/>
          </a:prstGeom>
          <a:ln w="85725"/>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2B8B86DE-A3A2-AD2A-0466-E419CA8B9E64}"/>
              </a:ext>
            </a:extLst>
          </p:cNvPr>
          <p:cNvSpPr>
            <a:spLocks noGrp="1" noChangeArrowheads="1"/>
          </p:cNvSpPr>
          <p:nvPr>
            <p:ph type="body" sz="quarter" idx="10"/>
          </p:nvPr>
        </p:nvSpPr>
        <p:spPr>
          <a:xfrm flipH="1">
            <a:off x="7373733" y="6211287"/>
            <a:ext cx="3776867" cy="365125"/>
          </a:xfrm>
        </p:spPr>
        <p:txBody>
          <a:bodyPr/>
          <a:lstStyle/>
          <a:p>
            <a:r>
              <a:rPr lang="en-US" dirty="0"/>
              <a:t>Source: NCHRP Report 572</a:t>
            </a:r>
          </a:p>
        </p:txBody>
      </p:sp>
    </p:spTree>
    <p:extLst>
      <p:ext uri="{BB962C8B-B14F-4D97-AF65-F5344CB8AC3E}">
        <p14:creationId xmlns:p14="http://schemas.microsoft.com/office/powerpoint/2010/main" val="663874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34565" y="2753248"/>
            <a:ext cx="5469523" cy="3150356"/>
          </a:xfrm>
        </p:spPr>
        <p:txBody>
          <a:bodyPr/>
          <a:lstStyle/>
          <a:p>
            <a:r>
              <a:rPr lang="en-US" dirty="0"/>
              <a:t>Higher speeds: </a:t>
            </a:r>
          </a:p>
          <a:p>
            <a:pPr lvl="1"/>
            <a:r>
              <a:rPr lang="en-US" dirty="0">
                <a:solidFill>
                  <a:schemeClr val="accent2"/>
                </a:solidFill>
              </a:rPr>
              <a:t>Little response time</a:t>
            </a:r>
          </a:p>
          <a:p>
            <a:pPr lvl="1"/>
            <a:r>
              <a:rPr lang="en-US" dirty="0">
                <a:solidFill>
                  <a:schemeClr val="accent2"/>
                </a:solidFill>
              </a:rPr>
              <a:t>More severe crashes</a:t>
            </a:r>
          </a:p>
          <a:p>
            <a:r>
              <a:rPr lang="en-US" dirty="0"/>
              <a:t>Greater conflict points</a:t>
            </a:r>
          </a:p>
          <a:p>
            <a:pPr lvl="1"/>
            <a:r>
              <a:rPr lang="en-US" dirty="0">
                <a:solidFill>
                  <a:schemeClr val="accent2"/>
                </a:solidFill>
              </a:rPr>
              <a:t>Red light-running</a:t>
            </a:r>
          </a:p>
          <a:p>
            <a:pPr lvl="1"/>
            <a:r>
              <a:rPr lang="en-US" dirty="0">
                <a:solidFill>
                  <a:schemeClr val="accent2"/>
                </a:solidFill>
              </a:rPr>
              <a:t>Permissive lefts</a:t>
            </a:r>
          </a:p>
          <a:p>
            <a:r>
              <a:rPr lang="en-US" dirty="0"/>
              <a:t>Some crash reductions</a:t>
            </a:r>
          </a:p>
          <a:p>
            <a:pPr lvl="1"/>
            <a:r>
              <a:rPr lang="en-US" dirty="0">
                <a:solidFill>
                  <a:schemeClr val="accent2"/>
                </a:solidFill>
              </a:rPr>
              <a:t>Reduce angle crashes compared to TWSC</a:t>
            </a:r>
          </a:p>
          <a:p>
            <a:pPr lvl="1"/>
            <a:r>
              <a:rPr lang="en-US" dirty="0">
                <a:solidFill>
                  <a:schemeClr val="accent2"/>
                </a:solidFill>
              </a:rPr>
              <a:t>May increase rear-end</a:t>
            </a:r>
          </a:p>
          <a:p>
            <a:endParaRPr lang="en-US" dirty="0"/>
          </a:p>
          <a:p>
            <a:pPr lvl="1"/>
            <a:endParaRPr lang="en-US" dirty="0"/>
          </a:p>
          <a:p>
            <a:endParaRPr lang="en-US" dirty="0"/>
          </a:p>
        </p:txBody>
      </p:sp>
      <p:sp>
        <p:nvSpPr>
          <p:cNvPr id="9" name="Title 1"/>
          <p:cNvSpPr>
            <a:spLocks noGrp="1"/>
          </p:cNvSpPr>
          <p:nvPr>
            <p:ph type="title"/>
          </p:nvPr>
        </p:nvSpPr>
        <p:spPr/>
        <p:txBody>
          <a:bodyPr/>
          <a:lstStyle/>
          <a:p>
            <a:r>
              <a:rPr lang="en-US" dirty="0"/>
              <a:t>Safety Comparison</a:t>
            </a:r>
          </a:p>
        </p:txBody>
      </p:sp>
      <p:sp>
        <p:nvSpPr>
          <p:cNvPr id="4" name="Text Placeholder 3"/>
          <p:cNvSpPr>
            <a:spLocks noGrp="1"/>
          </p:cNvSpPr>
          <p:nvPr>
            <p:ph type="body" sz="quarter" idx="12"/>
          </p:nvPr>
        </p:nvSpPr>
        <p:spPr/>
        <p:txBody>
          <a:bodyPr/>
          <a:lstStyle/>
          <a:p>
            <a:r>
              <a:rPr lang="en-US" sz="2400" dirty="0"/>
              <a:t>Roundabout and Intersection Selection-Safety &amp; Mobility</a:t>
            </a:r>
          </a:p>
        </p:txBody>
      </p:sp>
      <p:sp>
        <p:nvSpPr>
          <p:cNvPr id="7" name="Content Placeholder 6"/>
          <p:cNvSpPr>
            <a:spLocks noGrp="1"/>
          </p:cNvSpPr>
          <p:nvPr>
            <p:ph idx="14"/>
          </p:nvPr>
        </p:nvSpPr>
        <p:spPr>
          <a:xfrm>
            <a:off x="6200393" y="2753248"/>
            <a:ext cx="5469523" cy="3150356"/>
          </a:xfrm>
        </p:spPr>
        <p:txBody>
          <a:bodyPr/>
          <a:lstStyle/>
          <a:p>
            <a:r>
              <a:rPr lang="en-US" dirty="0"/>
              <a:t>Slower speeds:</a:t>
            </a:r>
          </a:p>
          <a:p>
            <a:pPr lvl="1"/>
            <a:r>
              <a:rPr lang="en-US" dirty="0">
                <a:solidFill>
                  <a:schemeClr val="accent2"/>
                </a:solidFill>
              </a:rPr>
              <a:t>Increased reaction time</a:t>
            </a:r>
          </a:p>
          <a:p>
            <a:pPr lvl="1"/>
            <a:r>
              <a:rPr lang="en-US" dirty="0">
                <a:solidFill>
                  <a:schemeClr val="accent2"/>
                </a:solidFill>
              </a:rPr>
              <a:t>Fewer severe crashes</a:t>
            </a:r>
          </a:p>
          <a:p>
            <a:r>
              <a:rPr lang="en-US" dirty="0"/>
              <a:t>Fewer conflict points</a:t>
            </a:r>
          </a:p>
          <a:p>
            <a:r>
              <a:rPr lang="en-US" dirty="0"/>
              <a:t>Greater crash reductions</a:t>
            </a:r>
          </a:p>
          <a:p>
            <a:r>
              <a:rPr lang="en-US" dirty="0"/>
              <a:t>FHWA Proven Safety Countermeasure</a:t>
            </a:r>
          </a:p>
          <a:p>
            <a:endParaRPr lang="en-US" dirty="0">
              <a:solidFill>
                <a:schemeClr val="accent2"/>
              </a:solidFill>
            </a:endParaRPr>
          </a:p>
        </p:txBody>
      </p:sp>
      <p:sp>
        <p:nvSpPr>
          <p:cNvPr id="2" name="Text Placeholder 8">
            <a:extLst>
              <a:ext uri="{FF2B5EF4-FFF2-40B4-BE49-F238E27FC236}">
                <a16:creationId xmlns:a16="http://schemas.microsoft.com/office/drawing/2014/main" id="{E20D78B6-8E3D-304A-DFC3-5C0D13B15166}"/>
              </a:ext>
            </a:extLst>
          </p:cNvPr>
          <p:cNvSpPr txBox="1">
            <a:spLocks/>
          </p:cNvSpPr>
          <p:nvPr/>
        </p:nvSpPr>
        <p:spPr>
          <a:xfrm>
            <a:off x="434566" y="1440287"/>
            <a:ext cx="11235349"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Signal or Stop Control?</a:t>
            </a:r>
          </a:p>
        </p:txBody>
      </p:sp>
      <p:sp>
        <p:nvSpPr>
          <p:cNvPr id="11" name="Text Placeholder 8">
            <a:extLst>
              <a:ext uri="{FF2B5EF4-FFF2-40B4-BE49-F238E27FC236}">
                <a16:creationId xmlns:a16="http://schemas.microsoft.com/office/drawing/2014/main" id="{1909D7D2-AA9A-D94A-17BB-C01C78194B89}"/>
              </a:ext>
            </a:extLst>
          </p:cNvPr>
          <p:cNvSpPr txBox="1">
            <a:spLocks/>
          </p:cNvSpPr>
          <p:nvPr/>
        </p:nvSpPr>
        <p:spPr>
          <a:xfrm>
            <a:off x="0" y="2396721"/>
            <a:ext cx="2643579"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dirty="0"/>
              <a:t>Traffic Signal</a:t>
            </a:r>
          </a:p>
        </p:txBody>
      </p:sp>
      <p:sp>
        <p:nvSpPr>
          <p:cNvPr id="12" name="Text Placeholder 8">
            <a:extLst>
              <a:ext uri="{FF2B5EF4-FFF2-40B4-BE49-F238E27FC236}">
                <a16:creationId xmlns:a16="http://schemas.microsoft.com/office/drawing/2014/main" id="{4A215EF3-C811-B798-2EC6-09EA33EF564B}"/>
              </a:ext>
            </a:extLst>
          </p:cNvPr>
          <p:cNvSpPr txBox="1">
            <a:spLocks/>
          </p:cNvSpPr>
          <p:nvPr/>
        </p:nvSpPr>
        <p:spPr>
          <a:xfrm>
            <a:off x="5722986" y="2390987"/>
            <a:ext cx="2643579"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dirty="0"/>
              <a:t>Roundabout</a:t>
            </a:r>
          </a:p>
        </p:txBody>
      </p:sp>
    </p:spTree>
    <p:extLst>
      <p:ext uri="{BB962C8B-B14F-4D97-AF65-F5344CB8AC3E}">
        <p14:creationId xmlns:p14="http://schemas.microsoft.com/office/powerpoint/2010/main" val="3517691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F8D11-F36E-4E3A-834A-213FC9C9600B}"/>
              </a:ext>
            </a:extLst>
          </p:cNvPr>
          <p:cNvSpPr>
            <a:spLocks noGrp="1"/>
          </p:cNvSpPr>
          <p:nvPr>
            <p:ph type="title"/>
          </p:nvPr>
        </p:nvSpPr>
        <p:spPr/>
        <p:txBody>
          <a:bodyPr/>
          <a:lstStyle/>
          <a:p>
            <a:pPr>
              <a:defRPr/>
            </a:pPr>
            <a:r>
              <a:rPr lang="en-US" dirty="0"/>
              <a:t>Roundabouts Operations</a:t>
            </a:r>
          </a:p>
        </p:txBody>
      </p:sp>
      <p:sp>
        <p:nvSpPr>
          <p:cNvPr id="5" name="Text Placeholder 4">
            <a:extLst>
              <a:ext uri="{FF2B5EF4-FFF2-40B4-BE49-F238E27FC236}">
                <a16:creationId xmlns:a16="http://schemas.microsoft.com/office/drawing/2014/main" id="{A63B3F03-E3AF-52C7-6CE6-F4B1BB57BC7A}"/>
              </a:ext>
            </a:extLst>
          </p:cNvPr>
          <p:cNvSpPr>
            <a:spLocks noGrp="1"/>
          </p:cNvSpPr>
          <p:nvPr>
            <p:ph type="body" sz="quarter" idx="11"/>
          </p:nvPr>
        </p:nvSpPr>
        <p:spPr/>
        <p:txBody>
          <a:bodyPr/>
          <a:lstStyle/>
          <a:p>
            <a:r>
              <a:rPr lang="en-US" dirty="0"/>
              <a:t>Roundabout and Intersection Selection-Safety &amp; Mobility</a:t>
            </a:r>
          </a:p>
        </p:txBody>
      </p:sp>
      <p:sp>
        <p:nvSpPr>
          <p:cNvPr id="2" name="Content Placeholder 1">
            <a:extLst>
              <a:ext uri="{FF2B5EF4-FFF2-40B4-BE49-F238E27FC236}">
                <a16:creationId xmlns:a16="http://schemas.microsoft.com/office/drawing/2014/main" id="{73959807-0160-4430-8996-BE0553EAD8B3}"/>
              </a:ext>
            </a:extLst>
          </p:cNvPr>
          <p:cNvSpPr>
            <a:spLocks noGrp="1"/>
          </p:cNvSpPr>
          <p:nvPr>
            <p:ph idx="1"/>
          </p:nvPr>
        </p:nvSpPr>
        <p:spPr/>
        <p:txBody>
          <a:bodyPr/>
          <a:lstStyle/>
          <a:p>
            <a:r>
              <a:rPr lang="en-US" dirty="0"/>
              <a:t>Efficient during peak </a:t>
            </a:r>
            <a:r>
              <a:rPr lang="en-US" i="1" u="sng" dirty="0"/>
              <a:t>and</a:t>
            </a:r>
            <a:r>
              <a:rPr lang="en-US" dirty="0"/>
              <a:t> off-peak periods</a:t>
            </a:r>
          </a:p>
        </p:txBody>
      </p:sp>
      <p:sp>
        <p:nvSpPr>
          <p:cNvPr id="11" name="Down Arrow 10">
            <a:extLst>
              <a:ext uri="{FF2B5EF4-FFF2-40B4-BE49-F238E27FC236}">
                <a16:creationId xmlns:a16="http://schemas.microsoft.com/office/drawing/2014/main" id="{1BAE316D-76C8-4DF5-A99F-99CA61C59F6E}"/>
              </a:ext>
            </a:extLst>
          </p:cNvPr>
          <p:cNvSpPr/>
          <p:nvPr/>
        </p:nvSpPr>
        <p:spPr>
          <a:xfrm>
            <a:off x="7606830" y="2085431"/>
            <a:ext cx="1892300" cy="1030288"/>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Delay</a:t>
            </a:r>
          </a:p>
        </p:txBody>
      </p:sp>
      <p:sp>
        <p:nvSpPr>
          <p:cNvPr id="12" name="Down Arrow 11">
            <a:extLst>
              <a:ext uri="{FF2B5EF4-FFF2-40B4-BE49-F238E27FC236}">
                <a16:creationId xmlns:a16="http://schemas.microsoft.com/office/drawing/2014/main" id="{FCB83A06-84B6-4375-AD60-75289117194B}"/>
              </a:ext>
            </a:extLst>
          </p:cNvPr>
          <p:cNvSpPr/>
          <p:nvPr/>
        </p:nvSpPr>
        <p:spPr>
          <a:xfrm>
            <a:off x="4989042" y="2085431"/>
            <a:ext cx="1892300" cy="1030288"/>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Idling</a:t>
            </a:r>
          </a:p>
        </p:txBody>
      </p:sp>
      <p:pic>
        <p:nvPicPr>
          <p:cNvPr id="6" name="Picture 2" descr="\\Tti-bcs\dpc\DPCshare\Intersection Focus States Initiative\Task 5 - Presentations\more FHWA photos\IMG_1584.JPG">
            <a:extLst>
              <a:ext uri="{FF2B5EF4-FFF2-40B4-BE49-F238E27FC236}">
                <a16:creationId xmlns:a16="http://schemas.microsoft.com/office/drawing/2014/main" id="{64F06228-F3B3-6752-88AA-891BAE0FE368}"/>
              </a:ext>
            </a:extLst>
          </p:cNvPr>
          <p:cNvPicPr>
            <a:picLocks noChangeAspect="1" noChangeArrowheads="1"/>
          </p:cNvPicPr>
          <p:nvPr/>
        </p:nvPicPr>
        <p:blipFill>
          <a:blip r:embed="rId3"/>
          <a:srcRect/>
          <a:stretch>
            <a:fillRect/>
          </a:stretch>
        </p:blipFill>
        <p:spPr bwMode="auto">
          <a:xfrm>
            <a:off x="2824642" y="3298857"/>
            <a:ext cx="6311603" cy="3407851"/>
          </a:xfrm>
          <a:prstGeom prst="rect">
            <a:avLst/>
          </a:prstGeom>
          <a:ln>
            <a:noFill/>
          </a:ln>
          <a:effectLst>
            <a:outerShdw blurRad="292100" dist="139700" dir="2700000" algn="tl" rotWithShape="0">
              <a:srgbClr val="333333">
                <a:alpha val="65000"/>
              </a:srgbClr>
            </a:outerShdw>
          </a:effectLst>
        </p:spPr>
      </p:pic>
      <p:sp>
        <p:nvSpPr>
          <p:cNvPr id="10" name="Down Arrow 12">
            <a:extLst>
              <a:ext uri="{FF2B5EF4-FFF2-40B4-BE49-F238E27FC236}">
                <a16:creationId xmlns:a16="http://schemas.microsoft.com/office/drawing/2014/main" id="{2EAA4186-DFE4-9630-FE06-D3773884DA83}"/>
              </a:ext>
            </a:extLst>
          </p:cNvPr>
          <p:cNvSpPr/>
          <p:nvPr/>
        </p:nvSpPr>
        <p:spPr>
          <a:xfrm>
            <a:off x="2393480" y="2056625"/>
            <a:ext cx="1890712" cy="1030288"/>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000" dirty="0"/>
              <a:t>Stops</a:t>
            </a:r>
          </a:p>
        </p:txBody>
      </p:sp>
    </p:spTree>
    <p:extLst>
      <p:ext uri="{BB962C8B-B14F-4D97-AF65-F5344CB8AC3E}">
        <p14:creationId xmlns:p14="http://schemas.microsoft.com/office/powerpoint/2010/main" val="61845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D5A452D9-392E-4AED-81AA-F6762F9BE134}"/>
              </a:ext>
            </a:extLst>
          </p:cNvPr>
          <p:cNvSpPr>
            <a:spLocks noGrp="1"/>
          </p:cNvSpPr>
          <p:nvPr>
            <p:ph idx="1"/>
          </p:nvPr>
        </p:nvSpPr>
        <p:spPr>
          <a:xfrm>
            <a:off x="437356" y="2740785"/>
            <a:ext cx="5616776" cy="3150355"/>
          </a:xfrm>
        </p:spPr>
        <p:txBody>
          <a:bodyPr/>
          <a:lstStyle/>
          <a:p>
            <a:r>
              <a:rPr lang="en-US" sz="2000" dirty="0"/>
              <a:t>Vehicles may have to stop regardless of presence/absence of demand on other legs</a:t>
            </a:r>
          </a:p>
          <a:p>
            <a:endParaRPr lang="en-US" sz="2000" dirty="0"/>
          </a:p>
          <a:p>
            <a:r>
              <a:rPr lang="en-US" sz="2000" dirty="0"/>
              <a:t>Longer stopped queues and delay</a:t>
            </a:r>
          </a:p>
          <a:p>
            <a:endParaRPr lang="en-US" sz="2000" dirty="0"/>
          </a:p>
          <a:p>
            <a:r>
              <a:rPr lang="en-US" sz="2000" dirty="0"/>
              <a:t>Higher off-peak delay</a:t>
            </a:r>
          </a:p>
          <a:p>
            <a:endParaRPr lang="en-US" sz="2000" dirty="0"/>
          </a:p>
          <a:p>
            <a:r>
              <a:rPr lang="en-US" sz="2000" dirty="0"/>
              <a:t>Can prioritize major movements</a:t>
            </a:r>
          </a:p>
        </p:txBody>
      </p:sp>
      <p:sp>
        <p:nvSpPr>
          <p:cNvPr id="12" name="Title 1"/>
          <p:cNvSpPr>
            <a:spLocks noGrp="1"/>
          </p:cNvSpPr>
          <p:nvPr>
            <p:ph type="title"/>
          </p:nvPr>
        </p:nvSpPr>
        <p:spPr/>
        <p:txBody>
          <a:bodyPr/>
          <a:lstStyle/>
          <a:p>
            <a:r>
              <a:rPr lang="en-US" sz="3400" dirty="0"/>
              <a:t>Operational Alternatives Comparison</a:t>
            </a:r>
          </a:p>
        </p:txBody>
      </p:sp>
      <p:sp>
        <p:nvSpPr>
          <p:cNvPr id="19" name="Text Placeholder 6">
            <a:extLst>
              <a:ext uri="{FF2B5EF4-FFF2-40B4-BE49-F238E27FC236}">
                <a16:creationId xmlns:a16="http://schemas.microsoft.com/office/drawing/2014/main" id="{D8802E08-3A35-4D69-BBCD-F2333AD4AAC1}"/>
              </a:ext>
            </a:extLst>
          </p:cNvPr>
          <p:cNvSpPr>
            <a:spLocks noGrp="1"/>
          </p:cNvSpPr>
          <p:nvPr>
            <p:ph type="body" sz="quarter" idx="12"/>
          </p:nvPr>
        </p:nvSpPr>
        <p:spPr/>
        <p:txBody>
          <a:bodyPr anchor="ctr"/>
          <a:lstStyle/>
          <a:p>
            <a:r>
              <a:rPr lang="en-US" dirty="0"/>
              <a:t>Roundabout and Intersection Selection-Safety &amp; Mobility</a:t>
            </a:r>
          </a:p>
        </p:txBody>
      </p:sp>
      <p:sp>
        <p:nvSpPr>
          <p:cNvPr id="21" name="Content Placeholder 9">
            <a:extLst>
              <a:ext uri="{FF2B5EF4-FFF2-40B4-BE49-F238E27FC236}">
                <a16:creationId xmlns:a16="http://schemas.microsoft.com/office/drawing/2014/main" id="{8BBCFA2F-1D0D-4DF1-8A9B-AFAFA2334B8B}"/>
              </a:ext>
            </a:extLst>
          </p:cNvPr>
          <p:cNvSpPr>
            <a:spLocks noGrp="1"/>
          </p:cNvSpPr>
          <p:nvPr>
            <p:ph idx="14"/>
          </p:nvPr>
        </p:nvSpPr>
        <p:spPr>
          <a:xfrm>
            <a:off x="6200394" y="2753248"/>
            <a:ext cx="5249704" cy="3150355"/>
          </a:xfrm>
        </p:spPr>
        <p:txBody>
          <a:bodyPr/>
          <a:lstStyle/>
          <a:p>
            <a:r>
              <a:rPr lang="en-US" sz="2000" dirty="0"/>
              <a:t>Vehicles do not have to stop if no conflicting traffic is present</a:t>
            </a:r>
          </a:p>
          <a:p>
            <a:endParaRPr lang="en-US" sz="2000" dirty="0"/>
          </a:p>
          <a:p>
            <a:r>
              <a:rPr lang="en-US" sz="2000" dirty="0"/>
              <a:t>Shorter queues - traffic within queues continue to move</a:t>
            </a:r>
          </a:p>
          <a:p>
            <a:endParaRPr lang="en-US" sz="2000" dirty="0"/>
          </a:p>
          <a:p>
            <a:r>
              <a:rPr lang="en-US" sz="2000" dirty="0"/>
              <a:t>Lower peak and off-peak delay</a:t>
            </a:r>
          </a:p>
          <a:p>
            <a:endParaRPr lang="en-US" sz="2000" dirty="0"/>
          </a:p>
          <a:p>
            <a:r>
              <a:rPr lang="en-US" sz="2000" dirty="0"/>
              <a:t>All movements treated equally</a:t>
            </a:r>
          </a:p>
        </p:txBody>
      </p:sp>
      <p:sp>
        <p:nvSpPr>
          <p:cNvPr id="4" name="Text Placeholder 3">
            <a:extLst>
              <a:ext uri="{FF2B5EF4-FFF2-40B4-BE49-F238E27FC236}">
                <a16:creationId xmlns:a16="http://schemas.microsoft.com/office/drawing/2014/main" id="{11596019-7506-3B92-E078-FC081D45E400}"/>
              </a:ext>
            </a:extLst>
          </p:cNvPr>
          <p:cNvSpPr>
            <a:spLocks noGrp="1"/>
          </p:cNvSpPr>
          <p:nvPr>
            <p:ph type="body" sz="quarter" idx="11"/>
          </p:nvPr>
        </p:nvSpPr>
        <p:spPr>
          <a:xfrm>
            <a:off x="846532" y="2262213"/>
            <a:ext cx="4112313" cy="367451"/>
          </a:xfrm>
        </p:spPr>
        <p:txBody>
          <a:bodyPr/>
          <a:lstStyle/>
          <a:p>
            <a:pPr algn="ctr"/>
            <a:r>
              <a:rPr lang="en-US" sz="2000" dirty="0"/>
              <a:t>Traffic Signal</a:t>
            </a:r>
          </a:p>
        </p:txBody>
      </p:sp>
      <p:sp>
        <p:nvSpPr>
          <p:cNvPr id="5" name="Text Placeholder 3">
            <a:extLst>
              <a:ext uri="{FF2B5EF4-FFF2-40B4-BE49-F238E27FC236}">
                <a16:creationId xmlns:a16="http://schemas.microsoft.com/office/drawing/2014/main" id="{17E5F7EF-24C7-27CB-ACDF-DC152D0E76E3}"/>
              </a:ext>
            </a:extLst>
          </p:cNvPr>
          <p:cNvSpPr txBox="1">
            <a:spLocks/>
          </p:cNvSpPr>
          <p:nvPr/>
        </p:nvSpPr>
        <p:spPr>
          <a:xfrm>
            <a:off x="6878997" y="2320227"/>
            <a:ext cx="4112313"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dirty="0"/>
              <a:t>Roundabout</a:t>
            </a:r>
          </a:p>
        </p:txBody>
      </p:sp>
    </p:spTree>
    <p:extLst>
      <p:ext uri="{BB962C8B-B14F-4D97-AF65-F5344CB8AC3E}">
        <p14:creationId xmlns:p14="http://schemas.microsoft.com/office/powerpoint/2010/main" val="3144528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1DEA80-5564-5024-ABF9-C953797812FC}"/>
              </a:ext>
            </a:extLst>
          </p:cNvPr>
          <p:cNvSpPr>
            <a:spLocks noGrp="1"/>
          </p:cNvSpPr>
          <p:nvPr>
            <p:ph type="body" sz="quarter" idx="11"/>
          </p:nvPr>
        </p:nvSpPr>
        <p:spPr/>
        <p:txBody>
          <a:bodyPr/>
          <a:lstStyle/>
          <a:p>
            <a:r>
              <a:rPr lang="en-US" dirty="0"/>
              <a:t>Roundabout and Intersection Selection-Safety &amp; Mobility</a:t>
            </a:r>
          </a:p>
        </p:txBody>
      </p:sp>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7" name="Picture Placeholder 1">
            <a:extLst>
              <a:ext uri="{FF2B5EF4-FFF2-40B4-BE49-F238E27FC236}">
                <a16:creationId xmlns:a16="http://schemas.microsoft.com/office/drawing/2014/main" id="{DCA53F2F-ADD1-116C-17CB-FC60E453D954}"/>
              </a:ext>
            </a:extLst>
          </p:cNvPr>
          <p:cNvSpPr txBox="1">
            <a:spLocks/>
          </p:cNvSpPr>
          <p:nvPr/>
        </p:nvSpPr>
        <p:spPr>
          <a:xfrm>
            <a:off x="6350" y="-38675"/>
            <a:ext cx="12179300" cy="6872288"/>
          </a:xfrm>
          <a:prstGeom prst="rect">
            <a:avLst/>
          </a:prstGeom>
        </p:spPr>
      </p:sp>
      <p:sp>
        <p:nvSpPr>
          <p:cNvPr id="9" name="Title 1">
            <a:extLst>
              <a:ext uri="{FF2B5EF4-FFF2-40B4-BE49-F238E27FC236}">
                <a16:creationId xmlns:a16="http://schemas.microsoft.com/office/drawing/2014/main" id="{891DCD7E-1599-3BC2-A2CF-F6C3ADBF510D}"/>
              </a:ext>
            </a:extLst>
          </p:cNvPr>
          <p:cNvSpPr txBox="1">
            <a:spLocks/>
          </p:cNvSpPr>
          <p:nvPr/>
        </p:nvSpPr>
        <p:spPr>
          <a:xfrm>
            <a:off x="595900" y="1864391"/>
            <a:ext cx="10962527" cy="412481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800" b="1" i="0" kern="1200">
                <a:solidFill>
                  <a:schemeClr val="tx1"/>
                </a:solidFill>
                <a:latin typeface="Montserrat" pitchFamily="2" charset="77"/>
                <a:ea typeface="+mj-ea"/>
                <a:cs typeface="+mj-cs"/>
              </a:defRPr>
            </a:lvl1pPr>
          </a:lstStyle>
          <a:p>
            <a:pPr algn="l"/>
            <a:r>
              <a:rPr lang="en-US" sz="2400" dirty="0"/>
              <a:t>Mission Statement</a:t>
            </a:r>
          </a:p>
          <a:p>
            <a:pPr algn="l"/>
            <a:r>
              <a:rPr lang="en-US" sz="1800" b="0" dirty="0">
                <a:highlight>
                  <a:srgbClr val="A7BACB"/>
                </a:highlight>
              </a:rPr>
              <a:t>Statewide application </a:t>
            </a:r>
            <a:r>
              <a:rPr lang="en-US" sz="1800" b="0" dirty="0">
                <a:highlight>
                  <a:srgbClr val="FFFF00"/>
                </a:highlight>
              </a:rPr>
              <a:t>of cost-effective </a:t>
            </a:r>
            <a:r>
              <a:rPr lang="en-US" sz="1800" b="0" dirty="0">
                <a:highlight>
                  <a:srgbClr val="00FF00"/>
                </a:highlight>
              </a:rPr>
              <a:t>traffic engineering based </a:t>
            </a:r>
            <a:r>
              <a:rPr lang="en-US" sz="1800" dirty="0"/>
              <a:t>operational and safety improvement strategies</a:t>
            </a:r>
            <a:r>
              <a:rPr lang="en-US" sz="1800" b="0" dirty="0"/>
              <a:t> </a:t>
            </a:r>
            <a:r>
              <a:rPr lang="en-US" sz="1800" b="0" dirty="0">
                <a:highlight>
                  <a:srgbClr val="A7BACB"/>
                </a:highlight>
              </a:rPr>
              <a:t>which mitigate the impacts of traffic congestion</a:t>
            </a:r>
            <a:r>
              <a:rPr lang="en-US" sz="1800" b="0" dirty="0"/>
              <a:t>, </a:t>
            </a:r>
            <a:r>
              <a:rPr lang="en-US" sz="1800" b="0" dirty="0">
                <a:highlight>
                  <a:srgbClr val="FFFF00"/>
                </a:highlight>
              </a:rPr>
              <a:t>improve system efficiency</a:t>
            </a:r>
            <a:r>
              <a:rPr lang="en-US" sz="1800" b="0" dirty="0"/>
              <a:t>, </a:t>
            </a:r>
            <a:r>
              <a:rPr lang="en-US" sz="1800" b="0" dirty="0">
                <a:highlight>
                  <a:srgbClr val="00FF00"/>
                </a:highlight>
              </a:rPr>
              <a:t>enhance traveler safety</a:t>
            </a:r>
            <a:r>
              <a:rPr lang="en-US" sz="1800" b="0" dirty="0"/>
              <a:t>, </a:t>
            </a:r>
            <a:r>
              <a:rPr lang="en-US" sz="1800" b="0" dirty="0">
                <a:highlight>
                  <a:srgbClr val="00FFFF"/>
                </a:highlight>
              </a:rPr>
              <a:t>and improve economic vitality</a:t>
            </a:r>
            <a:r>
              <a:rPr lang="en-US" sz="1800" b="0" dirty="0"/>
              <a:t>.</a:t>
            </a:r>
          </a:p>
          <a:p>
            <a:pPr algn="l"/>
            <a:endParaRPr lang="en-US" sz="2400" dirty="0"/>
          </a:p>
          <a:p>
            <a:pPr algn="l"/>
            <a:r>
              <a:rPr lang="en-US" sz="2400" dirty="0"/>
              <a:t>Vision</a:t>
            </a:r>
          </a:p>
          <a:p>
            <a:pPr algn="l"/>
            <a:r>
              <a:rPr lang="en-US" sz="1800" b="0" dirty="0"/>
              <a:t>Optimal system-wide mobility.</a:t>
            </a:r>
          </a:p>
          <a:p>
            <a:pPr algn="l"/>
            <a:endParaRPr lang="en-US" sz="2400" dirty="0"/>
          </a:p>
          <a:p>
            <a:pPr algn="l"/>
            <a:r>
              <a:rPr lang="en-US" sz="2400" dirty="0"/>
              <a:t>Goals</a:t>
            </a:r>
          </a:p>
          <a:p>
            <a:pPr marL="285750" indent="-285750" algn="l">
              <a:buFont typeface="Arial" panose="020B0604020202020204" pitchFamily="34" charset="0"/>
              <a:buChar char="•"/>
            </a:pPr>
            <a:r>
              <a:rPr lang="en-US" sz="1800" b="0" dirty="0"/>
              <a:t>Identify and implement projects that </a:t>
            </a:r>
            <a:r>
              <a:rPr lang="en-US" sz="1800" dirty="0"/>
              <a:t>improve travel times</a:t>
            </a:r>
          </a:p>
          <a:p>
            <a:pPr marL="285750" indent="-285750" algn="l">
              <a:buFont typeface="Arial" panose="020B0604020202020204" pitchFamily="34" charset="0"/>
              <a:buChar char="•"/>
            </a:pPr>
            <a:r>
              <a:rPr lang="en-US" sz="1800" b="0" dirty="0"/>
              <a:t>Identify and implement projects that </a:t>
            </a:r>
            <a:r>
              <a:rPr lang="en-US" sz="1800" dirty="0"/>
              <a:t>improve travel time reliability</a:t>
            </a:r>
          </a:p>
          <a:p>
            <a:pPr marL="285750" indent="-285750" algn="l">
              <a:buFont typeface="Arial" panose="020B0604020202020204" pitchFamily="34" charset="0"/>
              <a:buChar char="•"/>
            </a:pPr>
            <a:r>
              <a:rPr lang="en-US" sz="1800" b="0" dirty="0"/>
              <a:t>Provide safe and efficient </a:t>
            </a:r>
            <a:r>
              <a:rPr lang="en-US" sz="1800" dirty="0"/>
              <a:t>access to people, products and places </a:t>
            </a:r>
            <a:r>
              <a:rPr lang="en-US" sz="1800" b="0" dirty="0"/>
              <a:t>statewide</a:t>
            </a:r>
          </a:p>
          <a:p>
            <a:pPr marL="285750" indent="-285750" algn="l">
              <a:buFont typeface="Arial" panose="020B0604020202020204" pitchFamily="34" charset="0"/>
              <a:buChar char="•"/>
            </a:pPr>
            <a:r>
              <a:rPr lang="en-US" sz="1800" b="0" dirty="0"/>
              <a:t>Provide </a:t>
            </a:r>
            <a:r>
              <a:rPr lang="en-US" sz="1800" dirty="0"/>
              <a:t>superior customer service</a:t>
            </a:r>
          </a:p>
          <a:p>
            <a:pPr marL="285750" indent="-285750" algn="l">
              <a:buFont typeface="Arial" panose="020B0604020202020204" pitchFamily="34" charset="0"/>
              <a:buChar char="•"/>
            </a:pPr>
            <a:r>
              <a:rPr lang="en-US" sz="1800" b="0" dirty="0"/>
              <a:t>Build and share the </a:t>
            </a:r>
            <a:r>
              <a:rPr lang="en-US" sz="1800" dirty="0"/>
              <a:t>knowledge base </a:t>
            </a:r>
            <a:r>
              <a:rPr lang="en-US" sz="1800" b="0" dirty="0"/>
              <a:t>of operational and safety improvement strategies</a:t>
            </a:r>
          </a:p>
        </p:txBody>
      </p:sp>
      <p:sp>
        <p:nvSpPr>
          <p:cNvPr id="4" name="Title 1">
            <a:extLst>
              <a:ext uri="{FF2B5EF4-FFF2-40B4-BE49-F238E27FC236}">
                <a16:creationId xmlns:a16="http://schemas.microsoft.com/office/drawing/2014/main" id="{CFEDDAEA-0625-F917-AD4C-81ED2303760C}"/>
              </a:ext>
            </a:extLst>
          </p:cNvPr>
          <p:cNvSpPr txBox="1">
            <a:spLocks/>
          </p:cNvSpPr>
          <p:nvPr/>
        </p:nvSpPr>
        <p:spPr>
          <a:xfrm>
            <a:off x="-18837" y="860992"/>
            <a:ext cx="12192000" cy="879964"/>
          </a:xfrm>
          <a:prstGeom prst="rect">
            <a:avLst/>
          </a:prstGeom>
        </p:spPr>
        <p:txBody>
          <a:bodyPr/>
          <a:lst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a:lstStyle>
          <a:p>
            <a:pPr algn="ctr"/>
            <a:r>
              <a:rPr lang="en-US" sz="3600" dirty="0"/>
              <a:t>Congestion Management Section</a:t>
            </a:r>
            <a:br>
              <a:rPr lang="en-US" dirty="0"/>
            </a:br>
            <a:r>
              <a:rPr lang="en-US" sz="1800" dirty="0"/>
              <a:t>Traffic Management Unit / Transportation Mobility and Safety Division</a:t>
            </a:r>
            <a:br>
              <a:rPr lang="en-US" dirty="0"/>
            </a:br>
            <a:endParaRPr lang="en-US" dirty="0"/>
          </a:p>
        </p:txBody>
      </p:sp>
    </p:spTree>
    <p:extLst>
      <p:ext uri="{BB962C8B-B14F-4D97-AF65-F5344CB8AC3E}">
        <p14:creationId xmlns:p14="http://schemas.microsoft.com/office/powerpoint/2010/main" val="2401952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D5A452D9-392E-4AED-81AA-F6762F9BE134}"/>
              </a:ext>
            </a:extLst>
          </p:cNvPr>
          <p:cNvSpPr>
            <a:spLocks noGrp="1"/>
          </p:cNvSpPr>
          <p:nvPr>
            <p:ph idx="1"/>
          </p:nvPr>
        </p:nvSpPr>
        <p:spPr>
          <a:xfrm>
            <a:off x="437356" y="2740785"/>
            <a:ext cx="5140484" cy="3593975"/>
          </a:xfrm>
        </p:spPr>
        <p:txBody>
          <a:bodyPr/>
          <a:lstStyle/>
          <a:p>
            <a:r>
              <a:rPr lang="en-US" sz="2000" dirty="0"/>
              <a:t>Usually higher speeds</a:t>
            </a:r>
          </a:p>
          <a:p>
            <a:pPr marL="0" indent="0">
              <a:buNone/>
            </a:pPr>
            <a:endParaRPr lang="en-US" sz="2000" dirty="0"/>
          </a:p>
          <a:p>
            <a:r>
              <a:rPr lang="en-US" sz="2000" dirty="0"/>
              <a:t>More lanes to cross on busy thoroughfares</a:t>
            </a:r>
          </a:p>
          <a:p>
            <a:endParaRPr lang="en-US" sz="2000" dirty="0"/>
          </a:p>
          <a:p>
            <a:r>
              <a:rPr lang="en-US" sz="2000" dirty="0"/>
              <a:t>Often need to cross all lanes of opposing directions at once</a:t>
            </a:r>
          </a:p>
          <a:p>
            <a:pPr marL="0" indent="0">
              <a:buNone/>
            </a:pPr>
            <a:endParaRPr lang="en-US" sz="2000" dirty="0"/>
          </a:p>
          <a:p>
            <a:r>
              <a:rPr lang="en-US" sz="2000" dirty="0"/>
              <a:t>Could take a long time to cross at complex signals</a:t>
            </a:r>
          </a:p>
        </p:txBody>
      </p:sp>
      <p:sp>
        <p:nvSpPr>
          <p:cNvPr id="12" name="Title 1"/>
          <p:cNvSpPr>
            <a:spLocks noGrp="1"/>
          </p:cNvSpPr>
          <p:nvPr>
            <p:ph type="title"/>
          </p:nvPr>
        </p:nvSpPr>
        <p:spPr/>
        <p:txBody>
          <a:bodyPr/>
          <a:lstStyle/>
          <a:p>
            <a:r>
              <a:rPr lang="en-US" sz="3400" dirty="0"/>
              <a:t>Pedestrians and Bicycles at Roundabouts</a:t>
            </a:r>
          </a:p>
        </p:txBody>
      </p:sp>
      <p:sp>
        <p:nvSpPr>
          <p:cNvPr id="19" name="Text Placeholder 6">
            <a:extLst>
              <a:ext uri="{FF2B5EF4-FFF2-40B4-BE49-F238E27FC236}">
                <a16:creationId xmlns:a16="http://schemas.microsoft.com/office/drawing/2014/main" id="{D8802E08-3A35-4D69-BBCD-F2333AD4AAC1}"/>
              </a:ext>
            </a:extLst>
          </p:cNvPr>
          <p:cNvSpPr>
            <a:spLocks noGrp="1"/>
          </p:cNvSpPr>
          <p:nvPr>
            <p:ph type="body" sz="quarter" idx="12"/>
          </p:nvPr>
        </p:nvSpPr>
        <p:spPr/>
        <p:txBody>
          <a:bodyPr anchor="ctr"/>
          <a:lstStyle/>
          <a:p>
            <a:r>
              <a:rPr lang="en-US" dirty="0"/>
              <a:t>Roundabout and Intersection Selection-Safety &amp; Mobility</a:t>
            </a:r>
          </a:p>
        </p:txBody>
      </p:sp>
      <p:sp>
        <p:nvSpPr>
          <p:cNvPr id="21" name="Content Placeholder 9">
            <a:extLst>
              <a:ext uri="{FF2B5EF4-FFF2-40B4-BE49-F238E27FC236}">
                <a16:creationId xmlns:a16="http://schemas.microsoft.com/office/drawing/2014/main" id="{8BBCFA2F-1D0D-4DF1-8A9B-AFAFA2334B8B}"/>
              </a:ext>
            </a:extLst>
          </p:cNvPr>
          <p:cNvSpPr>
            <a:spLocks noGrp="1"/>
          </p:cNvSpPr>
          <p:nvPr>
            <p:ph idx="14"/>
          </p:nvPr>
        </p:nvSpPr>
        <p:spPr>
          <a:xfrm>
            <a:off x="6200394" y="2753248"/>
            <a:ext cx="5249704" cy="3581512"/>
          </a:xfrm>
        </p:spPr>
        <p:txBody>
          <a:bodyPr/>
          <a:lstStyle/>
          <a:p>
            <a:r>
              <a:rPr lang="en-US" sz="2000" dirty="0"/>
              <a:t>Lower circulating speeds by design</a:t>
            </a:r>
          </a:p>
          <a:p>
            <a:endParaRPr lang="en-US" sz="2000" dirty="0"/>
          </a:p>
          <a:p>
            <a:r>
              <a:rPr lang="en-US" sz="2000" dirty="0"/>
              <a:t>Fewer lanes to cross</a:t>
            </a:r>
            <a:br>
              <a:rPr lang="en-US" sz="2000" dirty="0"/>
            </a:br>
            <a:endParaRPr lang="en-US" sz="2000" dirty="0"/>
          </a:p>
          <a:p>
            <a:endParaRPr lang="en-US" sz="2000" dirty="0"/>
          </a:p>
          <a:p>
            <a:r>
              <a:rPr lang="en-US" sz="2000" dirty="0"/>
              <a:t>Pedestrian refuge islands, thus cross one direction at a time</a:t>
            </a:r>
          </a:p>
          <a:p>
            <a:endParaRPr lang="en-US" sz="2000" dirty="0"/>
          </a:p>
          <a:p>
            <a:r>
              <a:rPr lang="en-US" sz="2000" dirty="0"/>
              <a:t>Much shorter time to cross than complex signals with many lanes</a:t>
            </a:r>
          </a:p>
        </p:txBody>
      </p:sp>
      <p:sp>
        <p:nvSpPr>
          <p:cNvPr id="4" name="Text Placeholder 3">
            <a:extLst>
              <a:ext uri="{FF2B5EF4-FFF2-40B4-BE49-F238E27FC236}">
                <a16:creationId xmlns:a16="http://schemas.microsoft.com/office/drawing/2014/main" id="{11596019-7506-3B92-E078-FC081D45E400}"/>
              </a:ext>
            </a:extLst>
          </p:cNvPr>
          <p:cNvSpPr>
            <a:spLocks noGrp="1"/>
          </p:cNvSpPr>
          <p:nvPr>
            <p:ph type="body" sz="quarter" idx="11"/>
          </p:nvPr>
        </p:nvSpPr>
        <p:spPr>
          <a:xfrm>
            <a:off x="846532" y="2262213"/>
            <a:ext cx="4112313" cy="367451"/>
          </a:xfrm>
        </p:spPr>
        <p:txBody>
          <a:bodyPr/>
          <a:lstStyle/>
          <a:p>
            <a:pPr algn="ctr"/>
            <a:r>
              <a:rPr lang="en-US" sz="2000" dirty="0"/>
              <a:t>Traffic Signal</a:t>
            </a:r>
          </a:p>
        </p:txBody>
      </p:sp>
      <p:sp>
        <p:nvSpPr>
          <p:cNvPr id="5" name="Text Placeholder 3">
            <a:extLst>
              <a:ext uri="{FF2B5EF4-FFF2-40B4-BE49-F238E27FC236}">
                <a16:creationId xmlns:a16="http://schemas.microsoft.com/office/drawing/2014/main" id="{17E5F7EF-24C7-27CB-ACDF-DC152D0E76E3}"/>
              </a:ext>
            </a:extLst>
          </p:cNvPr>
          <p:cNvSpPr txBox="1">
            <a:spLocks/>
          </p:cNvSpPr>
          <p:nvPr/>
        </p:nvSpPr>
        <p:spPr>
          <a:xfrm>
            <a:off x="6878997" y="2320227"/>
            <a:ext cx="4112313" cy="367451"/>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dirty="0"/>
              <a:t>Roundabout</a:t>
            </a:r>
          </a:p>
        </p:txBody>
      </p:sp>
    </p:spTree>
    <p:extLst>
      <p:ext uri="{BB962C8B-B14F-4D97-AF65-F5344CB8AC3E}">
        <p14:creationId xmlns:p14="http://schemas.microsoft.com/office/powerpoint/2010/main" val="3361228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A8624C-2046-2D80-CAC0-354570ADFDAE}"/>
              </a:ext>
            </a:extLst>
          </p:cNvPr>
          <p:cNvPicPr>
            <a:picLocks noChangeAspect="1"/>
          </p:cNvPicPr>
          <p:nvPr/>
        </p:nvPicPr>
        <p:blipFill>
          <a:blip r:embed="rId3"/>
          <a:stretch>
            <a:fillRect/>
          </a:stretch>
        </p:blipFill>
        <p:spPr>
          <a:xfrm>
            <a:off x="2794000" y="3573137"/>
            <a:ext cx="9229677" cy="2853931"/>
          </a:xfrm>
          <a:prstGeom prst="rect">
            <a:avLst/>
          </a:prstGeom>
        </p:spPr>
      </p:pic>
      <p:pic>
        <p:nvPicPr>
          <p:cNvPr id="2" name="Picture 1" descr="Cars parked cars in a crosswalk&#10;&#10;Description automatically generated with medium confidence">
            <a:extLst>
              <a:ext uri="{FF2B5EF4-FFF2-40B4-BE49-F238E27FC236}">
                <a16:creationId xmlns:a16="http://schemas.microsoft.com/office/drawing/2014/main" id="{2BDCC53B-1463-D699-E084-844F4B15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641" y="1366046"/>
            <a:ext cx="6116320" cy="2125325"/>
          </a:xfrm>
          <a:prstGeom prst="rect">
            <a:avLst/>
          </a:prstGeom>
        </p:spPr>
      </p:pic>
      <p:sp>
        <p:nvSpPr>
          <p:cNvPr id="12" name="Title 1"/>
          <p:cNvSpPr>
            <a:spLocks noGrp="1"/>
          </p:cNvSpPr>
          <p:nvPr>
            <p:ph type="title"/>
          </p:nvPr>
        </p:nvSpPr>
        <p:spPr>
          <a:xfrm>
            <a:off x="434566" y="883611"/>
            <a:ext cx="11235351" cy="286997"/>
          </a:xfrm>
        </p:spPr>
        <p:txBody>
          <a:bodyPr/>
          <a:lstStyle/>
          <a:p>
            <a:r>
              <a:rPr lang="en-US" sz="3400" dirty="0"/>
              <a:t>Pedestrians and Bicycles at Roundabouts</a:t>
            </a:r>
          </a:p>
        </p:txBody>
      </p:sp>
      <p:sp>
        <p:nvSpPr>
          <p:cNvPr id="19" name="Text Placeholder 6">
            <a:extLst>
              <a:ext uri="{FF2B5EF4-FFF2-40B4-BE49-F238E27FC236}">
                <a16:creationId xmlns:a16="http://schemas.microsoft.com/office/drawing/2014/main" id="{D8802E08-3A35-4D69-BBCD-F2333AD4AAC1}"/>
              </a:ext>
            </a:extLst>
          </p:cNvPr>
          <p:cNvSpPr>
            <a:spLocks noGrp="1"/>
          </p:cNvSpPr>
          <p:nvPr>
            <p:ph type="body" sz="quarter" idx="12"/>
          </p:nvPr>
        </p:nvSpPr>
        <p:spPr/>
        <p:txBody>
          <a:bodyPr anchor="ctr"/>
          <a:lstStyle/>
          <a:p>
            <a:r>
              <a:rPr lang="en-US" dirty="0"/>
              <a:t>Roundabout and Intersection Selection-Safety &amp; Mobility</a:t>
            </a:r>
          </a:p>
        </p:txBody>
      </p:sp>
      <p:sp>
        <p:nvSpPr>
          <p:cNvPr id="4" name="Text Placeholder 3">
            <a:extLst>
              <a:ext uri="{FF2B5EF4-FFF2-40B4-BE49-F238E27FC236}">
                <a16:creationId xmlns:a16="http://schemas.microsoft.com/office/drawing/2014/main" id="{11596019-7506-3B92-E078-FC081D45E400}"/>
              </a:ext>
            </a:extLst>
          </p:cNvPr>
          <p:cNvSpPr>
            <a:spLocks noGrp="1"/>
          </p:cNvSpPr>
          <p:nvPr>
            <p:ph type="body" sz="quarter" idx="11"/>
          </p:nvPr>
        </p:nvSpPr>
        <p:spPr>
          <a:xfrm>
            <a:off x="434567" y="1486364"/>
            <a:ext cx="2140994" cy="367451"/>
          </a:xfrm>
          <a:solidFill>
            <a:schemeClr val="bg2"/>
          </a:solidFill>
        </p:spPr>
        <p:txBody>
          <a:bodyPr/>
          <a:lstStyle/>
          <a:p>
            <a:pPr algn="ctr"/>
            <a:r>
              <a:rPr lang="en-US" sz="2000" dirty="0"/>
              <a:t>Traffic Signal</a:t>
            </a:r>
          </a:p>
        </p:txBody>
      </p:sp>
      <p:sp>
        <p:nvSpPr>
          <p:cNvPr id="5" name="Text Placeholder 3">
            <a:extLst>
              <a:ext uri="{FF2B5EF4-FFF2-40B4-BE49-F238E27FC236}">
                <a16:creationId xmlns:a16="http://schemas.microsoft.com/office/drawing/2014/main" id="{17E5F7EF-24C7-27CB-ACDF-DC152D0E76E3}"/>
              </a:ext>
            </a:extLst>
          </p:cNvPr>
          <p:cNvSpPr txBox="1">
            <a:spLocks/>
          </p:cNvSpPr>
          <p:nvPr/>
        </p:nvSpPr>
        <p:spPr>
          <a:xfrm>
            <a:off x="2952157" y="3681249"/>
            <a:ext cx="1990683" cy="367451"/>
          </a:xfrm>
          <a:prstGeom prst="rect">
            <a:avLst/>
          </a:prstGeom>
          <a:solidFill>
            <a:schemeClr val="bg2"/>
          </a:solidFill>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a:solidFill>
                  <a:schemeClr val="accent2"/>
                </a:solidFill>
                <a:latin typeface="Montserrat" pitchFamily="2" charset="77"/>
                <a:ea typeface="+mn-ea"/>
                <a:cs typeface="+mn-cs"/>
              </a:defRPr>
            </a:lvl1pPr>
            <a:lvl2pPr marL="557213" indent="-214313" algn="l" defTabSz="685800" rtl="0" eaLnBrk="1" latinLnBrk="0" hangingPunct="1">
              <a:lnSpc>
                <a:spcPct val="90000"/>
              </a:lnSpc>
              <a:spcBef>
                <a:spcPts val="375"/>
              </a:spcBef>
              <a:buFont typeface="Arial" panose="020B0604020202020204" pitchFamily="34" charset="0"/>
              <a:buChar char="•"/>
              <a:defRPr sz="1600" b="0" i="0" kern="1200">
                <a:solidFill>
                  <a:srgbClr val="606165"/>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60616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dirty="0"/>
              <a:t>Roundabout</a:t>
            </a:r>
          </a:p>
        </p:txBody>
      </p:sp>
      <p:sp>
        <p:nvSpPr>
          <p:cNvPr id="3" name="TextBox 2">
            <a:extLst>
              <a:ext uri="{FF2B5EF4-FFF2-40B4-BE49-F238E27FC236}">
                <a16:creationId xmlns:a16="http://schemas.microsoft.com/office/drawing/2014/main" id="{B972719E-C79B-2157-1FED-DBB147F50ADC}"/>
              </a:ext>
            </a:extLst>
          </p:cNvPr>
          <p:cNvSpPr txBox="1"/>
          <p:nvPr/>
        </p:nvSpPr>
        <p:spPr>
          <a:xfrm>
            <a:off x="6375401" y="1725541"/>
            <a:ext cx="4196598" cy="646331"/>
          </a:xfrm>
          <a:prstGeom prst="rect">
            <a:avLst/>
          </a:prstGeom>
          <a:noFill/>
        </p:spPr>
        <p:txBody>
          <a:bodyPr wrap="none" rtlCol="0">
            <a:spAutoFit/>
          </a:bodyPr>
          <a:lstStyle/>
          <a:p>
            <a:r>
              <a:rPr lang="en-US" dirty="0"/>
              <a:t>US 1 (Capital Blvd) and Old Wake Forest Rd</a:t>
            </a:r>
          </a:p>
          <a:p>
            <a:r>
              <a:rPr lang="en-US" dirty="0"/>
              <a:t>Raleigh, NC</a:t>
            </a:r>
          </a:p>
        </p:txBody>
      </p:sp>
      <p:sp>
        <p:nvSpPr>
          <p:cNvPr id="10" name="TextBox 9">
            <a:extLst>
              <a:ext uri="{FF2B5EF4-FFF2-40B4-BE49-F238E27FC236}">
                <a16:creationId xmlns:a16="http://schemas.microsoft.com/office/drawing/2014/main" id="{09292BF7-0B8B-B339-5BC2-A9AFF6988AFC}"/>
              </a:ext>
            </a:extLst>
          </p:cNvPr>
          <p:cNvSpPr txBox="1"/>
          <p:nvPr/>
        </p:nvSpPr>
        <p:spPr>
          <a:xfrm>
            <a:off x="434567" y="5557981"/>
            <a:ext cx="2349273" cy="923330"/>
          </a:xfrm>
          <a:prstGeom prst="rect">
            <a:avLst/>
          </a:prstGeom>
          <a:noFill/>
        </p:spPr>
        <p:txBody>
          <a:bodyPr wrap="square" rtlCol="0">
            <a:spAutoFit/>
          </a:bodyPr>
          <a:lstStyle/>
          <a:p>
            <a:pPr algn="r"/>
            <a:r>
              <a:rPr lang="en-US" dirty="0"/>
              <a:t>Griffith St and Harbour Place Dr</a:t>
            </a:r>
          </a:p>
          <a:p>
            <a:pPr algn="r"/>
            <a:r>
              <a:rPr lang="en-US" dirty="0"/>
              <a:t>Davidson, NC</a:t>
            </a:r>
          </a:p>
        </p:txBody>
      </p:sp>
      <p:sp>
        <p:nvSpPr>
          <p:cNvPr id="11" name="TextBox 10">
            <a:extLst>
              <a:ext uri="{FF2B5EF4-FFF2-40B4-BE49-F238E27FC236}">
                <a16:creationId xmlns:a16="http://schemas.microsoft.com/office/drawing/2014/main" id="{4650AF48-ABB3-AFB6-C0DB-3AEA20E0F9E0}"/>
              </a:ext>
            </a:extLst>
          </p:cNvPr>
          <p:cNvSpPr txBox="1"/>
          <p:nvPr/>
        </p:nvSpPr>
        <p:spPr>
          <a:xfrm>
            <a:off x="4048754" y="6427068"/>
            <a:ext cx="7959678" cy="307777"/>
          </a:xfrm>
          <a:prstGeom prst="rect">
            <a:avLst/>
          </a:prstGeom>
          <a:noFill/>
        </p:spPr>
        <p:txBody>
          <a:bodyPr wrap="square" rtlCol="0">
            <a:spAutoFit/>
          </a:bodyPr>
          <a:lstStyle/>
          <a:p>
            <a:pPr algn="r"/>
            <a:r>
              <a:rPr lang="en-US" sz="1400" dirty="0"/>
              <a:t>Images Courtesy of Google Maps</a:t>
            </a:r>
            <a:endParaRPr lang="en-US" dirty="0"/>
          </a:p>
        </p:txBody>
      </p:sp>
    </p:spTree>
    <p:extLst>
      <p:ext uri="{BB962C8B-B14F-4D97-AF65-F5344CB8AC3E}">
        <p14:creationId xmlns:p14="http://schemas.microsoft.com/office/powerpoint/2010/main" val="1233021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C61939-41BB-4431-BAFF-082DC1021635}"/>
              </a:ext>
            </a:extLst>
          </p:cNvPr>
          <p:cNvSpPr>
            <a:spLocks noGrp="1"/>
          </p:cNvSpPr>
          <p:nvPr>
            <p:ph idx="1"/>
          </p:nvPr>
        </p:nvSpPr>
        <p:spPr>
          <a:xfrm>
            <a:off x="434567" y="1715272"/>
            <a:ext cx="9548470" cy="4188332"/>
          </a:xfrm>
        </p:spPr>
        <p:txBody>
          <a:bodyPr>
            <a:normAutofit/>
          </a:bodyPr>
          <a:lstStyle/>
          <a:p>
            <a:pPr marL="285750" indent="-285750">
              <a:buFont typeface="Arial" panose="020B0604020202020204" pitchFamily="34" charset="0"/>
              <a:buChar char="•"/>
            </a:pPr>
            <a:r>
              <a:rPr lang="en-US" sz="2000" dirty="0"/>
              <a:t>Traffic signals can only be considered where the intersection meets warrants in the Manual on Uniform Traffic Control Devices</a:t>
            </a:r>
          </a:p>
          <a:p>
            <a:pPr marL="800100" lvl="1" indent="-285750"/>
            <a:r>
              <a:rPr lang="en-US" sz="2000" i="1" u="sng" dirty="0"/>
              <a:t>Minor street volumes must meet minimum volumes levels to allow for signal consideration</a:t>
            </a:r>
          </a:p>
          <a:p>
            <a:pPr marL="285750" indent="-285750">
              <a:buFont typeface="Arial" panose="020B0604020202020204" pitchFamily="34" charset="0"/>
              <a:buChar char="•"/>
            </a:pPr>
            <a:r>
              <a:rPr lang="en-US" sz="2000" dirty="0"/>
              <a:t>Unwarranted traffic signals can result in excessive delay, noncompliance, and increased frequency of crashes.</a:t>
            </a:r>
          </a:p>
          <a:p>
            <a:pPr marL="285750" indent="-285750">
              <a:buFont typeface="Arial" panose="020B0604020202020204" pitchFamily="34" charset="0"/>
              <a:buChar char="•"/>
            </a:pPr>
            <a:r>
              <a:rPr lang="en-US" sz="2000" dirty="0"/>
              <a:t>Increased stops &amp; delay during off-peak hours. </a:t>
            </a:r>
          </a:p>
          <a:p>
            <a:pPr marL="285750" indent="-285750">
              <a:buFont typeface="Arial" panose="020B0604020202020204" pitchFamily="34" charset="0"/>
              <a:buChar char="•"/>
            </a:pPr>
            <a:r>
              <a:rPr lang="en-US" sz="2000" dirty="0"/>
              <a:t>Less flexible to changing traffic conditions</a:t>
            </a:r>
          </a:p>
          <a:p>
            <a:pPr marL="285750" indent="-285750">
              <a:buFont typeface="Arial" panose="020B0604020202020204" pitchFamily="34" charset="0"/>
              <a:buChar char="•"/>
            </a:pPr>
            <a:r>
              <a:rPr lang="en-US" sz="2000" dirty="0"/>
              <a:t>Require regular updates to signal timings</a:t>
            </a:r>
          </a:p>
          <a:p>
            <a:pPr marL="0" indent="0">
              <a:buNone/>
            </a:pPr>
            <a:endParaRPr lang="en-US" dirty="0"/>
          </a:p>
        </p:txBody>
      </p:sp>
      <p:sp>
        <p:nvSpPr>
          <p:cNvPr id="12" name="Title 1"/>
          <p:cNvSpPr>
            <a:spLocks noGrp="1"/>
          </p:cNvSpPr>
          <p:nvPr>
            <p:ph type="title"/>
          </p:nvPr>
        </p:nvSpPr>
        <p:spPr/>
        <p:txBody>
          <a:bodyPr/>
          <a:lstStyle/>
          <a:p>
            <a:r>
              <a:rPr lang="en-US" dirty="0"/>
              <a:t>Why Not Just Install a Signal?</a:t>
            </a:r>
            <a:endParaRPr lang="en-US" sz="3400" dirty="0"/>
          </a:p>
        </p:txBody>
      </p:sp>
      <p:sp>
        <p:nvSpPr>
          <p:cNvPr id="6" name="Text Placeholder 5">
            <a:extLst>
              <a:ext uri="{FF2B5EF4-FFF2-40B4-BE49-F238E27FC236}">
                <a16:creationId xmlns:a16="http://schemas.microsoft.com/office/drawing/2014/main" id="{5A351883-54E2-5E8F-B9D9-14467928ABC1}"/>
              </a:ext>
            </a:extLst>
          </p:cNvPr>
          <p:cNvSpPr>
            <a:spLocks noGrp="1"/>
          </p:cNvSpPr>
          <p:nvPr>
            <p:ph type="body" sz="quarter" idx="11"/>
          </p:nvPr>
        </p:nvSpPr>
        <p:spPr/>
        <p:txBody>
          <a:bodyPr/>
          <a:lstStyle/>
          <a:p>
            <a:r>
              <a:rPr lang="en-US" dirty="0"/>
              <a:t>Roundabout and Intersection Selection-Safety &amp; Mobility</a:t>
            </a:r>
          </a:p>
        </p:txBody>
      </p:sp>
    </p:spTree>
    <p:extLst>
      <p:ext uri="{BB962C8B-B14F-4D97-AF65-F5344CB8AC3E}">
        <p14:creationId xmlns:p14="http://schemas.microsoft.com/office/powerpoint/2010/main" val="1278484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1CBD80B-94A3-2D6C-01B1-25B22E015AF2}"/>
              </a:ext>
            </a:extLst>
          </p:cNvPr>
          <p:cNvSpPr>
            <a:spLocks noGrp="1"/>
          </p:cNvSpPr>
          <p:nvPr>
            <p:ph idx="1"/>
          </p:nvPr>
        </p:nvSpPr>
        <p:spPr>
          <a:xfrm>
            <a:off x="434565" y="1592010"/>
            <a:ext cx="6939168" cy="4311594"/>
          </a:xfrm>
        </p:spPr>
        <p:txBody>
          <a:bodyPr/>
          <a:lstStyle/>
          <a:p>
            <a:r>
              <a:rPr lang="en-US" dirty="0"/>
              <a:t>Trucks considered during earliest planning stages</a:t>
            </a:r>
          </a:p>
          <a:p>
            <a:r>
              <a:rPr lang="en-US" dirty="0"/>
              <a:t>Truck aprons provided to accommodate the largest vehicle reasonably anticipated to use the intersection</a:t>
            </a:r>
          </a:p>
          <a:p>
            <a:pPr lvl="1">
              <a:buFont typeface="Wingdings" panose="05000000000000000000" pitchFamily="2" charset="2"/>
              <a:buChar char="§"/>
            </a:pPr>
            <a:r>
              <a:rPr lang="en-US" dirty="0"/>
              <a:t>May include oversize vehicles (mobile homes, etc.)</a:t>
            </a:r>
          </a:p>
          <a:p>
            <a:endParaRPr lang="en-US" dirty="0"/>
          </a:p>
        </p:txBody>
      </p:sp>
      <p:sp>
        <p:nvSpPr>
          <p:cNvPr id="461826" name="Rectangle 2"/>
          <p:cNvSpPr>
            <a:spLocks noGrp="1" noChangeArrowheads="1"/>
          </p:cNvSpPr>
          <p:nvPr>
            <p:ph type="title"/>
          </p:nvPr>
        </p:nvSpPr>
        <p:spPr/>
        <p:txBody>
          <a:bodyPr/>
          <a:lstStyle/>
          <a:p>
            <a:r>
              <a:rPr lang="en-US" dirty="0"/>
              <a:t>Designing for Trucks</a:t>
            </a:r>
          </a:p>
        </p:txBody>
      </p:sp>
      <p:sp>
        <p:nvSpPr>
          <p:cNvPr id="461827" name="Rectangle 3"/>
          <p:cNvSpPr>
            <a:spLocks noGrp="1" noChangeArrowheads="1"/>
          </p:cNvSpPr>
          <p:nvPr>
            <p:ph type="body" sz="quarter" idx="12"/>
          </p:nvPr>
        </p:nvSpPr>
        <p:spPr/>
        <p:txBody>
          <a:bodyPr/>
          <a:lstStyle/>
          <a:p>
            <a:r>
              <a:rPr lang="en-US" dirty="0"/>
              <a:t>Roundabout and Intersection Selection-Safety &amp; Mobility</a:t>
            </a:r>
          </a:p>
          <a:p>
            <a:endParaRPr lang="en-US" dirty="0"/>
          </a:p>
        </p:txBody>
      </p:sp>
      <p:pic>
        <p:nvPicPr>
          <p:cNvPr id="2051" name="Picture 3" descr="C:\Documents and Settings\jbansen\My Documents\Library\KAI Roundabouts\kansas roundabouts\Floren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373" y="2851286"/>
            <a:ext cx="5211225" cy="34741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D40554-E9AE-77CA-0372-90C04DFA1BCF}"/>
              </a:ext>
            </a:extLst>
          </p:cNvPr>
          <p:cNvPicPr>
            <a:picLocks noChangeAspect="1"/>
          </p:cNvPicPr>
          <p:nvPr/>
        </p:nvPicPr>
        <p:blipFill>
          <a:blip r:embed="rId3"/>
          <a:stretch>
            <a:fillRect/>
          </a:stretch>
        </p:blipFill>
        <p:spPr>
          <a:xfrm>
            <a:off x="5645790" y="2851286"/>
            <a:ext cx="6433610" cy="3474149"/>
          </a:xfrm>
          <a:prstGeom prst="rect">
            <a:avLst/>
          </a:prstGeom>
        </p:spPr>
      </p:pic>
    </p:spTree>
    <p:extLst>
      <p:ext uri="{BB962C8B-B14F-4D97-AF65-F5344CB8AC3E}">
        <p14:creationId xmlns:p14="http://schemas.microsoft.com/office/powerpoint/2010/main" val="142967905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1BA56D5-66F3-4ECF-045F-B03614798205}"/>
              </a:ext>
            </a:extLst>
          </p:cNvPr>
          <p:cNvSpPr>
            <a:spLocks noGrp="1"/>
          </p:cNvSpPr>
          <p:nvPr>
            <p:ph idx="1"/>
          </p:nvPr>
        </p:nvSpPr>
        <p:spPr/>
        <p:txBody>
          <a:bodyPr/>
          <a:lstStyle/>
          <a:p>
            <a:pPr marL="285750" indent="-285750">
              <a:spcBef>
                <a:spcPct val="80000"/>
              </a:spcBef>
              <a:buFont typeface="Arial" panose="020B0604020202020204" pitchFamily="34" charset="0"/>
              <a:buChar char="•"/>
            </a:pPr>
            <a:r>
              <a:rPr lang="en-US" sz="2000" dirty="0"/>
              <a:t>Typical experience (but not always): </a:t>
            </a:r>
          </a:p>
          <a:p>
            <a:pPr lvl="1">
              <a:spcBef>
                <a:spcPts val="600"/>
              </a:spcBef>
              <a:buFont typeface="Wingdings" panose="05000000000000000000" pitchFamily="2" charset="2"/>
              <a:buChar char="§"/>
            </a:pPr>
            <a:r>
              <a:rPr lang="en-US" sz="2000" dirty="0"/>
              <a:t>Wide range of opinions toward roundabouts</a:t>
            </a:r>
          </a:p>
          <a:p>
            <a:pPr lvl="1">
              <a:spcBef>
                <a:spcPts val="600"/>
              </a:spcBef>
              <a:buFont typeface="Wingdings" panose="05000000000000000000" pitchFamily="2" charset="2"/>
              <a:buChar char="§"/>
            </a:pPr>
            <a:r>
              <a:rPr lang="en-US" sz="2000" dirty="0"/>
              <a:t>Negative reactions before construction </a:t>
            </a:r>
          </a:p>
          <a:p>
            <a:pPr lvl="1">
              <a:spcBef>
                <a:spcPts val="600"/>
              </a:spcBef>
              <a:buFont typeface="Wingdings" panose="05000000000000000000" pitchFamily="2" charset="2"/>
              <a:buChar char="§"/>
            </a:pPr>
            <a:r>
              <a:rPr lang="en-US" sz="2000" dirty="0"/>
              <a:t>Shift towards neutral or positive reactions after construction</a:t>
            </a:r>
          </a:p>
          <a:p>
            <a:pPr marL="285750" indent="-285750">
              <a:spcBef>
                <a:spcPct val="60000"/>
              </a:spcBef>
              <a:buFont typeface="Arial" panose="020B0604020202020204" pitchFamily="34" charset="0"/>
              <a:buChar char="•"/>
            </a:pPr>
            <a:r>
              <a:rPr lang="en-US" sz="2000" kern="0" dirty="0"/>
              <a:t>Common misconceptions based on rotaries or neighborhood traffic circles</a:t>
            </a:r>
          </a:p>
          <a:p>
            <a:pPr marL="285750" indent="-285750">
              <a:spcBef>
                <a:spcPct val="60000"/>
              </a:spcBef>
              <a:buFont typeface="Arial" panose="020B0604020202020204" pitchFamily="34" charset="0"/>
              <a:buChar char="•"/>
            </a:pPr>
            <a:r>
              <a:rPr lang="en-US" sz="2000" kern="0" dirty="0"/>
              <a:t>In some US communities, roundabouts are now being requested by residents</a:t>
            </a:r>
          </a:p>
          <a:p>
            <a:pPr lvl="1">
              <a:spcBef>
                <a:spcPts val="600"/>
              </a:spcBef>
            </a:pPr>
            <a:endParaRPr lang="en-US" dirty="0"/>
          </a:p>
          <a:p>
            <a:endParaRPr lang="en-US" dirty="0"/>
          </a:p>
        </p:txBody>
      </p:sp>
      <p:sp>
        <p:nvSpPr>
          <p:cNvPr id="673794" name="Rectangle 2"/>
          <p:cNvSpPr>
            <a:spLocks noGrp="1" noChangeArrowheads="1"/>
          </p:cNvSpPr>
          <p:nvPr>
            <p:ph type="title"/>
          </p:nvPr>
        </p:nvSpPr>
        <p:spPr/>
        <p:txBody>
          <a:bodyPr/>
          <a:lstStyle/>
          <a:p>
            <a:r>
              <a:rPr lang="en-US" dirty="0"/>
              <a:t>Roundabout Public Reaction</a:t>
            </a:r>
          </a:p>
        </p:txBody>
      </p:sp>
      <p:sp>
        <p:nvSpPr>
          <p:cNvPr id="12" name="Text Placeholder 11">
            <a:extLst>
              <a:ext uri="{FF2B5EF4-FFF2-40B4-BE49-F238E27FC236}">
                <a16:creationId xmlns:a16="http://schemas.microsoft.com/office/drawing/2014/main" id="{F69140CE-89D6-A3D0-2173-6CE046D04A3D}"/>
              </a:ext>
            </a:extLst>
          </p:cNvPr>
          <p:cNvSpPr>
            <a:spLocks noGrp="1"/>
          </p:cNvSpPr>
          <p:nvPr>
            <p:ph type="body" sz="quarter" idx="11"/>
          </p:nvPr>
        </p:nvSpPr>
        <p:spPr/>
        <p:txBody>
          <a:bodyPr/>
          <a:lstStyle/>
          <a:p>
            <a:r>
              <a:rPr lang="en-US" dirty="0"/>
              <a:t>Roundabout and Intersection Selection-Safety &amp; Mobility</a:t>
            </a:r>
          </a:p>
        </p:txBody>
      </p:sp>
      <p:pic>
        <p:nvPicPr>
          <p:cNvPr id="4" name="Picture 5">
            <a:extLst>
              <a:ext uri="{FF2B5EF4-FFF2-40B4-BE49-F238E27FC236}">
                <a16:creationId xmlns:a16="http://schemas.microsoft.com/office/drawing/2014/main" id="{6C821D84-E631-4F5E-8954-22B7948C1192}"/>
              </a:ext>
            </a:extLst>
          </p:cNvPr>
          <p:cNvPicPr>
            <a:picLocks noChangeAspect="1" noChangeArrowheads="1"/>
          </p:cNvPicPr>
          <p:nvPr/>
        </p:nvPicPr>
        <p:blipFill>
          <a:blip r:embed="rId2"/>
          <a:srcRect/>
          <a:stretch>
            <a:fillRect/>
          </a:stretch>
        </p:blipFill>
        <p:spPr bwMode="auto">
          <a:xfrm>
            <a:off x="7114862" y="1869928"/>
            <a:ext cx="4429962" cy="3393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67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p:txBody>
          <a:bodyPr/>
          <a:lstStyle/>
          <a:p>
            <a:r>
              <a:rPr lang="en-US" dirty="0"/>
              <a:t>Roundabout Public Opinion</a:t>
            </a:r>
          </a:p>
        </p:txBody>
      </p:sp>
      <p:sp>
        <p:nvSpPr>
          <p:cNvPr id="11" name="Text Placeholder 10">
            <a:extLst>
              <a:ext uri="{FF2B5EF4-FFF2-40B4-BE49-F238E27FC236}">
                <a16:creationId xmlns:a16="http://schemas.microsoft.com/office/drawing/2014/main" id="{CD313408-0E9F-3CFB-9480-FCCF428021CA}"/>
              </a:ext>
            </a:extLst>
          </p:cNvPr>
          <p:cNvSpPr>
            <a:spLocks noGrp="1"/>
          </p:cNvSpPr>
          <p:nvPr>
            <p:ph type="body" sz="quarter" idx="11"/>
          </p:nvPr>
        </p:nvSpPr>
        <p:spPr/>
        <p:txBody>
          <a:bodyPr/>
          <a:lstStyle/>
          <a:p>
            <a:r>
              <a:rPr lang="en-US" dirty="0"/>
              <a:t>Roundabout and Intersection Selection-Safety &amp; Mobility</a:t>
            </a:r>
          </a:p>
        </p:txBody>
      </p:sp>
      <p:sp>
        <p:nvSpPr>
          <p:cNvPr id="10" name="Text Placeholder 9">
            <a:extLst>
              <a:ext uri="{FF2B5EF4-FFF2-40B4-BE49-F238E27FC236}">
                <a16:creationId xmlns:a16="http://schemas.microsoft.com/office/drawing/2014/main" id="{15290D81-673E-7C12-9BEC-6E9EA2287733}"/>
              </a:ext>
            </a:extLst>
          </p:cNvPr>
          <p:cNvSpPr>
            <a:spLocks noGrp="1"/>
          </p:cNvSpPr>
          <p:nvPr>
            <p:ph type="body" sz="quarter" idx="10"/>
          </p:nvPr>
        </p:nvSpPr>
        <p:spPr/>
        <p:txBody>
          <a:bodyPr/>
          <a:lstStyle/>
          <a:p>
            <a:r>
              <a:rPr lang="en-US" dirty="0"/>
              <a:t>Source: NCHRP Synthesis 264</a:t>
            </a:r>
          </a:p>
        </p:txBody>
      </p:sp>
      <p:graphicFrame>
        <p:nvGraphicFramePr>
          <p:cNvPr id="7" name="Content Placeholder 4">
            <a:extLst>
              <a:ext uri="{FF2B5EF4-FFF2-40B4-BE49-F238E27FC236}">
                <a16:creationId xmlns:a16="http://schemas.microsoft.com/office/drawing/2014/main" id="{9D79C314-987E-4926-8FF8-9FF4D92971FB}"/>
              </a:ext>
            </a:extLst>
          </p:cNvPr>
          <p:cNvGraphicFramePr>
            <a:graphicFrameLocks/>
          </p:cNvGraphicFramePr>
          <p:nvPr>
            <p:extLst>
              <p:ext uri="{D42A27DB-BD31-4B8C-83A1-F6EECF244321}">
                <p14:modId xmlns:p14="http://schemas.microsoft.com/office/powerpoint/2010/main" val="1260374209"/>
              </p:ext>
            </p:extLst>
          </p:nvPr>
        </p:nvGraphicFramePr>
        <p:xfrm>
          <a:off x="2028586" y="1531416"/>
          <a:ext cx="8134828" cy="4723284"/>
        </p:xfrm>
        <a:graphic>
          <a:graphicData uri="http://schemas.openxmlformats.org/presentationml/2006/ole">
            <mc:AlternateContent xmlns:mc="http://schemas.openxmlformats.org/markup-compatibility/2006">
              <mc:Choice xmlns:v="urn:schemas-microsoft-com:vml" Requires="v">
                <p:oleObj r:id="rId3" imgW="8638781" imgH="5206435" progId="Excel.Chart.8">
                  <p:embed/>
                </p:oleObj>
              </mc:Choice>
              <mc:Fallback>
                <p:oleObj r:id="rId3" imgW="8638781" imgH="5206435" progId="Excel.Chart.8">
                  <p:embed/>
                  <p:pic>
                    <p:nvPicPr>
                      <p:cNvPr id="7" name="Content Placeholder 4">
                        <a:extLst>
                          <a:ext uri="{FF2B5EF4-FFF2-40B4-BE49-F238E27FC236}">
                            <a16:creationId xmlns:a16="http://schemas.microsoft.com/office/drawing/2014/main" id="{9D79C314-987E-4926-8FF8-9FF4D92971FB}"/>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586" y="1531416"/>
                        <a:ext cx="8134828" cy="472328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46660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654BA-4892-4835-949B-5DF999DD9DB9}"/>
              </a:ext>
            </a:extLst>
          </p:cNvPr>
          <p:cNvSpPr>
            <a:spLocks noGrp="1"/>
          </p:cNvSpPr>
          <p:nvPr>
            <p:ph type="title"/>
          </p:nvPr>
        </p:nvSpPr>
        <p:spPr/>
        <p:txBody>
          <a:bodyPr/>
          <a:lstStyle/>
          <a:p>
            <a:r>
              <a:rPr lang="en-US" dirty="0"/>
              <a:t>Roundabout Public Opinion</a:t>
            </a:r>
          </a:p>
        </p:txBody>
      </p:sp>
      <p:sp>
        <p:nvSpPr>
          <p:cNvPr id="15" name="Text Placeholder 14">
            <a:extLst>
              <a:ext uri="{FF2B5EF4-FFF2-40B4-BE49-F238E27FC236}">
                <a16:creationId xmlns:a16="http://schemas.microsoft.com/office/drawing/2014/main" id="{BE089A7E-2BFA-A5D0-A48A-C5B5915A8ECC}"/>
              </a:ext>
            </a:extLst>
          </p:cNvPr>
          <p:cNvSpPr>
            <a:spLocks noGrp="1"/>
          </p:cNvSpPr>
          <p:nvPr>
            <p:ph type="body" sz="quarter" idx="11"/>
          </p:nvPr>
        </p:nvSpPr>
        <p:spPr/>
        <p:txBody>
          <a:bodyPr/>
          <a:lstStyle/>
          <a:p>
            <a:r>
              <a:rPr lang="en-US" dirty="0"/>
              <a:t>Roundabout and Intersection Selection-Safety &amp; Mobility</a:t>
            </a:r>
          </a:p>
        </p:txBody>
      </p:sp>
      <p:sp>
        <p:nvSpPr>
          <p:cNvPr id="14" name="Text Placeholder 13">
            <a:extLst>
              <a:ext uri="{FF2B5EF4-FFF2-40B4-BE49-F238E27FC236}">
                <a16:creationId xmlns:a16="http://schemas.microsoft.com/office/drawing/2014/main" id="{A70D03D3-7F76-12B5-DFC3-9E3E7AE5505D}"/>
              </a:ext>
            </a:extLst>
          </p:cNvPr>
          <p:cNvSpPr>
            <a:spLocks noGrp="1"/>
          </p:cNvSpPr>
          <p:nvPr>
            <p:ph type="body" sz="quarter" idx="10"/>
          </p:nvPr>
        </p:nvSpPr>
        <p:spPr/>
        <p:txBody>
          <a:bodyPr/>
          <a:lstStyle/>
          <a:p>
            <a:r>
              <a:rPr lang="en-US" dirty="0"/>
              <a:t>Source: ITE Journal, Sept. 2002 (Retting, et al.) Survey in KS, MD, and NV</a:t>
            </a:r>
          </a:p>
          <a:p>
            <a:endParaRPr lang="en-US" dirty="0"/>
          </a:p>
        </p:txBody>
      </p:sp>
      <p:graphicFrame>
        <p:nvGraphicFramePr>
          <p:cNvPr id="4" name="Table 3">
            <a:extLst>
              <a:ext uri="{FF2B5EF4-FFF2-40B4-BE49-F238E27FC236}">
                <a16:creationId xmlns:a16="http://schemas.microsoft.com/office/drawing/2014/main" id="{4DFB8723-9CAB-4E24-9423-B337DA6ADB49}"/>
              </a:ext>
            </a:extLst>
          </p:cNvPr>
          <p:cNvGraphicFramePr>
            <a:graphicFrameLocks noGrp="1"/>
          </p:cNvGraphicFramePr>
          <p:nvPr>
            <p:extLst>
              <p:ext uri="{D42A27DB-BD31-4B8C-83A1-F6EECF244321}">
                <p14:modId xmlns:p14="http://schemas.microsoft.com/office/powerpoint/2010/main" val="1432879219"/>
              </p:ext>
            </p:extLst>
          </p:nvPr>
        </p:nvGraphicFramePr>
        <p:xfrm>
          <a:off x="1791354" y="1667435"/>
          <a:ext cx="8639979" cy="4160066"/>
        </p:xfrm>
        <a:graphic>
          <a:graphicData uri="http://schemas.openxmlformats.org/drawingml/2006/table">
            <a:tbl>
              <a:tblPr firstRow="1" bandRow="1">
                <a:tableStyleId>{5C22544A-7EE6-4342-B048-85BDC9FD1C3A}</a:tableStyleId>
              </a:tblPr>
              <a:tblGrid>
                <a:gridCol w="2879993">
                  <a:extLst>
                    <a:ext uri="{9D8B030D-6E8A-4147-A177-3AD203B41FA5}">
                      <a16:colId xmlns:a16="http://schemas.microsoft.com/office/drawing/2014/main" val="3360442874"/>
                    </a:ext>
                  </a:extLst>
                </a:gridCol>
                <a:gridCol w="2879993">
                  <a:extLst>
                    <a:ext uri="{9D8B030D-6E8A-4147-A177-3AD203B41FA5}">
                      <a16:colId xmlns:a16="http://schemas.microsoft.com/office/drawing/2014/main" val="3153933711"/>
                    </a:ext>
                  </a:extLst>
                </a:gridCol>
                <a:gridCol w="2879993">
                  <a:extLst>
                    <a:ext uri="{9D8B030D-6E8A-4147-A177-3AD203B41FA5}">
                      <a16:colId xmlns:a16="http://schemas.microsoft.com/office/drawing/2014/main" val="1409276390"/>
                    </a:ext>
                  </a:extLst>
                </a:gridCol>
              </a:tblGrid>
              <a:tr h="806413">
                <a:tc>
                  <a:txBody>
                    <a:bodyPr/>
                    <a:lstStyle/>
                    <a:p>
                      <a:pPr algn="ctr"/>
                      <a:endParaRPr lang="en-US" b="1" dirty="0">
                        <a:solidFill>
                          <a:schemeClr val="tx1"/>
                        </a:solidFill>
                      </a:endParaRPr>
                    </a:p>
                  </a:txBody>
                  <a:tcPr>
                    <a:solidFill>
                      <a:schemeClr val="tx1"/>
                    </a:solidFill>
                  </a:tcPr>
                </a:tc>
                <a:tc>
                  <a:txBody>
                    <a:bodyPr/>
                    <a:lstStyle/>
                    <a:p>
                      <a:pPr algn="ctr"/>
                      <a:r>
                        <a:rPr lang="en-US" sz="2000" b="1" dirty="0">
                          <a:solidFill>
                            <a:schemeClr val="bg2"/>
                          </a:solidFill>
                        </a:rPr>
                        <a:t>Before Construction</a:t>
                      </a:r>
                    </a:p>
                  </a:txBody>
                  <a:tcPr anchor="ctr">
                    <a:solidFill>
                      <a:schemeClr val="tx1"/>
                    </a:solidFill>
                  </a:tcPr>
                </a:tc>
                <a:tc>
                  <a:txBody>
                    <a:bodyPr/>
                    <a:lstStyle/>
                    <a:p>
                      <a:pPr algn="ctr"/>
                      <a:r>
                        <a:rPr lang="en-US" sz="2000" b="1" dirty="0">
                          <a:solidFill>
                            <a:schemeClr val="bg2"/>
                          </a:solidFill>
                        </a:rPr>
                        <a:t>After Construction</a:t>
                      </a:r>
                    </a:p>
                  </a:txBody>
                  <a:tcPr anchor="ctr">
                    <a:solidFill>
                      <a:schemeClr val="tx1"/>
                    </a:solidFill>
                  </a:tcPr>
                </a:tc>
                <a:extLst>
                  <a:ext uri="{0D108BD9-81ED-4DB2-BD59-A6C34878D82A}">
                    <a16:rowId xmlns:a16="http://schemas.microsoft.com/office/drawing/2014/main" val="1825179932"/>
                  </a:ext>
                </a:extLst>
              </a:tr>
              <a:tr h="467207">
                <a:tc>
                  <a:txBody>
                    <a:bodyPr/>
                    <a:lstStyle/>
                    <a:p>
                      <a:pPr algn="l"/>
                      <a:r>
                        <a:rPr lang="en-US" sz="1600" b="1" dirty="0">
                          <a:solidFill>
                            <a:schemeClr val="tx1"/>
                          </a:solidFill>
                        </a:rPr>
                        <a:t>Strongly Favor</a:t>
                      </a:r>
                    </a:p>
                  </a:txBody>
                  <a:tcPr anchor="ctr">
                    <a:solidFill>
                      <a:srgbClr val="00B050">
                        <a:alpha val="80000"/>
                      </a:srgbClr>
                    </a:solidFill>
                  </a:tcPr>
                </a:tc>
                <a:tc>
                  <a:txBody>
                    <a:bodyPr/>
                    <a:lstStyle/>
                    <a:p>
                      <a:pPr algn="ctr"/>
                      <a:r>
                        <a:rPr lang="en-US" b="1" dirty="0">
                          <a:solidFill>
                            <a:schemeClr val="tx1"/>
                          </a:solidFill>
                        </a:rPr>
                        <a:t>16%</a:t>
                      </a:r>
                    </a:p>
                  </a:txBody>
                  <a:tcPr anchor="ctr">
                    <a:solidFill>
                      <a:srgbClr val="00B050">
                        <a:alpha val="80000"/>
                      </a:srgbClr>
                    </a:solidFill>
                  </a:tcPr>
                </a:tc>
                <a:tc>
                  <a:txBody>
                    <a:bodyPr/>
                    <a:lstStyle/>
                    <a:p>
                      <a:pPr algn="ctr"/>
                      <a:r>
                        <a:rPr lang="en-US" b="1" dirty="0">
                          <a:solidFill>
                            <a:schemeClr val="tx1"/>
                          </a:solidFill>
                        </a:rPr>
                        <a:t>32%</a:t>
                      </a:r>
                    </a:p>
                  </a:txBody>
                  <a:tcPr anchor="ctr">
                    <a:solidFill>
                      <a:srgbClr val="00B050">
                        <a:alpha val="80000"/>
                      </a:srgbClr>
                    </a:solidFill>
                  </a:tcPr>
                </a:tc>
                <a:extLst>
                  <a:ext uri="{0D108BD9-81ED-4DB2-BD59-A6C34878D82A}">
                    <a16:rowId xmlns:a16="http://schemas.microsoft.com/office/drawing/2014/main" val="4154280481"/>
                  </a:ext>
                </a:extLst>
              </a:tr>
              <a:tr h="806413">
                <a:tc>
                  <a:txBody>
                    <a:bodyPr/>
                    <a:lstStyle/>
                    <a:p>
                      <a:pPr algn="l"/>
                      <a:r>
                        <a:rPr lang="en-US" sz="1600" b="1" dirty="0">
                          <a:solidFill>
                            <a:schemeClr val="tx1"/>
                          </a:solidFill>
                        </a:rPr>
                        <a:t>Somewhat Favor</a:t>
                      </a:r>
                    </a:p>
                  </a:txBody>
                  <a:tcPr anchor="ctr">
                    <a:solidFill>
                      <a:srgbClr val="92D050">
                        <a:alpha val="80000"/>
                      </a:srgbClr>
                    </a:solidFill>
                  </a:tcPr>
                </a:tc>
                <a:tc>
                  <a:txBody>
                    <a:bodyPr/>
                    <a:lstStyle/>
                    <a:p>
                      <a:pPr algn="ctr"/>
                      <a:r>
                        <a:rPr lang="en-US" b="1" dirty="0">
                          <a:solidFill>
                            <a:schemeClr val="tx1"/>
                          </a:solidFill>
                        </a:rPr>
                        <a:t>15%</a:t>
                      </a:r>
                    </a:p>
                  </a:txBody>
                  <a:tcPr anchor="ctr">
                    <a:solidFill>
                      <a:srgbClr val="92D050">
                        <a:alpha val="80000"/>
                      </a:srgbClr>
                    </a:solidFill>
                  </a:tcPr>
                </a:tc>
                <a:tc>
                  <a:txBody>
                    <a:bodyPr/>
                    <a:lstStyle/>
                    <a:p>
                      <a:pPr algn="ctr"/>
                      <a:r>
                        <a:rPr lang="en-US" b="1" dirty="0">
                          <a:solidFill>
                            <a:schemeClr val="tx1"/>
                          </a:solidFill>
                        </a:rPr>
                        <a:t>31%</a:t>
                      </a:r>
                    </a:p>
                  </a:txBody>
                  <a:tcPr anchor="ctr">
                    <a:solidFill>
                      <a:srgbClr val="92D050">
                        <a:alpha val="80000"/>
                      </a:srgbClr>
                    </a:solidFill>
                  </a:tcPr>
                </a:tc>
                <a:extLst>
                  <a:ext uri="{0D108BD9-81ED-4DB2-BD59-A6C34878D82A}">
                    <a16:rowId xmlns:a16="http://schemas.microsoft.com/office/drawing/2014/main" val="123530379"/>
                  </a:ext>
                </a:extLst>
              </a:tr>
              <a:tr h="467207">
                <a:tc>
                  <a:txBody>
                    <a:bodyPr/>
                    <a:lstStyle/>
                    <a:p>
                      <a:pPr algn="l"/>
                      <a:r>
                        <a:rPr lang="en-US" sz="1600" b="1" dirty="0">
                          <a:solidFill>
                            <a:schemeClr val="tx1"/>
                          </a:solidFill>
                        </a:rPr>
                        <a:t>Don’t Know</a:t>
                      </a:r>
                    </a:p>
                  </a:txBody>
                  <a:tcPr anchor="ctr">
                    <a:solidFill>
                      <a:srgbClr val="FFFF79">
                        <a:alpha val="80000"/>
                      </a:srgbClr>
                    </a:solidFill>
                  </a:tcPr>
                </a:tc>
                <a:tc>
                  <a:txBody>
                    <a:bodyPr/>
                    <a:lstStyle/>
                    <a:p>
                      <a:pPr algn="ctr"/>
                      <a:r>
                        <a:rPr lang="en-US" b="1" dirty="0">
                          <a:solidFill>
                            <a:schemeClr val="tx1"/>
                          </a:solidFill>
                        </a:rPr>
                        <a:t>14%</a:t>
                      </a:r>
                    </a:p>
                  </a:txBody>
                  <a:tcPr anchor="ctr">
                    <a:solidFill>
                      <a:srgbClr val="FFFF79">
                        <a:alpha val="80000"/>
                      </a:srgbClr>
                    </a:solidFill>
                  </a:tcPr>
                </a:tc>
                <a:tc>
                  <a:txBody>
                    <a:bodyPr/>
                    <a:lstStyle/>
                    <a:p>
                      <a:pPr algn="ctr"/>
                      <a:r>
                        <a:rPr lang="en-US" b="1" dirty="0">
                          <a:solidFill>
                            <a:schemeClr val="tx1"/>
                          </a:solidFill>
                        </a:rPr>
                        <a:t>9%</a:t>
                      </a:r>
                    </a:p>
                  </a:txBody>
                  <a:tcPr anchor="ctr">
                    <a:solidFill>
                      <a:srgbClr val="FFFF79">
                        <a:alpha val="80000"/>
                      </a:srgbClr>
                    </a:solidFill>
                  </a:tcPr>
                </a:tc>
                <a:extLst>
                  <a:ext uri="{0D108BD9-81ED-4DB2-BD59-A6C34878D82A}">
                    <a16:rowId xmlns:a16="http://schemas.microsoft.com/office/drawing/2014/main" val="1736298705"/>
                  </a:ext>
                </a:extLst>
              </a:tr>
              <a:tr h="806413">
                <a:tc>
                  <a:txBody>
                    <a:bodyPr/>
                    <a:lstStyle/>
                    <a:p>
                      <a:pPr algn="l"/>
                      <a:r>
                        <a:rPr lang="en-US" sz="1600" b="1" dirty="0">
                          <a:solidFill>
                            <a:schemeClr val="tx1"/>
                          </a:solidFill>
                        </a:rPr>
                        <a:t>Somewhat Oppose</a:t>
                      </a:r>
                    </a:p>
                  </a:txBody>
                  <a:tcPr anchor="ctr">
                    <a:solidFill>
                      <a:srgbClr val="FF5D5D">
                        <a:alpha val="80000"/>
                      </a:srgbClr>
                    </a:solidFill>
                  </a:tcPr>
                </a:tc>
                <a:tc>
                  <a:txBody>
                    <a:bodyPr/>
                    <a:lstStyle/>
                    <a:p>
                      <a:pPr algn="ctr"/>
                      <a:r>
                        <a:rPr lang="en-US" b="1" dirty="0">
                          <a:solidFill>
                            <a:schemeClr val="tx1"/>
                          </a:solidFill>
                        </a:rPr>
                        <a:t>14%</a:t>
                      </a:r>
                    </a:p>
                  </a:txBody>
                  <a:tcPr anchor="ctr">
                    <a:solidFill>
                      <a:srgbClr val="FF5D5D">
                        <a:alpha val="80000"/>
                      </a:srgbClr>
                    </a:solidFill>
                  </a:tcPr>
                </a:tc>
                <a:tc>
                  <a:txBody>
                    <a:bodyPr/>
                    <a:lstStyle/>
                    <a:p>
                      <a:pPr algn="ctr"/>
                      <a:r>
                        <a:rPr lang="en-US" b="1" dirty="0">
                          <a:solidFill>
                            <a:schemeClr val="tx1"/>
                          </a:solidFill>
                        </a:rPr>
                        <a:t>13%</a:t>
                      </a:r>
                    </a:p>
                  </a:txBody>
                  <a:tcPr anchor="ctr">
                    <a:solidFill>
                      <a:srgbClr val="FF5D5D">
                        <a:alpha val="80000"/>
                      </a:srgbClr>
                    </a:solidFill>
                  </a:tcPr>
                </a:tc>
                <a:extLst>
                  <a:ext uri="{0D108BD9-81ED-4DB2-BD59-A6C34878D82A}">
                    <a16:rowId xmlns:a16="http://schemas.microsoft.com/office/drawing/2014/main" val="2144726737"/>
                  </a:ext>
                </a:extLst>
              </a:tr>
              <a:tr h="806413">
                <a:tc>
                  <a:txBody>
                    <a:bodyPr/>
                    <a:lstStyle/>
                    <a:p>
                      <a:pPr algn="l"/>
                      <a:r>
                        <a:rPr lang="en-US" sz="1600" b="1" dirty="0">
                          <a:solidFill>
                            <a:schemeClr val="tx1"/>
                          </a:solidFill>
                        </a:rPr>
                        <a:t>Strongly Oppose</a:t>
                      </a:r>
                    </a:p>
                  </a:txBody>
                  <a:tcPr anchor="ctr">
                    <a:solidFill>
                      <a:srgbClr val="F60000">
                        <a:alpha val="80000"/>
                      </a:srgbClr>
                    </a:solidFill>
                  </a:tcPr>
                </a:tc>
                <a:tc>
                  <a:txBody>
                    <a:bodyPr/>
                    <a:lstStyle/>
                    <a:p>
                      <a:pPr algn="ctr"/>
                      <a:r>
                        <a:rPr lang="en-US" b="1" dirty="0">
                          <a:solidFill>
                            <a:schemeClr val="tx1"/>
                          </a:solidFill>
                        </a:rPr>
                        <a:t>41%</a:t>
                      </a:r>
                    </a:p>
                  </a:txBody>
                  <a:tcPr anchor="ctr">
                    <a:solidFill>
                      <a:srgbClr val="F60000">
                        <a:alpha val="80000"/>
                      </a:srgbClr>
                    </a:solidFill>
                  </a:tcPr>
                </a:tc>
                <a:tc>
                  <a:txBody>
                    <a:bodyPr/>
                    <a:lstStyle/>
                    <a:p>
                      <a:pPr algn="ctr"/>
                      <a:r>
                        <a:rPr lang="en-US" b="1" dirty="0">
                          <a:solidFill>
                            <a:schemeClr val="tx1"/>
                          </a:solidFill>
                        </a:rPr>
                        <a:t>15%</a:t>
                      </a:r>
                    </a:p>
                  </a:txBody>
                  <a:tcPr anchor="ctr">
                    <a:solidFill>
                      <a:srgbClr val="F60000">
                        <a:alpha val="80000"/>
                      </a:srgbClr>
                    </a:solidFill>
                  </a:tcPr>
                </a:tc>
                <a:extLst>
                  <a:ext uri="{0D108BD9-81ED-4DB2-BD59-A6C34878D82A}">
                    <a16:rowId xmlns:a16="http://schemas.microsoft.com/office/drawing/2014/main" val="74718106"/>
                  </a:ext>
                </a:extLst>
              </a:tr>
            </a:tbl>
          </a:graphicData>
        </a:graphic>
      </p:graphicFrame>
      <p:sp>
        <p:nvSpPr>
          <p:cNvPr id="5" name="Right Brace 4">
            <a:extLst>
              <a:ext uri="{FF2B5EF4-FFF2-40B4-BE49-F238E27FC236}">
                <a16:creationId xmlns:a16="http://schemas.microsoft.com/office/drawing/2014/main" id="{A5A26BE3-451A-4F37-8DAC-D962A32D4799}"/>
              </a:ext>
            </a:extLst>
          </p:cNvPr>
          <p:cNvSpPr/>
          <p:nvPr/>
        </p:nvSpPr>
        <p:spPr>
          <a:xfrm>
            <a:off x="6612367" y="2538805"/>
            <a:ext cx="301214" cy="116182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FCDCC693-B373-47A2-BAA1-253D0E69BEF4}"/>
              </a:ext>
            </a:extLst>
          </p:cNvPr>
          <p:cNvSpPr txBox="1"/>
          <p:nvPr/>
        </p:nvSpPr>
        <p:spPr>
          <a:xfrm>
            <a:off x="7021159" y="2942746"/>
            <a:ext cx="75303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t>31%</a:t>
            </a:r>
          </a:p>
        </p:txBody>
      </p:sp>
      <p:sp>
        <p:nvSpPr>
          <p:cNvPr id="7" name="Right Brace 6">
            <a:extLst>
              <a:ext uri="{FF2B5EF4-FFF2-40B4-BE49-F238E27FC236}">
                <a16:creationId xmlns:a16="http://schemas.microsoft.com/office/drawing/2014/main" id="{032AF273-3699-4F21-9A44-322D2AB819A6}"/>
              </a:ext>
            </a:extLst>
          </p:cNvPr>
          <p:cNvSpPr/>
          <p:nvPr/>
        </p:nvSpPr>
        <p:spPr>
          <a:xfrm>
            <a:off x="6612367" y="4256156"/>
            <a:ext cx="301214" cy="116182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425B082F-B05C-4D8D-95E1-D04DC7DB5F69}"/>
              </a:ext>
            </a:extLst>
          </p:cNvPr>
          <p:cNvSpPr txBox="1"/>
          <p:nvPr/>
        </p:nvSpPr>
        <p:spPr>
          <a:xfrm>
            <a:off x="7021159" y="4660097"/>
            <a:ext cx="75303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t>55%</a:t>
            </a:r>
          </a:p>
        </p:txBody>
      </p:sp>
      <p:sp>
        <p:nvSpPr>
          <p:cNvPr id="9" name="Right Brace 8">
            <a:extLst>
              <a:ext uri="{FF2B5EF4-FFF2-40B4-BE49-F238E27FC236}">
                <a16:creationId xmlns:a16="http://schemas.microsoft.com/office/drawing/2014/main" id="{8DB00996-FFE1-4716-963B-BD96A6516C77}"/>
              </a:ext>
            </a:extLst>
          </p:cNvPr>
          <p:cNvSpPr/>
          <p:nvPr/>
        </p:nvSpPr>
        <p:spPr>
          <a:xfrm>
            <a:off x="9355568" y="2538805"/>
            <a:ext cx="301214" cy="116182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1FDC15EF-141D-43CC-A682-58EBA9AFEE3A}"/>
              </a:ext>
            </a:extLst>
          </p:cNvPr>
          <p:cNvSpPr txBox="1"/>
          <p:nvPr/>
        </p:nvSpPr>
        <p:spPr>
          <a:xfrm>
            <a:off x="9764360" y="2942746"/>
            <a:ext cx="75303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t>63%</a:t>
            </a:r>
          </a:p>
        </p:txBody>
      </p:sp>
      <p:sp>
        <p:nvSpPr>
          <p:cNvPr id="11" name="Right Brace 10">
            <a:extLst>
              <a:ext uri="{FF2B5EF4-FFF2-40B4-BE49-F238E27FC236}">
                <a16:creationId xmlns:a16="http://schemas.microsoft.com/office/drawing/2014/main" id="{105EA458-B2AB-48E7-A032-1534BB22E16F}"/>
              </a:ext>
            </a:extLst>
          </p:cNvPr>
          <p:cNvSpPr/>
          <p:nvPr/>
        </p:nvSpPr>
        <p:spPr>
          <a:xfrm>
            <a:off x="9366325" y="4256156"/>
            <a:ext cx="301214" cy="116182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8A90B405-8348-4A6F-BF0C-627A8300290D}"/>
              </a:ext>
            </a:extLst>
          </p:cNvPr>
          <p:cNvSpPr txBox="1"/>
          <p:nvPr/>
        </p:nvSpPr>
        <p:spPr>
          <a:xfrm>
            <a:off x="9775117" y="4660097"/>
            <a:ext cx="75303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t>28%</a:t>
            </a:r>
          </a:p>
        </p:txBody>
      </p:sp>
    </p:spTree>
    <p:extLst>
      <p:ext uri="{BB962C8B-B14F-4D97-AF65-F5344CB8AC3E}">
        <p14:creationId xmlns:p14="http://schemas.microsoft.com/office/powerpoint/2010/main" val="743565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4EFE-4270-4128-88F4-E1FC20073FB3}"/>
              </a:ext>
            </a:extLst>
          </p:cNvPr>
          <p:cNvSpPr>
            <a:spLocks noGrp="1"/>
          </p:cNvSpPr>
          <p:nvPr>
            <p:ph type="title"/>
          </p:nvPr>
        </p:nvSpPr>
        <p:spPr/>
        <p:txBody>
          <a:bodyPr/>
          <a:lstStyle/>
          <a:p>
            <a:r>
              <a:rPr lang="en-US" dirty="0"/>
              <a:t>Examples of Public Reactions</a:t>
            </a:r>
            <a:br>
              <a:rPr lang="en-US" dirty="0"/>
            </a:br>
            <a:r>
              <a:rPr lang="en-US" i="1" u="sng" dirty="0"/>
              <a:t>After</a:t>
            </a:r>
            <a:r>
              <a:rPr lang="en-US" dirty="0"/>
              <a:t> Roundabout Installation</a:t>
            </a:r>
          </a:p>
        </p:txBody>
      </p:sp>
      <p:sp>
        <p:nvSpPr>
          <p:cNvPr id="7" name="Text Placeholder 6">
            <a:extLst>
              <a:ext uri="{FF2B5EF4-FFF2-40B4-BE49-F238E27FC236}">
                <a16:creationId xmlns:a16="http://schemas.microsoft.com/office/drawing/2014/main" id="{B2D2B21A-B3E9-9D00-19F8-7848444331A0}"/>
              </a:ext>
            </a:extLst>
          </p:cNvPr>
          <p:cNvSpPr>
            <a:spLocks noGrp="1"/>
          </p:cNvSpPr>
          <p:nvPr>
            <p:ph type="body" sz="quarter" idx="11"/>
          </p:nvPr>
        </p:nvSpPr>
        <p:spPr/>
        <p:txBody>
          <a:bodyPr/>
          <a:lstStyle/>
          <a:p>
            <a:r>
              <a:rPr lang="en-US" dirty="0"/>
              <a:t>Roundabout and Intersection Selection-Safety &amp; Mobility</a:t>
            </a:r>
          </a:p>
        </p:txBody>
      </p:sp>
      <p:sp>
        <p:nvSpPr>
          <p:cNvPr id="3" name="TextBox 2">
            <a:extLst>
              <a:ext uri="{FF2B5EF4-FFF2-40B4-BE49-F238E27FC236}">
                <a16:creationId xmlns:a16="http://schemas.microsoft.com/office/drawing/2014/main" id="{C59CC308-83C0-4164-913E-F737BEAFEC0D}"/>
              </a:ext>
            </a:extLst>
          </p:cNvPr>
          <p:cNvSpPr txBox="1"/>
          <p:nvPr/>
        </p:nvSpPr>
        <p:spPr>
          <a:xfrm>
            <a:off x="1310557" y="1666253"/>
            <a:ext cx="3184263" cy="4755148"/>
          </a:xfrm>
          <a:prstGeom prst="rect">
            <a:avLst/>
          </a:prstGeom>
          <a:noFill/>
          <a:effectLst/>
        </p:spPr>
        <p:txBody>
          <a:bodyPr wrap="square" rtlCol="0">
            <a:spAutoFit/>
          </a:bodyPr>
          <a:lstStyle/>
          <a:p>
            <a:pPr>
              <a:spcAft>
                <a:spcPts val="600"/>
              </a:spcAft>
            </a:pPr>
            <a:r>
              <a:rPr lang="en-US" sz="1600" dirty="0"/>
              <a:t>“We don’t even have the striping done yet and it is just working like a dream,” he said last week, watching as cars flowed down Shenandoah Road from the winery loop, merging with vehicles on Highway 49.”</a:t>
            </a:r>
          </a:p>
          <a:p>
            <a:pPr>
              <a:spcAft>
                <a:spcPts val="600"/>
              </a:spcAft>
            </a:pPr>
            <a:r>
              <a:rPr lang="en-US" sz="1600" dirty="0"/>
              <a:t>“</a:t>
            </a:r>
            <a:r>
              <a:rPr lang="en-US" sz="1600" dirty="0">
                <a:highlight>
                  <a:srgbClr val="FFFF79"/>
                </a:highlight>
              </a:rPr>
              <a:t>Sanders initially opposed the roundabout. “I wanted to keep Plymouth the way it was</a:t>
            </a:r>
            <a:r>
              <a:rPr lang="en-US" sz="1600" dirty="0"/>
              <a:t>. I liked the old Plymouth with the rural look, no sidewalks. Why are we having to look like Napa?”</a:t>
            </a:r>
          </a:p>
          <a:p>
            <a:pPr>
              <a:spcAft>
                <a:spcPts val="600"/>
              </a:spcAft>
            </a:pPr>
            <a:r>
              <a:rPr lang="en-US" sz="1600" dirty="0">
                <a:highlight>
                  <a:srgbClr val="FFFF79"/>
                </a:highlight>
              </a:rPr>
              <a:t>Now, she says she loves it. </a:t>
            </a:r>
          </a:p>
          <a:p>
            <a:pPr>
              <a:spcAft>
                <a:spcPts val="600"/>
              </a:spcAft>
            </a:pPr>
            <a:r>
              <a:rPr lang="en-US" sz="1600" i="1" dirty="0"/>
              <a:t>The Sacramento Bee, Jan 2018</a:t>
            </a:r>
          </a:p>
        </p:txBody>
      </p:sp>
      <p:sp>
        <p:nvSpPr>
          <p:cNvPr id="5" name="TextBox 4">
            <a:extLst>
              <a:ext uri="{FF2B5EF4-FFF2-40B4-BE49-F238E27FC236}">
                <a16:creationId xmlns:a16="http://schemas.microsoft.com/office/drawing/2014/main" id="{7BA734BA-EE16-4D71-8DB5-2AF1F0FB2FE3}"/>
              </a:ext>
            </a:extLst>
          </p:cNvPr>
          <p:cNvSpPr txBox="1"/>
          <p:nvPr/>
        </p:nvSpPr>
        <p:spPr>
          <a:xfrm>
            <a:off x="6182605" y="1567502"/>
            <a:ext cx="5574829" cy="4893647"/>
          </a:xfrm>
          <a:prstGeom prst="rect">
            <a:avLst/>
          </a:prstGeom>
          <a:noFill/>
          <a:effectLst/>
        </p:spPr>
        <p:txBody>
          <a:bodyPr wrap="square" rtlCol="0">
            <a:spAutoFit/>
          </a:bodyPr>
          <a:lstStyle/>
          <a:p>
            <a:pPr>
              <a:spcAft>
                <a:spcPts val="600"/>
              </a:spcAft>
            </a:pPr>
            <a:r>
              <a:rPr lang="en-US" sz="1600" b="1" dirty="0"/>
              <a:t>Livingston Parish drivers coming around on roundabouts </a:t>
            </a:r>
          </a:p>
          <a:p>
            <a:pPr>
              <a:spcAft>
                <a:spcPts val="600"/>
              </a:spcAft>
            </a:pPr>
            <a:r>
              <a:rPr lang="en-US" sz="1600" dirty="0"/>
              <a:t>A new roundabout has opened in Denham Springs at the intersection of Cockerham and Lockhart Roads.</a:t>
            </a:r>
          </a:p>
          <a:p>
            <a:pPr>
              <a:spcAft>
                <a:spcPts val="600"/>
              </a:spcAft>
            </a:pPr>
            <a:r>
              <a:rPr lang="en-US" sz="1600" dirty="0"/>
              <a:t>"It keeps traffic flowing. You're not sitting there waiting for your turn," Make Nevels said.</a:t>
            </a:r>
          </a:p>
          <a:p>
            <a:pPr>
              <a:spcAft>
                <a:spcPts val="600"/>
              </a:spcAft>
            </a:pPr>
            <a:r>
              <a:rPr lang="en-US" sz="1600" dirty="0">
                <a:highlight>
                  <a:srgbClr val="FFFF79"/>
                </a:highlight>
              </a:rPr>
              <a:t>So far, drivers are giving it rave reviews.</a:t>
            </a:r>
          </a:p>
          <a:p>
            <a:pPr>
              <a:spcAft>
                <a:spcPts val="600"/>
              </a:spcAft>
            </a:pPr>
            <a:r>
              <a:rPr lang="en-US" sz="1600" dirty="0"/>
              <a:t>"</a:t>
            </a:r>
            <a:r>
              <a:rPr lang="en-US" sz="1600" dirty="0">
                <a:highlight>
                  <a:srgbClr val="FFFF79"/>
                </a:highlight>
              </a:rPr>
              <a:t>It's working better than that red light was</a:t>
            </a:r>
            <a:r>
              <a:rPr lang="en-US" sz="1600" dirty="0"/>
              <a:t>," Harry Young said.</a:t>
            </a:r>
          </a:p>
          <a:p>
            <a:pPr>
              <a:spcAft>
                <a:spcPts val="600"/>
              </a:spcAft>
            </a:pPr>
            <a:r>
              <a:rPr lang="en-US" sz="1600" dirty="0"/>
              <a:t>It's still a work in progress, and it may confuse drivers who haven't seen them before.</a:t>
            </a:r>
          </a:p>
          <a:p>
            <a:pPr>
              <a:spcAft>
                <a:spcPts val="600"/>
              </a:spcAft>
            </a:pPr>
            <a:r>
              <a:rPr lang="en-US" sz="1600" dirty="0"/>
              <a:t>Young's Home Appliances has been on Lockhart Road for 37-years. They say the roundabout is an attitude adjustment for their customers.</a:t>
            </a:r>
          </a:p>
          <a:p>
            <a:pPr>
              <a:spcAft>
                <a:spcPts val="600"/>
              </a:spcAft>
            </a:pPr>
            <a:r>
              <a:rPr lang="en-US" sz="1600" dirty="0"/>
              <a:t>"</a:t>
            </a:r>
            <a:r>
              <a:rPr lang="en-US" sz="1600" dirty="0">
                <a:highlight>
                  <a:srgbClr val="FFFF79"/>
                </a:highlight>
              </a:rPr>
              <a:t>People aren't getting stuck in traffic, they don't get aggravated</a:t>
            </a:r>
            <a:r>
              <a:rPr lang="en-US" sz="1600" dirty="0"/>
              <a:t>."</a:t>
            </a:r>
          </a:p>
          <a:p>
            <a:pPr>
              <a:spcAft>
                <a:spcPts val="600"/>
              </a:spcAft>
            </a:pPr>
            <a:r>
              <a:rPr lang="en-US" sz="1600" i="1" dirty="0"/>
              <a:t>WBRZ, Feb 23</a:t>
            </a:r>
          </a:p>
        </p:txBody>
      </p:sp>
    </p:spTree>
    <p:extLst>
      <p:ext uri="{BB962C8B-B14F-4D97-AF65-F5344CB8AC3E}">
        <p14:creationId xmlns:p14="http://schemas.microsoft.com/office/powerpoint/2010/main" val="2837034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4EFE-4270-4128-88F4-E1FC20073FB3}"/>
              </a:ext>
            </a:extLst>
          </p:cNvPr>
          <p:cNvSpPr>
            <a:spLocks noGrp="1"/>
          </p:cNvSpPr>
          <p:nvPr>
            <p:ph type="title"/>
          </p:nvPr>
        </p:nvSpPr>
        <p:spPr/>
        <p:txBody>
          <a:bodyPr/>
          <a:lstStyle/>
          <a:p>
            <a:r>
              <a:rPr lang="en-US" dirty="0"/>
              <a:t>Examples of Public Reactions</a:t>
            </a:r>
            <a:br>
              <a:rPr lang="en-US" dirty="0"/>
            </a:br>
            <a:r>
              <a:rPr lang="en-US" i="1" u="sng" dirty="0"/>
              <a:t>After</a:t>
            </a:r>
            <a:r>
              <a:rPr lang="en-US" dirty="0"/>
              <a:t> Roundabout Installation</a:t>
            </a:r>
          </a:p>
        </p:txBody>
      </p:sp>
      <p:sp>
        <p:nvSpPr>
          <p:cNvPr id="6" name="Text Placeholder 5">
            <a:extLst>
              <a:ext uri="{FF2B5EF4-FFF2-40B4-BE49-F238E27FC236}">
                <a16:creationId xmlns:a16="http://schemas.microsoft.com/office/drawing/2014/main" id="{A018C2EE-F3E8-2C36-7798-DA0639899208}"/>
              </a:ext>
            </a:extLst>
          </p:cNvPr>
          <p:cNvSpPr>
            <a:spLocks noGrp="1"/>
          </p:cNvSpPr>
          <p:nvPr>
            <p:ph type="body" sz="quarter" idx="12"/>
          </p:nvPr>
        </p:nvSpPr>
        <p:spPr/>
        <p:txBody>
          <a:bodyPr/>
          <a:lstStyle/>
          <a:p>
            <a:r>
              <a:rPr lang="en-US" dirty="0"/>
              <a:t>Roundabout and Intersection Selection-Safety &amp; Mobility</a:t>
            </a:r>
          </a:p>
        </p:txBody>
      </p:sp>
      <p:sp>
        <p:nvSpPr>
          <p:cNvPr id="4" name="TextBox 3">
            <a:extLst>
              <a:ext uri="{FF2B5EF4-FFF2-40B4-BE49-F238E27FC236}">
                <a16:creationId xmlns:a16="http://schemas.microsoft.com/office/drawing/2014/main" id="{EE69A340-3529-4C5B-ACEE-F33E07ADD1C6}"/>
              </a:ext>
            </a:extLst>
          </p:cNvPr>
          <p:cNvSpPr txBox="1"/>
          <p:nvPr/>
        </p:nvSpPr>
        <p:spPr>
          <a:xfrm>
            <a:off x="2131178" y="1834442"/>
            <a:ext cx="7929643" cy="4570482"/>
          </a:xfrm>
          <a:prstGeom prst="rect">
            <a:avLst/>
          </a:prstGeom>
          <a:noFill/>
        </p:spPr>
        <p:txBody>
          <a:bodyPr wrap="square" rtlCol="0">
            <a:spAutoFit/>
          </a:bodyPr>
          <a:lstStyle/>
          <a:p>
            <a:pPr>
              <a:spcAft>
                <a:spcPts val="600"/>
              </a:spcAft>
            </a:pPr>
            <a:r>
              <a:rPr lang="en-US" sz="1600" b="1" dirty="0"/>
              <a:t>Intersection fixes might be circular</a:t>
            </a:r>
            <a:br>
              <a:rPr lang="en-US" sz="1600" dirty="0"/>
            </a:br>
            <a:r>
              <a:rPr lang="en-US" sz="1600" dirty="0">
                <a:highlight>
                  <a:srgbClr val="FFFF79"/>
                </a:highlight>
              </a:rPr>
              <a:t>Time for a retraction.</a:t>
            </a:r>
          </a:p>
          <a:p>
            <a:pPr>
              <a:spcAft>
                <a:spcPts val="600"/>
              </a:spcAft>
            </a:pPr>
            <a:r>
              <a:rPr lang="en-US" sz="1600" dirty="0"/>
              <a:t>I know you will find this impossible to believe, but three years ago your favorite columnist erred.</a:t>
            </a:r>
          </a:p>
          <a:p>
            <a:pPr>
              <a:spcAft>
                <a:spcPts val="600"/>
              </a:spcAft>
            </a:pPr>
            <a:r>
              <a:rPr lang="en-US" sz="1600" dirty="0"/>
              <a:t>It was not an error of fact, but of judgment. In February 2002, I came before you and ridiculed the ``roundabout,'' a traffic engineering concept that was being tested in a handful of cities around the country.</a:t>
            </a:r>
          </a:p>
          <a:p>
            <a:pPr>
              <a:spcAft>
                <a:spcPts val="600"/>
              </a:spcAft>
            </a:pPr>
            <a:r>
              <a:rPr lang="en-US" sz="1600" dirty="0"/>
              <a:t>But since then, I have seen the light. </a:t>
            </a:r>
          </a:p>
          <a:p>
            <a:pPr>
              <a:spcAft>
                <a:spcPts val="600"/>
              </a:spcAft>
            </a:pPr>
            <a:r>
              <a:rPr lang="en-US" sz="1600" dirty="0"/>
              <a:t>Barely a year old, Dublin's roundabout is located directly in front of Muirfield. And </a:t>
            </a:r>
            <a:r>
              <a:rPr lang="en-US" sz="1600" dirty="0">
                <a:highlight>
                  <a:srgbClr val="FFFF79"/>
                </a:highlight>
              </a:rPr>
              <a:t>it's working exactly the way it was drawn up.</a:t>
            </a:r>
          </a:p>
          <a:p>
            <a:pPr>
              <a:spcAft>
                <a:spcPts val="600"/>
              </a:spcAft>
            </a:pPr>
            <a:r>
              <a:rPr lang="en-US" sz="1600" dirty="0"/>
              <a:t>In the heart of rush hour on a recent Thursday afternoon, I approached the circle and saw four cars ahead of me. In no more than five seconds, all four cars were out of my way, and I was on the circle</a:t>
            </a:r>
            <a:r>
              <a:rPr lang="en-US" sz="1600" dirty="0">
                <a:highlight>
                  <a:srgbClr val="FFFF79"/>
                </a:highlight>
              </a:rPr>
              <a:t>. The layout, signs and striping made it obvious who was supposed to do what.</a:t>
            </a:r>
          </a:p>
          <a:p>
            <a:pPr>
              <a:spcAft>
                <a:spcPts val="600"/>
              </a:spcAft>
            </a:pPr>
            <a:endParaRPr lang="en-US" sz="1600" i="1" dirty="0"/>
          </a:p>
          <a:p>
            <a:r>
              <a:rPr lang="en-US" sz="1600" i="1" dirty="0"/>
              <a:t>The Beacon Journal, Jun 2005</a:t>
            </a:r>
          </a:p>
        </p:txBody>
      </p:sp>
    </p:spTree>
    <p:extLst>
      <p:ext uri="{BB962C8B-B14F-4D97-AF65-F5344CB8AC3E}">
        <p14:creationId xmlns:p14="http://schemas.microsoft.com/office/powerpoint/2010/main" val="3466709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5868AFC-238F-B48C-A577-5C668C27571D}"/>
              </a:ext>
            </a:extLst>
          </p:cNvPr>
          <p:cNvSpPr>
            <a:spLocks noGrp="1"/>
          </p:cNvSpPr>
          <p:nvPr>
            <p:ph idx="1"/>
          </p:nvPr>
        </p:nvSpPr>
        <p:spPr>
          <a:xfrm>
            <a:off x="434566" y="1869928"/>
            <a:ext cx="7292615" cy="4033676"/>
          </a:xfrm>
        </p:spPr>
        <p:txBody>
          <a:bodyPr/>
          <a:lstStyle/>
          <a:p>
            <a:pPr marL="285750" indent="-285750">
              <a:buFont typeface="Arial" panose="020B0604020202020204" pitchFamily="34" charset="0"/>
              <a:buChar char="•"/>
            </a:pPr>
            <a:r>
              <a:rPr lang="en-US" dirty="0"/>
              <a:t>Golden, Colorado</a:t>
            </a:r>
          </a:p>
          <a:p>
            <a:pPr marL="800100" lvl="1" indent="-285750"/>
            <a:r>
              <a:rPr lang="en-US" dirty="0"/>
              <a:t>Improved traffic flow, vehicular safety and access to businesses combined with amenities such as landscaped medians and pedestrian walkways stimulated economic activity. </a:t>
            </a:r>
          </a:p>
          <a:p>
            <a:pPr marL="800100" lvl="1" indent="-285750"/>
            <a:r>
              <a:rPr lang="en-US" b="1" u="sng" dirty="0"/>
              <a:t>Sales tax revenues increased 60% </a:t>
            </a:r>
            <a:r>
              <a:rPr lang="en-US" dirty="0"/>
              <a:t>and </a:t>
            </a:r>
            <a:r>
              <a:rPr lang="en-US" b="1" u="sng" dirty="0"/>
              <a:t>75,000 square feet of new retail/office </a:t>
            </a:r>
            <a:r>
              <a:rPr lang="en-US" dirty="0"/>
              <a:t>space has been built in 5 years after roundabout implementation</a:t>
            </a:r>
          </a:p>
          <a:p>
            <a:pPr marL="285750" indent="-285750">
              <a:buFont typeface="Arial" panose="020B0604020202020204" pitchFamily="34" charset="0"/>
              <a:buChar char="•"/>
            </a:pPr>
            <a:r>
              <a:rPr lang="en-US" dirty="0"/>
              <a:t>Bird Rock, CA</a:t>
            </a:r>
          </a:p>
          <a:p>
            <a:pPr marL="800100" lvl="1" indent="-285750"/>
            <a:r>
              <a:rPr lang="en-US" b="1" u="sng" dirty="0"/>
              <a:t>Sales tax receipts increased by ~25% </a:t>
            </a:r>
            <a:r>
              <a:rPr lang="en-US" dirty="0"/>
              <a:t>in the years immediately following the opening of 5 roundabouts along the LaJolla Blvd corridor. </a:t>
            </a:r>
          </a:p>
          <a:p>
            <a:pPr marL="800100" lvl="1" indent="-285750"/>
            <a:r>
              <a:rPr lang="en-US" dirty="0"/>
              <a:t>Bird Rock Coffee Roasters </a:t>
            </a:r>
            <a:r>
              <a:rPr lang="en-US" b="1" u="sng" dirty="0"/>
              <a:t>increased average daily transactions </a:t>
            </a:r>
            <a:r>
              <a:rPr lang="en-US" dirty="0"/>
              <a:t>from 275 per day to 320-350 per day</a:t>
            </a:r>
          </a:p>
          <a:p>
            <a:pPr marL="800100" lvl="1" indent="-285750"/>
            <a:r>
              <a:rPr lang="en-US" b="1" u="sng" dirty="0"/>
              <a:t>New business opened </a:t>
            </a:r>
            <a:r>
              <a:rPr lang="en-US" dirty="0"/>
              <a:t>along the corridor, including CVS signing a new 40-year lease following opening of the roundabouts.</a:t>
            </a:r>
          </a:p>
        </p:txBody>
      </p:sp>
      <p:sp>
        <p:nvSpPr>
          <p:cNvPr id="6" name="Title 5">
            <a:extLst>
              <a:ext uri="{FF2B5EF4-FFF2-40B4-BE49-F238E27FC236}">
                <a16:creationId xmlns:a16="http://schemas.microsoft.com/office/drawing/2014/main" id="{6DF539A5-3993-B0AD-44CC-A3484B6620DA}"/>
              </a:ext>
            </a:extLst>
          </p:cNvPr>
          <p:cNvSpPr>
            <a:spLocks noGrp="1"/>
          </p:cNvSpPr>
          <p:nvPr>
            <p:ph type="title"/>
          </p:nvPr>
        </p:nvSpPr>
        <p:spPr>
          <a:xfrm>
            <a:off x="200886" y="762957"/>
            <a:ext cx="11235351" cy="286997"/>
          </a:xfrm>
        </p:spPr>
        <p:txBody>
          <a:bodyPr/>
          <a:lstStyle/>
          <a:p>
            <a:r>
              <a:rPr lang="en-US" dirty="0"/>
              <a:t>Roundabout Corridors</a:t>
            </a:r>
          </a:p>
        </p:txBody>
      </p:sp>
      <p:sp>
        <p:nvSpPr>
          <p:cNvPr id="9" name="Text Placeholder 8">
            <a:extLst>
              <a:ext uri="{FF2B5EF4-FFF2-40B4-BE49-F238E27FC236}">
                <a16:creationId xmlns:a16="http://schemas.microsoft.com/office/drawing/2014/main" id="{F907CD2F-3C20-C596-A484-A26CCAA7A9AA}"/>
              </a:ext>
            </a:extLst>
          </p:cNvPr>
          <p:cNvSpPr>
            <a:spLocks noGrp="1"/>
          </p:cNvSpPr>
          <p:nvPr>
            <p:ph type="body" sz="quarter" idx="11"/>
          </p:nvPr>
        </p:nvSpPr>
        <p:spPr/>
        <p:txBody>
          <a:bodyPr/>
          <a:lstStyle/>
          <a:p>
            <a:r>
              <a:rPr lang="en-US" dirty="0"/>
              <a:t>Roundabout and Intersection Selection-Safety &amp; Mobility</a:t>
            </a:r>
          </a:p>
        </p:txBody>
      </p:sp>
      <p:pic>
        <p:nvPicPr>
          <p:cNvPr id="3" name="Picture 2">
            <a:extLst>
              <a:ext uri="{FF2B5EF4-FFF2-40B4-BE49-F238E27FC236}">
                <a16:creationId xmlns:a16="http://schemas.microsoft.com/office/drawing/2014/main" id="{CFBCAE67-BA0D-EE38-C41F-2DF28DC18BB0}"/>
              </a:ext>
            </a:extLst>
          </p:cNvPr>
          <p:cNvPicPr>
            <a:picLocks noChangeAspect="1"/>
          </p:cNvPicPr>
          <p:nvPr/>
        </p:nvPicPr>
        <p:blipFill>
          <a:blip r:embed="rId2"/>
          <a:stretch>
            <a:fillRect/>
          </a:stretch>
        </p:blipFill>
        <p:spPr>
          <a:xfrm>
            <a:off x="116840" y="1550681"/>
            <a:ext cx="11826240" cy="5176577"/>
          </a:xfrm>
          <a:prstGeom prst="rect">
            <a:avLst/>
          </a:prstGeom>
        </p:spPr>
      </p:pic>
      <p:sp>
        <p:nvSpPr>
          <p:cNvPr id="4" name="TextBox 3">
            <a:extLst>
              <a:ext uri="{FF2B5EF4-FFF2-40B4-BE49-F238E27FC236}">
                <a16:creationId xmlns:a16="http://schemas.microsoft.com/office/drawing/2014/main" id="{B51F9F1B-E807-AC94-F6F9-1677CDAE6DBE}"/>
              </a:ext>
            </a:extLst>
          </p:cNvPr>
          <p:cNvSpPr txBox="1"/>
          <p:nvPr/>
        </p:nvSpPr>
        <p:spPr>
          <a:xfrm>
            <a:off x="6120596" y="866249"/>
            <a:ext cx="5870518" cy="646331"/>
          </a:xfrm>
          <a:prstGeom prst="rect">
            <a:avLst/>
          </a:prstGeom>
          <a:noFill/>
        </p:spPr>
        <p:txBody>
          <a:bodyPr wrap="none" rtlCol="0">
            <a:spAutoFit/>
          </a:bodyPr>
          <a:lstStyle/>
          <a:p>
            <a:r>
              <a:rPr lang="en-US" dirty="0"/>
              <a:t>Segment of Hillsborough St Roundabout Corridor</a:t>
            </a:r>
          </a:p>
          <a:p>
            <a:pPr algn="r"/>
            <a:r>
              <a:rPr lang="en-US" dirty="0"/>
              <a:t>Raleigh, NC  (near NCSU)</a:t>
            </a:r>
          </a:p>
        </p:txBody>
      </p:sp>
    </p:spTree>
    <p:extLst>
      <p:ext uri="{BB962C8B-B14F-4D97-AF65-F5344CB8AC3E}">
        <p14:creationId xmlns:p14="http://schemas.microsoft.com/office/powerpoint/2010/main" val="128672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230A60D-86A1-7699-679E-890A5DAC07FA}"/>
              </a:ext>
            </a:extLst>
          </p:cNvPr>
          <p:cNvSpPr>
            <a:spLocks noGrp="1"/>
          </p:cNvSpPr>
          <p:nvPr>
            <p:ph type="ctrTitle"/>
          </p:nvPr>
        </p:nvSpPr>
        <p:spPr/>
        <p:txBody>
          <a:bodyPr/>
          <a:lstStyle/>
          <a:p>
            <a:r>
              <a:rPr lang="en-US" dirty="0"/>
              <a:t>Intersection Selection</a:t>
            </a:r>
          </a:p>
        </p:txBody>
      </p:sp>
      <p:sp>
        <p:nvSpPr>
          <p:cNvPr id="10" name="Text Placeholder 9">
            <a:extLst>
              <a:ext uri="{FF2B5EF4-FFF2-40B4-BE49-F238E27FC236}">
                <a16:creationId xmlns:a16="http://schemas.microsoft.com/office/drawing/2014/main" id="{31A8D196-2E3A-E4A1-648C-0C71F408D6A0}"/>
              </a:ext>
            </a:extLst>
          </p:cNvPr>
          <p:cNvSpPr>
            <a:spLocks noGrp="1"/>
          </p:cNvSpPr>
          <p:nvPr>
            <p:ph type="body" sz="quarter" idx="10"/>
          </p:nvPr>
        </p:nvSpPr>
        <p:spPr/>
        <p:txBody>
          <a:bodyPr/>
          <a:lstStyle/>
          <a:p>
            <a:r>
              <a:rPr lang="en-US" dirty="0"/>
              <a:t>Roundabout and Intersection Selection-Safety &amp; Mobility</a:t>
            </a:r>
          </a:p>
        </p:txBody>
      </p:sp>
    </p:spTree>
    <p:extLst>
      <p:ext uri="{BB962C8B-B14F-4D97-AF65-F5344CB8AC3E}">
        <p14:creationId xmlns:p14="http://schemas.microsoft.com/office/powerpoint/2010/main" val="177455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F539A5-3993-B0AD-44CC-A3484B6620DA}"/>
              </a:ext>
            </a:extLst>
          </p:cNvPr>
          <p:cNvSpPr>
            <a:spLocks noGrp="1"/>
          </p:cNvSpPr>
          <p:nvPr>
            <p:ph type="title"/>
          </p:nvPr>
        </p:nvSpPr>
        <p:spPr>
          <a:xfrm>
            <a:off x="200886" y="762957"/>
            <a:ext cx="11235351" cy="286997"/>
          </a:xfrm>
        </p:spPr>
        <p:txBody>
          <a:bodyPr/>
          <a:lstStyle/>
          <a:p>
            <a:r>
              <a:rPr lang="en-US" dirty="0"/>
              <a:t>Roundabout Corridors</a:t>
            </a:r>
          </a:p>
        </p:txBody>
      </p:sp>
      <p:sp>
        <p:nvSpPr>
          <p:cNvPr id="9" name="Text Placeholder 8">
            <a:extLst>
              <a:ext uri="{FF2B5EF4-FFF2-40B4-BE49-F238E27FC236}">
                <a16:creationId xmlns:a16="http://schemas.microsoft.com/office/drawing/2014/main" id="{F907CD2F-3C20-C596-A484-A26CCAA7A9AA}"/>
              </a:ext>
            </a:extLst>
          </p:cNvPr>
          <p:cNvSpPr>
            <a:spLocks noGrp="1"/>
          </p:cNvSpPr>
          <p:nvPr>
            <p:ph type="body" sz="quarter" idx="11"/>
          </p:nvPr>
        </p:nvSpPr>
        <p:spPr/>
        <p:txBody>
          <a:bodyPr/>
          <a:lstStyle/>
          <a:p>
            <a:r>
              <a:rPr lang="en-US" dirty="0"/>
              <a:t>Roundabout and Intersection Selection-Safety &amp; Mobility</a:t>
            </a:r>
          </a:p>
        </p:txBody>
      </p:sp>
      <p:sp>
        <p:nvSpPr>
          <p:cNvPr id="4" name="TextBox 3">
            <a:extLst>
              <a:ext uri="{FF2B5EF4-FFF2-40B4-BE49-F238E27FC236}">
                <a16:creationId xmlns:a16="http://schemas.microsoft.com/office/drawing/2014/main" id="{B51F9F1B-E807-AC94-F6F9-1677CDAE6DBE}"/>
              </a:ext>
            </a:extLst>
          </p:cNvPr>
          <p:cNvSpPr txBox="1"/>
          <p:nvPr/>
        </p:nvSpPr>
        <p:spPr>
          <a:xfrm>
            <a:off x="111847" y="2206199"/>
            <a:ext cx="9444524" cy="646331"/>
          </a:xfrm>
          <a:prstGeom prst="rect">
            <a:avLst/>
          </a:prstGeom>
          <a:noFill/>
        </p:spPr>
        <p:txBody>
          <a:bodyPr wrap="square" rtlCol="0">
            <a:spAutoFit/>
          </a:bodyPr>
          <a:lstStyle/>
          <a:p>
            <a:r>
              <a:rPr lang="en-US" dirty="0"/>
              <a:t>Hillsborough St near Dixie Trail in 2012 vs. 2023</a:t>
            </a:r>
          </a:p>
          <a:p>
            <a:r>
              <a:rPr lang="en-US" dirty="0"/>
              <a:t>Raleigh, NC  (near NCSU)</a:t>
            </a:r>
          </a:p>
        </p:txBody>
      </p:sp>
      <p:pic>
        <p:nvPicPr>
          <p:cNvPr id="10" name="Picture 9">
            <a:extLst>
              <a:ext uri="{FF2B5EF4-FFF2-40B4-BE49-F238E27FC236}">
                <a16:creationId xmlns:a16="http://schemas.microsoft.com/office/drawing/2014/main" id="{759A0F4C-2E58-86A8-CFF4-4694CCA51990}"/>
              </a:ext>
            </a:extLst>
          </p:cNvPr>
          <p:cNvPicPr>
            <a:picLocks noChangeAspect="1"/>
          </p:cNvPicPr>
          <p:nvPr/>
        </p:nvPicPr>
        <p:blipFill>
          <a:blip r:embed="rId2"/>
          <a:stretch>
            <a:fillRect/>
          </a:stretch>
        </p:blipFill>
        <p:spPr>
          <a:xfrm>
            <a:off x="5892800" y="2275397"/>
            <a:ext cx="6098314" cy="3471253"/>
          </a:xfrm>
          <a:prstGeom prst="rect">
            <a:avLst/>
          </a:prstGeom>
        </p:spPr>
      </p:pic>
      <p:pic>
        <p:nvPicPr>
          <p:cNvPr id="14" name="Picture 13">
            <a:extLst>
              <a:ext uri="{FF2B5EF4-FFF2-40B4-BE49-F238E27FC236}">
                <a16:creationId xmlns:a16="http://schemas.microsoft.com/office/drawing/2014/main" id="{00CA04D0-5D73-CFC0-1073-A87788888CE2}"/>
              </a:ext>
            </a:extLst>
          </p:cNvPr>
          <p:cNvPicPr>
            <a:picLocks noChangeAspect="1"/>
          </p:cNvPicPr>
          <p:nvPr/>
        </p:nvPicPr>
        <p:blipFill>
          <a:blip r:embed="rId3"/>
          <a:stretch>
            <a:fillRect/>
          </a:stretch>
        </p:blipFill>
        <p:spPr>
          <a:xfrm>
            <a:off x="111847" y="2854961"/>
            <a:ext cx="5706714" cy="2680928"/>
          </a:xfrm>
          <a:prstGeom prst="rect">
            <a:avLst/>
          </a:prstGeom>
        </p:spPr>
      </p:pic>
      <p:sp>
        <p:nvSpPr>
          <p:cNvPr id="15" name="TextBox 14">
            <a:extLst>
              <a:ext uri="{FF2B5EF4-FFF2-40B4-BE49-F238E27FC236}">
                <a16:creationId xmlns:a16="http://schemas.microsoft.com/office/drawing/2014/main" id="{CFE9201A-461B-F643-04B8-E7EDEA822DCA}"/>
              </a:ext>
            </a:extLst>
          </p:cNvPr>
          <p:cNvSpPr txBox="1"/>
          <p:nvPr/>
        </p:nvSpPr>
        <p:spPr>
          <a:xfrm>
            <a:off x="4048754" y="6427068"/>
            <a:ext cx="7959678" cy="307777"/>
          </a:xfrm>
          <a:prstGeom prst="rect">
            <a:avLst/>
          </a:prstGeom>
          <a:noFill/>
        </p:spPr>
        <p:txBody>
          <a:bodyPr wrap="square" rtlCol="0">
            <a:spAutoFit/>
          </a:bodyPr>
          <a:lstStyle/>
          <a:p>
            <a:pPr algn="r"/>
            <a:r>
              <a:rPr lang="en-US" sz="1400" dirty="0"/>
              <a:t>Images Courtesy of Google Maps</a:t>
            </a:r>
            <a:endParaRPr lang="en-US" dirty="0"/>
          </a:p>
        </p:txBody>
      </p:sp>
    </p:spTree>
    <p:extLst>
      <p:ext uri="{BB962C8B-B14F-4D97-AF65-F5344CB8AC3E}">
        <p14:creationId xmlns:p14="http://schemas.microsoft.com/office/powerpoint/2010/main" val="4112747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46A2F4-8860-DE05-690F-5C5B3B9FF2BB}"/>
              </a:ext>
            </a:extLst>
          </p:cNvPr>
          <p:cNvSpPr>
            <a:spLocks noGrp="1"/>
          </p:cNvSpPr>
          <p:nvPr>
            <p:ph type="title"/>
          </p:nvPr>
        </p:nvSpPr>
        <p:spPr>
          <a:xfrm>
            <a:off x="434566" y="652979"/>
            <a:ext cx="11235351" cy="286997"/>
          </a:xfrm>
        </p:spPr>
        <p:txBody>
          <a:bodyPr/>
          <a:lstStyle/>
          <a:p>
            <a:r>
              <a:rPr lang="en-US" dirty="0"/>
              <a:t>NCDOT Roundabout Web Page</a:t>
            </a:r>
          </a:p>
        </p:txBody>
      </p:sp>
      <p:sp>
        <p:nvSpPr>
          <p:cNvPr id="19" name="Text Placeholder 18">
            <a:extLst>
              <a:ext uri="{FF2B5EF4-FFF2-40B4-BE49-F238E27FC236}">
                <a16:creationId xmlns:a16="http://schemas.microsoft.com/office/drawing/2014/main" id="{A4AD2B4A-E561-CE62-7A28-86C0794B8756}"/>
              </a:ext>
            </a:extLst>
          </p:cNvPr>
          <p:cNvSpPr>
            <a:spLocks noGrp="1"/>
          </p:cNvSpPr>
          <p:nvPr>
            <p:ph type="body" sz="quarter" idx="11"/>
          </p:nvPr>
        </p:nvSpPr>
        <p:spPr/>
        <p:txBody>
          <a:bodyPr/>
          <a:lstStyle/>
          <a:p>
            <a:r>
              <a:rPr lang="en-US" dirty="0"/>
              <a:t>Roundabout and Intersection Selection-Safety &amp; Mobility</a:t>
            </a:r>
          </a:p>
        </p:txBody>
      </p:sp>
      <p:pic>
        <p:nvPicPr>
          <p:cNvPr id="2" name="Picture 1">
            <a:extLst>
              <a:ext uri="{FF2B5EF4-FFF2-40B4-BE49-F238E27FC236}">
                <a16:creationId xmlns:a16="http://schemas.microsoft.com/office/drawing/2014/main" id="{73BB162F-C2E8-A7F7-EE46-A8153F67B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383" y="965012"/>
            <a:ext cx="9897918" cy="5756463"/>
          </a:xfrm>
          <a:prstGeom prst="rect">
            <a:avLst/>
          </a:prstGeom>
          <a:ln>
            <a:solidFill>
              <a:schemeClr val="accent1"/>
            </a:solidFill>
          </a:ln>
        </p:spPr>
      </p:pic>
      <p:sp>
        <p:nvSpPr>
          <p:cNvPr id="4" name="Rectangle 3">
            <a:extLst>
              <a:ext uri="{FF2B5EF4-FFF2-40B4-BE49-F238E27FC236}">
                <a16:creationId xmlns:a16="http://schemas.microsoft.com/office/drawing/2014/main" id="{5D24EFB0-C521-3F1F-8CC5-30F74208B02A}"/>
              </a:ext>
            </a:extLst>
          </p:cNvPr>
          <p:cNvSpPr/>
          <p:nvPr/>
        </p:nvSpPr>
        <p:spPr>
          <a:xfrm>
            <a:off x="7140039" y="5755956"/>
            <a:ext cx="4943757" cy="923330"/>
          </a:xfrm>
          <a:prstGeom prst="rect">
            <a:avLst/>
          </a:prstGeom>
          <a:solidFill>
            <a:schemeClr val="bg1"/>
          </a:solidFill>
        </p:spPr>
        <p:txBody>
          <a:bodyPr wrap="square">
            <a:spAutoFit/>
          </a:bodyPr>
          <a:lstStyle/>
          <a:p>
            <a:r>
              <a:rPr lang="en-US" b="1" dirty="0">
                <a:hlinkClick r:id="rId4"/>
              </a:rPr>
              <a:t>https://www.ncdot.gov/initiatives-policies/Transportation/safety-mobility/roundabouts/Pages/default.aspx</a:t>
            </a:r>
            <a:endParaRPr lang="en-US" b="1" dirty="0"/>
          </a:p>
        </p:txBody>
      </p:sp>
    </p:spTree>
    <p:extLst>
      <p:ext uri="{BB962C8B-B14F-4D97-AF65-F5344CB8AC3E}">
        <p14:creationId xmlns:p14="http://schemas.microsoft.com/office/powerpoint/2010/main" val="2640744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900" i="0" dirty="0">
                <a:solidFill>
                  <a:schemeClr val="tx1"/>
                </a:solidFill>
                <a:latin typeface="Arial" panose="020B0604020202020204" pitchFamily="34" charset="0"/>
                <a:cs typeface="Arial" panose="020B0604020202020204" pitchFamily="34" charset="0"/>
              </a:rPr>
              <a:t>NCDOT Roundabout and RCI Videos</a:t>
            </a:r>
          </a:p>
        </p:txBody>
      </p:sp>
      <p:sp>
        <p:nvSpPr>
          <p:cNvPr id="9" name="Text Placeholder 8">
            <a:extLst>
              <a:ext uri="{FF2B5EF4-FFF2-40B4-BE49-F238E27FC236}">
                <a16:creationId xmlns:a16="http://schemas.microsoft.com/office/drawing/2014/main" id="{9115C250-E75E-B113-6D69-4222F27AC2C2}"/>
              </a:ext>
            </a:extLst>
          </p:cNvPr>
          <p:cNvSpPr>
            <a:spLocks noGrp="1"/>
          </p:cNvSpPr>
          <p:nvPr>
            <p:ph type="body" sz="quarter" idx="11"/>
          </p:nvPr>
        </p:nvSpPr>
        <p:spPr/>
        <p:txBody>
          <a:bodyPr/>
          <a:lstStyle/>
          <a:p>
            <a:r>
              <a:rPr lang="en-US" dirty="0"/>
              <a:t>Roundabout and Intersection Selection-Safety &amp; Mobility</a:t>
            </a:r>
          </a:p>
        </p:txBody>
      </p:sp>
      <p:sp>
        <p:nvSpPr>
          <p:cNvPr id="6" name="Content Placeholder 2"/>
          <p:cNvSpPr txBox="1">
            <a:spLocks/>
          </p:cNvSpPr>
          <p:nvPr/>
        </p:nvSpPr>
        <p:spPr bwMode="auto">
          <a:xfrm>
            <a:off x="938164" y="2037137"/>
            <a:ext cx="10547372" cy="4307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154" tIns="44577" rIns="89154" bIns="44577"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800" kern="1200">
                <a:solidFill>
                  <a:srgbClr val="778591"/>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600" kern="1200">
                <a:solidFill>
                  <a:srgbClr val="778591"/>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600" kern="1200">
                <a:solidFill>
                  <a:srgbClr val="778591"/>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rgbClr val="778591"/>
                </a:solidFill>
                <a:latin typeface="Arial" panose="020B0604020202020204" pitchFamily="34" charset="0"/>
                <a:ea typeface="MS PGothic" pitchFamily="34" charset="-128"/>
                <a:cs typeface="Arial" panose="020B0604020202020204" pitchFamily="34" charset="0"/>
              </a:defRPr>
            </a:lvl4pPr>
            <a:lvl5pPr marL="1371600" indent="0" algn="l" defTabSz="457200" rtl="0" eaLnBrk="1" fontAlgn="base" hangingPunct="1">
              <a:spcBef>
                <a:spcPct val="20000"/>
              </a:spcBef>
              <a:spcAft>
                <a:spcPct val="0"/>
              </a:spcAft>
              <a:buFont typeface="Arial" charset="0"/>
              <a:buNone/>
              <a:defRPr sz="1200" kern="1200">
                <a:solidFill>
                  <a:srgbClr val="778591"/>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prstClr val="black"/>
                </a:solidFill>
              </a:rPr>
              <a:t>Roundabouts - </a:t>
            </a:r>
            <a:r>
              <a:rPr lang="en-US" sz="2000" dirty="0">
                <a:solidFill>
                  <a:prstClr val="black"/>
                </a:solidFill>
                <a:hlinkClick r:id="rId3"/>
              </a:rPr>
              <a:t>https://youtu.be/L6uYbj7Gtyo</a:t>
            </a:r>
          </a:p>
          <a:p>
            <a:endParaRPr lang="en-US" sz="2000" dirty="0">
              <a:solidFill>
                <a:prstClr val="black"/>
              </a:solidFill>
              <a:hlinkClick r:id="rId3"/>
            </a:endParaRPr>
          </a:p>
          <a:p>
            <a:r>
              <a:rPr lang="en-US" sz="2000" dirty="0">
                <a:solidFill>
                  <a:prstClr val="black"/>
                </a:solidFill>
              </a:rPr>
              <a:t>Two-Lane Roundabouts - </a:t>
            </a:r>
            <a:r>
              <a:rPr lang="en-US" sz="2000" dirty="0">
                <a:solidFill>
                  <a:prstClr val="black"/>
                </a:solidFill>
                <a:hlinkClick r:id="rId4"/>
              </a:rPr>
              <a:t>https://youtu.be/</a:t>
            </a:r>
            <a:r>
              <a:rPr lang="en-US" sz="2000" dirty="0">
                <a:hlinkClick r:id="rId4"/>
              </a:rPr>
              <a:t>3FSeaY224NQ</a:t>
            </a:r>
            <a:r>
              <a:rPr lang="en-US" sz="2000" dirty="0"/>
              <a:t> </a:t>
            </a:r>
          </a:p>
          <a:p>
            <a:pPr marL="0" indent="0">
              <a:buNone/>
            </a:pPr>
            <a:endParaRPr lang="en-US" sz="2000" dirty="0">
              <a:solidFill>
                <a:schemeClr val="tx1"/>
              </a:solidFill>
            </a:endParaRPr>
          </a:p>
          <a:p>
            <a:r>
              <a:rPr lang="en-US" sz="2000" dirty="0">
                <a:solidFill>
                  <a:prstClr val="black"/>
                </a:solidFill>
              </a:rPr>
              <a:t>Reduced-Conflict/RCUT - </a:t>
            </a:r>
            <a:r>
              <a:rPr lang="en-US" sz="2000" dirty="0">
                <a:solidFill>
                  <a:prstClr val="black"/>
                </a:solidFill>
                <a:hlinkClick r:id="rId5"/>
              </a:rPr>
              <a:t>https://youtu.be/c5lXknBuzys</a:t>
            </a:r>
            <a:r>
              <a:rPr lang="en-US" sz="2000" dirty="0">
                <a:solidFill>
                  <a:prstClr val="black"/>
                </a:solidFill>
              </a:rPr>
              <a:t> </a:t>
            </a:r>
          </a:p>
          <a:p>
            <a:endParaRPr lang="en-US" sz="2730" b="1" dirty="0">
              <a:solidFill>
                <a:schemeClr val="tx1"/>
              </a:solidFill>
            </a:endParaRPr>
          </a:p>
        </p:txBody>
      </p:sp>
    </p:spTree>
    <p:extLst>
      <p:ext uri="{BB962C8B-B14F-4D97-AF65-F5344CB8AC3E}">
        <p14:creationId xmlns:p14="http://schemas.microsoft.com/office/powerpoint/2010/main" val="2926016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A74AED-1A49-219D-1692-DABC8CD64657}"/>
              </a:ext>
            </a:extLst>
          </p:cNvPr>
          <p:cNvSpPr>
            <a:spLocks noGrp="1"/>
          </p:cNvSpPr>
          <p:nvPr>
            <p:ph type="body" sz="quarter" idx="13"/>
          </p:nvPr>
        </p:nvSpPr>
        <p:spPr/>
        <p:txBody>
          <a:bodyPr/>
          <a:lstStyle/>
          <a:p>
            <a:endParaRPr lang="en-US" dirty="0"/>
          </a:p>
        </p:txBody>
      </p:sp>
      <p:sp>
        <p:nvSpPr>
          <p:cNvPr id="11" name="Text Placeholder 10">
            <a:extLst>
              <a:ext uri="{FF2B5EF4-FFF2-40B4-BE49-F238E27FC236}">
                <a16:creationId xmlns:a16="http://schemas.microsoft.com/office/drawing/2014/main" id="{43A03BC5-B399-7F63-F656-97BD27B1F5A5}"/>
              </a:ext>
            </a:extLst>
          </p:cNvPr>
          <p:cNvSpPr>
            <a:spLocks noGrp="1"/>
          </p:cNvSpPr>
          <p:nvPr>
            <p:ph type="body" sz="quarter" idx="19"/>
          </p:nvPr>
        </p:nvSpPr>
        <p:spPr/>
        <p:txBody>
          <a:bodyPr/>
          <a:lstStyle/>
          <a:p>
            <a:r>
              <a:rPr lang="en-US" dirty="0"/>
              <a:t>Mike Reese, PE, CPM</a:t>
            </a:r>
          </a:p>
          <a:p>
            <a:br>
              <a:rPr lang="en-US" dirty="0"/>
            </a:br>
            <a:endParaRPr lang="en-US" dirty="0"/>
          </a:p>
          <a:p>
            <a:endParaRPr lang="en-US" dirty="0"/>
          </a:p>
        </p:txBody>
      </p:sp>
      <p:sp>
        <p:nvSpPr>
          <p:cNvPr id="24" name="Text Placeholder 23">
            <a:extLst>
              <a:ext uri="{FF2B5EF4-FFF2-40B4-BE49-F238E27FC236}">
                <a16:creationId xmlns:a16="http://schemas.microsoft.com/office/drawing/2014/main" id="{C4942768-18D6-3E53-6165-D6C32A9E7CE2}"/>
              </a:ext>
            </a:extLst>
          </p:cNvPr>
          <p:cNvSpPr>
            <a:spLocks noGrp="1"/>
          </p:cNvSpPr>
          <p:nvPr>
            <p:ph type="body" sz="quarter" idx="20"/>
          </p:nvPr>
        </p:nvSpPr>
        <p:spPr/>
        <p:txBody>
          <a:bodyPr/>
          <a:lstStyle/>
          <a:p>
            <a:r>
              <a:rPr lang="en-US" dirty="0"/>
              <a:t>NCDOT Congestion Management Section</a:t>
            </a:r>
          </a:p>
          <a:p>
            <a:endParaRPr lang="en-US" dirty="0"/>
          </a:p>
        </p:txBody>
      </p:sp>
      <p:sp>
        <p:nvSpPr>
          <p:cNvPr id="26" name="Text Placeholder 25">
            <a:extLst>
              <a:ext uri="{FF2B5EF4-FFF2-40B4-BE49-F238E27FC236}">
                <a16:creationId xmlns:a16="http://schemas.microsoft.com/office/drawing/2014/main" id="{62289BA0-1008-7294-BCCC-1582570BC1F4}"/>
              </a:ext>
            </a:extLst>
          </p:cNvPr>
          <p:cNvSpPr>
            <a:spLocks noGrp="1"/>
          </p:cNvSpPr>
          <p:nvPr>
            <p:ph type="body" sz="quarter" idx="21"/>
          </p:nvPr>
        </p:nvSpPr>
        <p:spPr/>
        <p:txBody>
          <a:bodyPr/>
          <a:lstStyle/>
          <a:p>
            <a:r>
              <a:rPr lang="en-US" dirty="0"/>
              <a:t>mikereese@ncdot.gov</a:t>
            </a:r>
          </a:p>
          <a:p>
            <a:endParaRPr lang="en-US" dirty="0"/>
          </a:p>
        </p:txBody>
      </p:sp>
      <p:sp>
        <p:nvSpPr>
          <p:cNvPr id="32" name="Text Placeholder 25">
            <a:extLst>
              <a:ext uri="{FF2B5EF4-FFF2-40B4-BE49-F238E27FC236}">
                <a16:creationId xmlns:a16="http://schemas.microsoft.com/office/drawing/2014/main" id="{C08F2C7B-0A2A-0D24-73EA-D1B788A2B0E3}"/>
              </a:ext>
            </a:extLst>
          </p:cNvPr>
          <p:cNvSpPr txBox="1">
            <a:spLocks/>
          </p:cNvSpPr>
          <p:nvPr/>
        </p:nvSpPr>
        <p:spPr>
          <a:xfrm>
            <a:off x="965881" y="3251534"/>
            <a:ext cx="527038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919.814.5000</a:t>
            </a:r>
          </a:p>
          <a:p>
            <a:endParaRPr lang="en-US" dirty="0"/>
          </a:p>
        </p:txBody>
      </p:sp>
      <p:sp>
        <p:nvSpPr>
          <p:cNvPr id="13" name="TextBox 12">
            <a:extLst>
              <a:ext uri="{FF2B5EF4-FFF2-40B4-BE49-F238E27FC236}">
                <a16:creationId xmlns:a16="http://schemas.microsoft.com/office/drawing/2014/main" id="{45D94174-F9CB-9C1E-F069-1BB47383C7F2}"/>
              </a:ext>
            </a:extLst>
          </p:cNvPr>
          <p:cNvSpPr txBox="1"/>
          <p:nvPr/>
        </p:nvSpPr>
        <p:spPr>
          <a:xfrm>
            <a:off x="4008956" y="6427068"/>
            <a:ext cx="8039275" cy="307777"/>
          </a:xfrm>
          <a:prstGeom prst="rect">
            <a:avLst/>
          </a:prstGeom>
          <a:noFill/>
        </p:spPr>
        <p:txBody>
          <a:bodyPr wrap="square" rtlCol="0">
            <a:spAutoFit/>
          </a:bodyPr>
          <a:lstStyle/>
          <a:p>
            <a:pPr algn="r"/>
            <a:r>
              <a:rPr lang="en-US" sz="1400" b="1" dirty="0">
                <a:solidFill>
                  <a:schemeClr val="bg1"/>
                </a:solidFill>
              </a:rPr>
              <a:t>Some slide content courtesy of </a:t>
            </a:r>
            <a:r>
              <a:rPr lang="en-US" sz="1400" b="1" dirty="0" err="1">
                <a:solidFill>
                  <a:schemeClr val="bg1"/>
                </a:solidFill>
              </a:rPr>
              <a:t>Kittelson</a:t>
            </a:r>
            <a:r>
              <a:rPr lang="en-US" sz="1400" b="1" dirty="0">
                <a:solidFill>
                  <a:schemeClr val="bg1"/>
                </a:solidFill>
              </a:rPr>
              <a:t> &amp; Associates, Inc.</a:t>
            </a:r>
            <a:endParaRPr lang="en-US" b="1" dirty="0">
              <a:solidFill>
                <a:schemeClr val="bg1"/>
              </a:solidFill>
            </a:endParaRPr>
          </a:p>
        </p:txBody>
      </p:sp>
    </p:spTree>
    <p:extLst>
      <p:ext uri="{BB962C8B-B14F-4D97-AF65-F5344CB8AC3E}">
        <p14:creationId xmlns:p14="http://schemas.microsoft.com/office/powerpoint/2010/main" val="2180492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23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DD63DE-2108-E21C-351F-A94ECE2E612B}"/>
              </a:ext>
            </a:extLst>
          </p:cNvPr>
          <p:cNvSpPr>
            <a:spLocks noGrp="1"/>
          </p:cNvSpPr>
          <p:nvPr>
            <p:ph sz="quarter" idx="13"/>
          </p:nvPr>
        </p:nvSpPr>
        <p:spPr>
          <a:xfrm>
            <a:off x="400006" y="1581785"/>
            <a:ext cx="3592874" cy="4667250"/>
          </a:xfrm>
        </p:spPr>
        <p:txBody>
          <a:bodyPr/>
          <a:lstStyle/>
          <a:p>
            <a:r>
              <a:rPr lang="en-US" sz="2000" dirty="0"/>
              <a:t>Despite NCDOT spending about $4.0 billion per year on highway construction and maintenance</a:t>
            </a:r>
          </a:p>
          <a:p>
            <a:r>
              <a:rPr lang="en-US" sz="2000" dirty="0"/>
              <a:t>Countries with around 17 fatalities per 100,000 pop. include Uruguay, Algeria, Mozambique, and Russia</a:t>
            </a:r>
          </a:p>
        </p:txBody>
      </p:sp>
      <p:sp>
        <p:nvSpPr>
          <p:cNvPr id="2" name="Title 1">
            <a:extLst>
              <a:ext uri="{FF2B5EF4-FFF2-40B4-BE49-F238E27FC236}">
                <a16:creationId xmlns:a16="http://schemas.microsoft.com/office/drawing/2014/main" id="{08C20D01-D3EB-6F7B-69D6-B1CE9487692F}"/>
              </a:ext>
            </a:extLst>
          </p:cNvPr>
          <p:cNvSpPr>
            <a:spLocks noGrp="1"/>
          </p:cNvSpPr>
          <p:nvPr>
            <p:ph type="title"/>
          </p:nvPr>
        </p:nvSpPr>
        <p:spPr>
          <a:xfrm>
            <a:off x="609600" y="469900"/>
            <a:ext cx="10972800" cy="851853"/>
          </a:xfrm>
        </p:spPr>
        <p:txBody>
          <a:bodyPr/>
          <a:lstStyle/>
          <a:p>
            <a:r>
              <a:rPr lang="en-US" dirty="0"/>
              <a:t>Recent NC Safety Statistics</a:t>
            </a:r>
          </a:p>
        </p:txBody>
      </p:sp>
      <p:graphicFrame>
        <p:nvGraphicFramePr>
          <p:cNvPr id="5" name="Table 5">
            <a:extLst>
              <a:ext uri="{FF2B5EF4-FFF2-40B4-BE49-F238E27FC236}">
                <a16:creationId xmlns:a16="http://schemas.microsoft.com/office/drawing/2014/main" id="{DF476B9F-EF48-CFCD-A09E-83AA8F11D742}"/>
              </a:ext>
            </a:extLst>
          </p:cNvPr>
          <p:cNvGraphicFramePr>
            <a:graphicFrameLocks/>
          </p:cNvGraphicFramePr>
          <p:nvPr>
            <p:extLst>
              <p:ext uri="{D42A27DB-BD31-4B8C-83A1-F6EECF244321}">
                <p14:modId xmlns:p14="http://schemas.microsoft.com/office/powerpoint/2010/main" val="4249144282"/>
              </p:ext>
            </p:extLst>
          </p:nvPr>
        </p:nvGraphicFramePr>
        <p:xfrm>
          <a:off x="3992880" y="1321753"/>
          <a:ext cx="7799116" cy="5334000"/>
        </p:xfrm>
        <a:graphic>
          <a:graphicData uri="http://schemas.openxmlformats.org/drawingml/2006/table">
            <a:tbl>
              <a:tblPr firstRow="1" bandRow="1">
                <a:tableStyleId>{5C22544A-7EE6-4342-B048-85BDC9FD1C3A}</a:tableStyleId>
              </a:tblPr>
              <a:tblGrid>
                <a:gridCol w="1949779">
                  <a:extLst>
                    <a:ext uri="{9D8B030D-6E8A-4147-A177-3AD203B41FA5}">
                      <a16:colId xmlns:a16="http://schemas.microsoft.com/office/drawing/2014/main" val="2782399976"/>
                    </a:ext>
                  </a:extLst>
                </a:gridCol>
                <a:gridCol w="1949779">
                  <a:extLst>
                    <a:ext uri="{9D8B030D-6E8A-4147-A177-3AD203B41FA5}">
                      <a16:colId xmlns:a16="http://schemas.microsoft.com/office/drawing/2014/main" val="4148017730"/>
                    </a:ext>
                  </a:extLst>
                </a:gridCol>
                <a:gridCol w="1949779">
                  <a:extLst>
                    <a:ext uri="{9D8B030D-6E8A-4147-A177-3AD203B41FA5}">
                      <a16:colId xmlns:a16="http://schemas.microsoft.com/office/drawing/2014/main" val="1915832587"/>
                    </a:ext>
                  </a:extLst>
                </a:gridCol>
                <a:gridCol w="1949779">
                  <a:extLst>
                    <a:ext uri="{9D8B030D-6E8A-4147-A177-3AD203B41FA5}">
                      <a16:colId xmlns:a16="http://schemas.microsoft.com/office/drawing/2014/main" val="3270267195"/>
                    </a:ext>
                  </a:extLst>
                </a:gridCol>
              </a:tblGrid>
              <a:tr h="627714">
                <a:tc>
                  <a:txBody>
                    <a:bodyPr/>
                    <a:lstStyle/>
                    <a:p>
                      <a:pPr algn="ctr"/>
                      <a:r>
                        <a:rPr lang="en-US" sz="2800" b="0" dirty="0">
                          <a:solidFill>
                            <a:schemeClr val="tx1"/>
                          </a:solidFil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Fatalities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Fatalities per 100 mvmt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Fatalities per 100,000 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9540507"/>
                  </a:ext>
                </a:extLst>
              </a:tr>
              <a:tr h="344230">
                <a:tc>
                  <a:txBody>
                    <a:bodyPr/>
                    <a:lstStyle/>
                    <a:p>
                      <a:pPr algn="ctr"/>
                      <a:r>
                        <a:rPr lang="en-US" sz="2800" b="0" dirty="0">
                          <a:solidFill>
                            <a:schemeClr val="tx1"/>
                          </a:solidFill>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1396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388966"/>
                  </a:ext>
                </a:extLst>
              </a:tr>
              <a:tr h="344230">
                <a:tc>
                  <a:txBody>
                    <a:bodyPr/>
                    <a:lstStyle/>
                    <a:p>
                      <a:pPr algn="ctr"/>
                      <a:r>
                        <a:rPr lang="en-US" sz="2800" b="0" dirty="0">
                          <a:solidFill>
                            <a:schemeClr val="tx1"/>
                          </a:solidFill>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1442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392644"/>
                  </a:ext>
                </a:extLst>
              </a:tr>
              <a:tr h="344230">
                <a:tc>
                  <a:txBody>
                    <a:bodyPr/>
                    <a:lstStyle/>
                    <a:p>
                      <a:pPr algn="ctr"/>
                      <a:r>
                        <a:rPr lang="en-US" sz="2800" b="0"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1470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6439208"/>
                  </a:ext>
                </a:extLst>
              </a:tr>
              <a:tr h="344230">
                <a:tc>
                  <a:txBody>
                    <a:bodyPr/>
                    <a:lstStyle/>
                    <a:p>
                      <a:pPr algn="ctr"/>
                      <a:r>
                        <a:rPr lang="en-US" sz="2800" b="0" dirty="0">
                          <a:solidFill>
                            <a:schemeClr val="tx1"/>
                          </a:solidFill>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1658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7309167"/>
                  </a:ext>
                </a:extLst>
              </a:tr>
              <a:tr h="344230">
                <a:tc>
                  <a:txBody>
                    <a:bodyPr/>
                    <a:lstStyle/>
                    <a:p>
                      <a:pPr algn="ctr"/>
                      <a:r>
                        <a:rPr lang="en-US" sz="2800" b="0" dirty="0">
                          <a:solidFill>
                            <a:schemeClr val="tx1"/>
                          </a:solidFill>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1799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817200"/>
                  </a:ext>
                </a:extLst>
              </a:tr>
              <a:tr h="344230">
                <a:tc>
                  <a:txBody>
                    <a:bodyPr/>
                    <a:lstStyle/>
                    <a:p>
                      <a:pPr algn="ctr"/>
                      <a:r>
                        <a:rPr lang="en-US" sz="2800" b="0" dirty="0">
                          <a:solidFill>
                            <a:schemeClr val="tx1"/>
                          </a:solidFill>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1772 (prelim)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Not 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Not 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2158085"/>
                  </a:ext>
                </a:extLst>
              </a:tr>
            </a:tbl>
          </a:graphicData>
        </a:graphic>
      </p:graphicFrame>
      <p:sp>
        <p:nvSpPr>
          <p:cNvPr id="12" name="Text Placeholder 8">
            <a:extLst>
              <a:ext uri="{FF2B5EF4-FFF2-40B4-BE49-F238E27FC236}">
                <a16:creationId xmlns:a16="http://schemas.microsoft.com/office/drawing/2014/main" id="{15CD05C8-A3D2-ADC6-777F-E4C3D1F9EF41}"/>
              </a:ext>
            </a:extLst>
          </p:cNvPr>
          <p:cNvSpPr>
            <a:spLocks noGrp="1"/>
          </p:cNvSpPr>
          <p:nvPr>
            <p:ph type="body" sz="quarter" idx="12"/>
          </p:nvPr>
        </p:nvSpPr>
        <p:spPr>
          <a:xfrm>
            <a:off x="6451600" y="88900"/>
            <a:ext cx="5130800" cy="273050"/>
          </a:xfrm>
        </p:spPr>
        <p:txBody>
          <a:bodyPr/>
          <a:lstStyle/>
          <a:p>
            <a:r>
              <a:rPr lang="en-US" dirty="0"/>
              <a:t>Roundabout and Intersection Selection-Safety &amp; Mobility</a:t>
            </a:r>
          </a:p>
          <a:p>
            <a:endParaRPr lang="en-US" dirty="0"/>
          </a:p>
        </p:txBody>
      </p:sp>
      <p:sp>
        <p:nvSpPr>
          <p:cNvPr id="13" name="Text Placeholder 8">
            <a:extLst>
              <a:ext uri="{FF2B5EF4-FFF2-40B4-BE49-F238E27FC236}">
                <a16:creationId xmlns:a16="http://schemas.microsoft.com/office/drawing/2014/main" id="{A7A508AF-2402-A070-A9F3-F6C6F88E440B}"/>
              </a:ext>
            </a:extLst>
          </p:cNvPr>
          <p:cNvSpPr txBox="1">
            <a:spLocks/>
          </p:cNvSpPr>
          <p:nvPr/>
        </p:nvSpPr>
        <p:spPr>
          <a:xfrm>
            <a:off x="528320" y="216782"/>
            <a:ext cx="11160097" cy="661988"/>
          </a:xfrm>
          <a:prstGeom prst="rect">
            <a:avLst/>
          </a:prstGeom>
        </p:spPr>
        <p:txBody>
          <a:bodyPr/>
          <a:lst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dirty="0">
                <a:latin typeface="+mj-lt"/>
              </a:rPr>
              <a:t>ncdot.gov</a:t>
            </a:r>
            <a:r>
              <a:rPr lang="en-US" dirty="0"/>
              <a:t>						Roundabout and Intersection Selection-Safety &amp; Mobility</a:t>
            </a:r>
          </a:p>
          <a:p>
            <a:endParaRPr lang="en-US" dirty="0"/>
          </a:p>
        </p:txBody>
      </p:sp>
    </p:spTree>
    <p:extLst>
      <p:ext uri="{BB962C8B-B14F-4D97-AF65-F5344CB8AC3E}">
        <p14:creationId xmlns:p14="http://schemas.microsoft.com/office/powerpoint/2010/main" val="40147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BD2E7C2-46DC-B316-AAE9-C35782D9D21A}"/>
              </a:ext>
            </a:extLst>
          </p:cNvPr>
          <p:cNvSpPr txBox="1">
            <a:spLocks/>
          </p:cNvSpPr>
          <p:nvPr/>
        </p:nvSpPr>
        <p:spPr>
          <a:xfrm>
            <a:off x="322996" y="216782"/>
            <a:ext cx="11315569" cy="415564"/>
          </a:xfrm>
          <a:prstGeom prst="rect">
            <a:avLst/>
          </a:prstGeom>
        </p:spPr>
        <p:txBody>
          <a:bodyPr/>
          <a:lst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b="1" dirty="0">
                <a:latin typeface="Montserrat" panose="00000500000000000000" pitchFamily="2" charset="0"/>
              </a:rPr>
              <a:t>ncdot.gov</a:t>
            </a:r>
            <a:r>
              <a:rPr lang="en-US" dirty="0"/>
              <a:t>						Roundabout and Intersection Selection-Safety &amp; Mobility</a:t>
            </a:r>
          </a:p>
          <a:p>
            <a:pPr marL="0" indent="0" algn="r">
              <a:buNone/>
            </a:pPr>
            <a:endParaRPr lang="en-US" dirty="0"/>
          </a:p>
        </p:txBody>
      </p:sp>
      <p:sp>
        <p:nvSpPr>
          <p:cNvPr id="6" name="Slide Number Placeholder 2">
            <a:extLst>
              <a:ext uri="{FF2B5EF4-FFF2-40B4-BE49-F238E27FC236}">
                <a16:creationId xmlns:a16="http://schemas.microsoft.com/office/drawing/2014/main" id="{5130D511-F171-3499-17E3-56E235A0E257}"/>
              </a:ext>
            </a:extLst>
          </p:cNvPr>
          <p:cNvSpPr txBox="1">
            <a:spLocks/>
          </p:cNvSpPr>
          <p:nvPr/>
        </p:nvSpPr>
        <p:spPr>
          <a:xfrm>
            <a:off x="11257449" y="6327212"/>
            <a:ext cx="52815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6</a:t>
            </a:fld>
            <a:endParaRPr lang="en-US" dirty="0"/>
          </a:p>
        </p:txBody>
      </p:sp>
      <p:sp>
        <p:nvSpPr>
          <p:cNvPr id="17" name="Title 1">
            <a:extLst>
              <a:ext uri="{FF2B5EF4-FFF2-40B4-BE49-F238E27FC236}">
                <a16:creationId xmlns:a16="http://schemas.microsoft.com/office/drawing/2014/main" id="{BEFBEAC1-EF84-9391-64A5-A6120A5C856A}"/>
              </a:ext>
            </a:extLst>
          </p:cNvPr>
          <p:cNvSpPr txBox="1">
            <a:spLocks/>
          </p:cNvSpPr>
          <p:nvPr/>
        </p:nvSpPr>
        <p:spPr bwMode="auto">
          <a:xfrm>
            <a:off x="864107" y="606751"/>
            <a:ext cx="10561321" cy="5060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1" fontAlgn="base" hangingPunct="1">
              <a:spcBef>
                <a:spcPct val="0"/>
              </a:spcBef>
              <a:spcAft>
                <a:spcPct val="0"/>
              </a:spcAft>
              <a:defRPr sz="2730" i="1" kern="1200">
                <a:solidFill>
                  <a:srgbClr val="288DC2"/>
                </a:solidFill>
                <a:latin typeface="Times New Roman" panose="02020603050405020304" pitchFamily="18" charset="0"/>
                <a:ea typeface="MS PGothic" pitchFamily="34" charset="-128"/>
                <a:cs typeface="Times New Roman" panose="02020603050405020304" pitchFamily="18" charset="0"/>
              </a:defRPr>
            </a:lvl1pPr>
            <a:lvl2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2pPr>
            <a:lvl3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3pPr>
            <a:lvl4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4pPr>
            <a:lvl5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defRPr>
            </a:lvl9pPr>
          </a:lstStyle>
          <a:p>
            <a:r>
              <a:rPr lang="en-US" sz="3500" b="1" i="0" dirty="0">
                <a:solidFill>
                  <a:schemeClr val="tx1"/>
                </a:solidFill>
                <a:latin typeface="Arial" panose="020B0604020202020204" pitchFamily="34" charset="0"/>
                <a:cs typeface="Arial" panose="020B0604020202020204" pitchFamily="34" charset="0"/>
              </a:rPr>
              <a:t>USDOT: </a:t>
            </a:r>
            <a:r>
              <a:rPr lang="en-US" sz="3500" b="1" dirty="0">
                <a:solidFill>
                  <a:schemeClr val="tx1"/>
                </a:solidFill>
                <a:latin typeface="Arial" panose="020B0604020202020204" pitchFamily="34" charset="0"/>
                <a:cs typeface="Arial" panose="020B0604020202020204" pitchFamily="34" charset="0"/>
              </a:rPr>
              <a:t>“More than 50 percent of the combined total of fatal and injury crashes occur at or near intersections.”</a:t>
            </a:r>
            <a:endParaRPr lang="en-US" sz="3200" i="0"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4999EF8-233F-1D3C-27AF-940073BDA22C}"/>
              </a:ext>
            </a:extLst>
          </p:cNvPr>
          <p:cNvSpPr/>
          <p:nvPr/>
        </p:nvSpPr>
        <p:spPr>
          <a:xfrm>
            <a:off x="195582" y="5994887"/>
            <a:ext cx="11590018" cy="369332"/>
          </a:xfrm>
          <a:prstGeom prst="rect">
            <a:avLst/>
          </a:prstGeom>
        </p:spPr>
        <p:txBody>
          <a:bodyPr wrap="square">
            <a:spAutoFit/>
          </a:bodyPr>
          <a:lstStyle/>
          <a:p>
            <a:pPr algn="ctr"/>
            <a:r>
              <a:rPr lang="en-US" u="sng" dirty="0">
                <a:solidFill>
                  <a:prstClr val="black"/>
                </a:solidFill>
                <a:latin typeface="Arial" panose="020B0604020202020204" pitchFamily="34" charset="0"/>
                <a:cs typeface="Arial" panose="020B0604020202020204" pitchFamily="34" charset="0"/>
              </a:rPr>
              <a:t>https://highways.dot.gov/research/research-programs/safety/intersection-safety</a:t>
            </a:r>
          </a:p>
        </p:txBody>
      </p:sp>
    </p:spTree>
    <p:extLst>
      <p:ext uri="{BB962C8B-B14F-4D97-AF65-F5344CB8AC3E}">
        <p14:creationId xmlns:p14="http://schemas.microsoft.com/office/powerpoint/2010/main" val="312243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D660BB-6D3B-F1A1-AA84-5E3E7F4E04AF}"/>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BAE2B593-C2FF-1758-596D-3E7B5B7B757C}"/>
              </a:ext>
            </a:extLst>
          </p:cNvPr>
          <p:cNvSpPr>
            <a:spLocks noGrp="1"/>
          </p:cNvSpPr>
          <p:nvPr>
            <p:ph type="title"/>
          </p:nvPr>
        </p:nvSpPr>
        <p:spPr/>
        <p:txBody>
          <a:bodyPr/>
          <a:lstStyle/>
          <a:p>
            <a:r>
              <a:rPr lang="en-US" dirty="0"/>
              <a:t>Intersection Basics</a:t>
            </a:r>
          </a:p>
        </p:txBody>
      </p:sp>
      <p:sp>
        <p:nvSpPr>
          <p:cNvPr id="8" name="Text Placeholder 7">
            <a:extLst>
              <a:ext uri="{FF2B5EF4-FFF2-40B4-BE49-F238E27FC236}">
                <a16:creationId xmlns:a16="http://schemas.microsoft.com/office/drawing/2014/main" id="{B4CEE410-53B5-9753-91EF-DED5AFD6973D}"/>
              </a:ext>
            </a:extLst>
          </p:cNvPr>
          <p:cNvSpPr>
            <a:spLocks noGrp="1"/>
          </p:cNvSpPr>
          <p:nvPr>
            <p:ph type="body" sz="quarter" idx="11"/>
          </p:nvPr>
        </p:nvSpPr>
        <p:spPr/>
        <p:txBody>
          <a:bodyPr/>
          <a:lstStyle/>
          <a:p>
            <a:r>
              <a:rPr lang="en-US" dirty="0"/>
              <a:t>Roundabout and Intersection Selection-Safety &amp; Mobility</a:t>
            </a:r>
          </a:p>
          <a:p>
            <a:endParaRPr lang="en-US" dirty="0"/>
          </a:p>
        </p:txBody>
      </p:sp>
      <p:sp>
        <p:nvSpPr>
          <p:cNvPr id="7" name="Slide Number Placeholder 4">
            <a:extLst>
              <a:ext uri="{FF2B5EF4-FFF2-40B4-BE49-F238E27FC236}">
                <a16:creationId xmlns:a16="http://schemas.microsoft.com/office/drawing/2014/main" id="{42285725-EE64-4736-A9A5-2684DDAD90BE}"/>
              </a:ext>
            </a:extLst>
          </p:cNvPr>
          <p:cNvSpPr txBox="1">
            <a:spLocks/>
          </p:cNvSpPr>
          <p:nvPr/>
        </p:nvSpPr>
        <p:spPr>
          <a:xfrm>
            <a:off x="11257548" y="6295692"/>
            <a:ext cx="524576"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defRPr/>
            </a:pPr>
            <a:fld id="{C40E0D18-8FE4-43AB-9863-545081ECFD0E}" type="slidenum">
              <a:rPr lang="en-US"/>
              <a:pPr>
                <a:defRPr/>
              </a:pPr>
              <a:t>7</a:t>
            </a:fld>
            <a:endParaRPr lang="en-US" dirty="0"/>
          </a:p>
        </p:txBody>
      </p:sp>
      <p:sp>
        <p:nvSpPr>
          <p:cNvPr id="11" name="Content Placeholder 2">
            <a:extLst>
              <a:ext uri="{FF2B5EF4-FFF2-40B4-BE49-F238E27FC236}">
                <a16:creationId xmlns:a16="http://schemas.microsoft.com/office/drawing/2014/main" id="{A0BB28A7-4AE1-470D-93B5-F14264D9CF95}"/>
              </a:ext>
            </a:extLst>
          </p:cNvPr>
          <p:cNvSpPr txBox="1">
            <a:spLocks/>
          </p:cNvSpPr>
          <p:nvPr/>
        </p:nvSpPr>
        <p:spPr bwMode="auto">
          <a:xfrm>
            <a:off x="631902" y="1550020"/>
            <a:ext cx="4625898" cy="4774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j-lt"/>
              </a:rPr>
              <a:t>A point where two or more roadways meet at grade</a:t>
            </a:r>
          </a:p>
          <a:p>
            <a:r>
              <a:rPr lang="en-US" sz="2400" dirty="0">
                <a:latin typeface="+mj-lt"/>
              </a:rPr>
              <a:t>Can result in multiple traffic flows competing for the same space</a:t>
            </a:r>
          </a:p>
          <a:p>
            <a:r>
              <a:rPr lang="en-US" sz="2400" dirty="0">
                <a:latin typeface="+mj-lt"/>
              </a:rPr>
              <a:t>Requires traffic controls to assign rights of way</a:t>
            </a:r>
          </a:p>
          <a:p>
            <a:r>
              <a:rPr lang="en-US" sz="2400" dirty="0">
                <a:latin typeface="+mj-lt"/>
              </a:rPr>
              <a:t>Stop Sign? Yield Sign? Roundabout? Traffic Signal?</a:t>
            </a:r>
          </a:p>
        </p:txBody>
      </p:sp>
      <p:pic>
        <p:nvPicPr>
          <p:cNvPr id="12" name="Picture 11">
            <a:extLst>
              <a:ext uri="{FF2B5EF4-FFF2-40B4-BE49-F238E27FC236}">
                <a16:creationId xmlns:a16="http://schemas.microsoft.com/office/drawing/2014/main" id="{414B01D9-29F0-46F4-94D3-C386E34B1438}"/>
              </a:ext>
            </a:extLst>
          </p:cNvPr>
          <p:cNvPicPr>
            <a:picLocks noChangeAspect="1"/>
          </p:cNvPicPr>
          <p:nvPr/>
        </p:nvPicPr>
        <p:blipFill>
          <a:blip r:embed="rId3"/>
          <a:stretch>
            <a:fillRect/>
          </a:stretch>
        </p:blipFill>
        <p:spPr>
          <a:xfrm>
            <a:off x="5194962" y="1310603"/>
            <a:ext cx="6516364" cy="4660504"/>
          </a:xfrm>
          <a:prstGeom prst="rect">
            <a:avLst/>
          </a:prstGeom>
        </p:spPr>
      </p:pic>
    </p:spTree>
    <p:extLst>
      <p:ext uri="{BB962C8B-B14F-4D97-AF65-F5344CB8AC3E}">
        <p14:creationId xmlns:p14="http://schemas.microsoft.com/office/powerpoint/2010/main" val="305032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0D68A8-9683-41FE-3762-30044D8C6D89}"/>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A71431C8-E0DB-CF6B-CA53-8BA87DCDEF6D}"/>
              </a:ext>
            </a:extLst>
          </p:cNvPr>
          <p:cNvSpPr>
            <a:spLocks noGrp="1"/>
          </p:cNvSpPr>
          <p:nvPr>
            <p:ph type="title"/>
          </p:nvPr>
        </p:nvSpPr>
        <p:spPr>
          <a:xfrm>
            <a:off x="383766" y="1091891"/>
            <a:ext cx="11235351" cy="286997"/>
          </a:xfrm>
        </p:spPr>
        <p:txBody>
          <a:bodyPr/>
          <a:lstStyle/>
          <a:p>
            <a:r>
              <a:rPr lang="en-US" dirty="0"/>
              <a:t>Simple Signal (No Left Arrows)</a:t>
            </a:r>
          </a:p>
        </p:txBody>
      </p:sp>
      <p:sp>
        <p:nvSpPr>
          <p:cNvPr id="12" name="Text Placeholder 11">
            <a:extLst>
              <a:ext uri="{FF2B5EF4-FFF2-40B4-BE49-F238E27FC236}">
                <a16:creationId xmlns:a16="http://schemas.microsoft.com/office/drawing/2014/main" id="{9249FDA8-79ED-8CF5-3E0D-1B5E5BDF1EB7}"/>
              </a:ext>
            </a:extLst>
          </p:cNvPr>
          <p:cNvSpPr>
            <a:spLocks noGrp="1"/>
          </p:cNvSpPr>
          <p:nvPr>
            <p:ph type="body" sz="quarter" idx="11"/>
          </p:nvPr>
        </p:nvSpPr>
        <p:spPr/>
        <p:txBody>
          <a:bodyPr/>
          <a:lstStyle/>
          <a:p>
            <a:r>
              <a:rPr lang="en-US" dirty="0"/>
              <a:t>Roundabout and Intersection Selection-Safety &amp; Mobility</a:t>
            </a:r>
          </a:p>
          <a:p>
            <a:endParaRPr lang="en-US" dirty="0"/>
          </a:p>
        </p:txBody>
      </p:sp>
      <p:sp>
        <p:nvSpPr>
          <p:cNvPr id="7" name="Slide Number Placeholder 4">
            <a:extLst>
              <a:ext uri="{FF2B5EF4-FFF2-40B4-BE49-F238E27FC236}">
                <a16:creationId xmlns:a16="http://schemas.microsoft.com/office/drawing/2014/main" id="{42285725-EE64-4736-A9A5-2684DDAD90BE}"/>
              </a:ext>
            </a:extLst>
          </p:cNvPr>
          <p:cNvSpPr txBox="1">
            <a:spLocks/>
          </p:cNvSpPr>
          <p:nvPr/>
        </p:nvSpPr>
        <p:spPr>
          <a:xfrm>
            <a:off x="11257548" y="6295692"/>
            <a:ext cx="524576"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defRPr/>
            </a:pPr>
            <a:fld id="{C40E0D18-8FE4-43AB-9863-545081ECFD0E}" type="slidenum">
              <a:rPr lang="en-US"/>
              <a:pPr>
                <a:defRPr/>
              </a:pPr>
              <a:t>8</a:t>
            </a:fld>
            <a:endParaRPr lang="en-US" dirty="0"/>
          </a:p>
        </p:txBody>
      </p:sp>
      <p:sp>
        <p:nvSpPr>
          <p:cNvPr id="8" name="Content Placeholder 2">
            <a:extLst>
              <a:ext uri="{FF2B5EF4-FFF2-40B4-BE49-F238E27FC236}">
                <a16:creationId xmlns:a16="http://schemas.microsoft.com/office/drawing/2014/main" id="{ECC39756-E071-45ED-9B3E-C25894EE6F62}"/>
              </a:ext>
            </a:extLst>
          </p:cNvPr>
          <p:cNvSpPr txBox="1">
            <a:spLocks/>
          </p:cNvSpPr>
          <p:nvPr/>
        </p:nvSpPr>
        <p:spPr bwMode="auto">
          <a:xfrm>
            <a:off x="1001485" y="1525701"/>
            <a:ext cx="4038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latin typeface="+mj-lt"/>
              </a:rPr>
              <a:t>Intersection controlled by a simple traffic signal</a:t>
            </a:r>
          </a:p>
          <a:p>
            <a:r>
              <a:rPr lang="en-US" sz="2600" dirty="0">
                <a:latin typeface="+mj-lt"/>
              </a:rPr>
              <a:t>Turning movements yield to oncoming traffic (no green arrow signals)</a:t>
            </a:r>
          </a:p>
          <a:p>
            <a:r>
              <a:rPr lang="en-US" sz="2600" dirty="0">
                <a:latin typeface="+mj-lt"/>
              </a:rPr>
              <a:t>Works where warranted and left- turn volumes are relatively light</a:t>
            </a:r>
          </a:p>
        </p:txBody>
      </p:sp>
      <p:pic>
        <p:nvPicPr>
          <p:cNvPr id="9" name="Picture 8">
            <a:extLst>
              <a:ext uri="{FF2B5EF4-FFF2-40B4-BE49-F238E27FC236}">
                <a16:creationId xmlns:a16="http://schemas.microsoft.com/office/drawing/2014/main" id="{D7E39CF7-DA13-45E9-A481-4AF0D82D87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3659" y="1262744"/>
            <a:ext cx="6400643" cy="5132511"/>
          </a:xfrm>
          <a:prstGeom prst="rect">
            <a:avLst/>
          </a:prstGeom>
          <a:ln w="41275">
            <a:solidFill>
              <a:schemeClr val="tx1"/>
            </a:solidFill>
          </a:ln>
        </p:spPr>
      </p:pic>
      <p:pic>
        <p:nvPicPr>
          <p:cNvPr id="10" name="Picture 9">
            <a:extLst>
              <a:ext uri="{FF2B5EF4-FFF2-40B4-BE49-F238E27FC236}">
                <a16:creationId xmlns:a16="http://schemas.microsoft.com/office/drawing/2014/main" id="{49A9AA71-54F9-43A2-880A-EDFEF45321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9152" y="1035149"/>
            <a:ext cx="4515481" cy="1638529"/>
          </a:xfrm>
          <a:prstGeom prst="rect">
            <a:avLst/>
          </a:prstGeom>
          <a:ln w="41275">
            <a:solidFill>
              <a:schemeClr val="tx1"/>
            </a:solidFill>
          </a:ln>
        </p:spPr>
      </p:pic>
      <p:sp>
        <p:nvSpPr>
          <p:cNvPr id="11" name="Text Placeholder 2">
            <a:extLst>
              <a:ext uri="{FF2B5EF4-FFF2-40B4-BE49-F238E27FC236}">
                <a16:creationId xmlns:a16="http://schemas.microsoft.com/office/drawing/2014/main" id="{05CA558C-11DC-46F5-9E8F-1FED9E400D59}"/>
              </a:ext>
            </a:extLst>
          </p:cNvPr>
          <p:cNvSpPr txBox="1">
            <a:spLocks/>
          </p:cNvSpPr>
          <p:nvPr/>
        </p:nvSpPr>
        <p:spPr>
          <a:xfrm>
            <a:off x="4640787" y="6051663"/>
            <a:ext cx="3549179" cy="384048"/>
          </a:xfrm>
          <a:prstGeom prst="rect">
            <a:avLst/>
          </a:prstGeom>
          <a:noFill/>
          <a:ln>
            <a:noFill/>
          </a:ln>
        </p:spPr>
        <p:txBody>
          <a:bodyPr vert="horz" wrap="square" lIns="91440" tIns="45720" rIns="91440" bIns="45720" numCol="1" anchor="ctr" anchorCtr="0" compatLnSpc="1">
            <a:prstTxWarp prst="textNoShape">
              <a:avLst/>
            </a:prstTxWarp>
            <a:noAutofit/>
          </a:bodyPr>
          <a:lstStyle>
            <a:defPPr>
              <a:defRPr lang="en-US"/>
            </a:defPPr>
            <a:lvl1pPr marL="0" indent="0" algn="ctr" eaLnBrk="1" hangingPunct="1">
              <a:buFont typeface="Arial" charset="0"/>
              <a:buNone/>
              <a:defRPr sz="2400" b="1">
                <a:solidFill>
                  <a:srgbClr val="FFFF00"/>
                </a:solidFill>
                <a:latin typeface="Arial"/>
                <a:cs typeface="Arial"/>
              </a:defRPr>
            </a:lvl1pPr>
            <a:lvl2pPr marL="742950" indent="-285750" eaLnBrk="0" hangingPunct="0">
              <a:spcBef>
                <a:spcPct val="20000"/>
              </a:spcBef>
              <a:buFont typeface="Arial" charset="0"/>
              <a:buChar char="–"/>
              <a:defRPr sz="2800">
                <a:solidFill>
                  <a:srgbClr val="595959"/>
                </a:solidFill>
                <a:latin typeface="Arial"/>
                <a:cs typeface="Arial"/>
              </a:defRPr>
            </a:lvl2pPr>
            <a:lvl3pPr marL="1143000" indent="-228600" eaLnBrk="0" hangingPunct="0">
              <a:spcBef>
                <a:spcPct val="20000"/>
              </a:spcBef>
              <a:buFont typeface="Arial" charset="0"/>
              <a:buChar char="•"/>
              <a:defRPr sz="2400">
                <a:solidFill>
                  <a:srgbClr val="595959"/>
                </a:solidFill>
                <a:latin typeface="Arial"/>
                <a:cs typeface="Arial"/>
              </a:defRPr>
            </a:lvl3pPr>
            <a:lvl4pPr marL="1600200" indent="-228600" eaLnBrk="0" hangingPunct="0">
              <a:spcBef>
                <a:spcPct val="20000"/>
              </a:spcBef>
              <a:buFont typeface="Arial" charset="0"/>
              <a:buChar char="–"/>
              <a:defRPr sz="2000">
                <a:solidFill>
                  <a:srgbClr val="595959"/>
                </a:solidFill>
                <a:latin typeface="Arial"/>
                <a:cs typeface="Arial"/>
              </a:defRPr>
            </a:lvl4pPr>
            <a:lvl5pPr marL="2057400" indent="-228600" eaLnBrk="0" hangingPunct="0">
              <a:spcBef>
                <a:spcPct val="20000"/>
              </a:spcBef>
              <a:buFont typeface="Arial" charset="0"/>
              <a:buChar char="»"/>
              <a:defRPr sz="2000">
                <a:solidFill>
                  <a:srgbClr val="595959"/>
                </a:solidFill>
                <a:latin typeface="Arial"/>
                <a:cs typeface="Arial"/>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en-US" sz="2000" dirty="0"/>
              <a:t>Raleigh, NC</a:t>
            </a:r>
          </a:p>
        </p:txBody>
      </p:sp>
    </p:spTree>
    <p:extLst>
      <p:ext uri="{BB962C8B-B14F-4D97-AF65-F5344CB8AC3E}">
        <p14:creationId xmlns:p14="http://schemas.microsoft.com/office/powerpoint/2010/main" val="20866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C8545B-AD60-CD67-EC17-A03837C7ADB6}"/>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CEBD710C-A306-0D0C-E211-17B679C7E041}"/>
              </a:ext>
            </a:extLst>
          </p:cNvPr>
          <p:cNvSpPr>
            <a:spLocks noGrp="1"/>
          </p:cNvSpPr>
          <p:nvPr>
            <p:ph type="title"/>
          </p:nvPr>
        </p:nvSpPr>
        <p:spPr>
          <a:xfrm>
            <a:off x="297406" y="954731"/>
            <a:ext cx="11235351" cy="286997"/>
          </a:xfrm>
        </p:spPr>
        <p:txBody>
          <a:bodyPr/>
          <a:lstStyle/>
          <a:p>
            <a:r>
              <a:rPr lang="en-US" dirty="0"/>
              <a:t>Complex Signal (All Left Arrows)</a:t>
            </a:r>
          </a:p>
        </p:txBody>
      </p:sp>
      <p:sp>
        <p:nvSpPr>
          <p:cNvPr id="9" name="Text Placeholder 8">
            <a:extLst>
              <a:ext uri="{FF2B5EF4-FFF2-40B4-BE49-F238E27FC236}">
                <a16:creationId xmlns:a16="http://schemas.microsoft.com/office/drawing/2014/main" id="{B6D26433-799D-91E4-2DC4-949E772281A4}"/>
              </a:ext>
            </a:extLst>
          </p:cNvPr>
          <p:cNvSpPr>
            <a:spLocks noGrp="1"/>
          </p:cNvSpPr>
          <p:nvPr>
            <p:ph type="body" sz="quarter" idx="11"/>
          </p:nvPr>
        </p:nvSpPr>
        <p:spPr/>
        <p:txBody>
          <a:bodyPr/>
          <a:lstStyle/>
          <a:p>
            <a:r>
              <a:rPr lang="en-US" dirty="0"/>
              <a:t>Roundabout and Intersection Selection-Safety &amp; Mobility</a:t>
            </a:r>
          </a:p>
          <a:p>
            <a:endParaRPr lang="en-US" dirty="0"/>
          </a:p>
        </p:txBody>
      </p:sp>
      <p:sp>
        <p:nvSpPr>
          <p:cNvPr id="7" name="Slide Number Placeholder 4">
            <a:extLst>
              <a:ext uri="{FF2B5EF4-FFF2-40B4-BE49-F238E27FC236}">
                <a16:creationId xmlns:a16="http://schemas.microsoft.com/office/drawing/2014/main" id="{42285725-EE64-4736-A9A5-2684DDAD90BE}"/>
              </a:ext>
            </a:extLst>
          </p:cNvPr>
          <p:cNvSpPr txBox="1">
            <a:spLocks/>
          </p:cNvSpPr>
          <p:nvPr/>
        </p:nvSpPr>
        <p:spPr>
          <a:xfrm>
            <a:off x="11257548" y="6295692"/>
            <a:ext cx="524576"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defRPr/>
            </a:pPr>
            <a:fld id="{C40E0D18-8FE4-43AB-9863-545081ECFD0E}" type="slidenum">
              <a:rPr lang="en-US"/>
              <a:pPr>
                <a:defRPr/>
              </a:pPr>
              <a:t>9</a:t>
            </a:fld>
            <a:endParaRPr lang="en-US" dirty="0"/>
          </a:p>
        </p:txBody>
      </p:sp>
      <p:sp>
        <p:nvSpPr>
          <p:cNvPr id="11" name="Content Placeholder 2">
            <a:extLst>
              <a:ext uri="{FF2B5EF4-FFF2-40B4-BE49-F238E27FC236}">
                <a16:creationId xmlns:a16="http://schemas.microsoft.com/office/drawing/2014/main" id="{9A3B915D-665F-4B98-AC08-F9AE37352BE5}"/>
              </a:ext>
            </a:extLst>
          </p:cNvPr>
          <p:cNvSpPr txBox="1">
            <a:spLocks/>
          </p:cNvSpPr>
          <p:nvPr/>
        </p:nvSpPr>
        <p:spPr bwMode="auto">
          <a:xfrm>
            <a:off x="406400" y="1463447"/>
            <a:ext cx="5075645" cy="4872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Char char="•"/>
              <a:defRPr sz="32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j-lt"/>
              </a:rPr>
              <a:t>Typically found at higher volume intersections</a:t>
            </a:r>
          </a:p>
          <a:p>
            <a:r>
              <a:rPr lang="en-US" sz="2400" dirty="0">
                <a:latin typeface="+mj-lt"/>
              </a:rPr>
              <a:t>Multiple turn movements are accommodated with separate signal phases</a:t>
            </a:r>
          </a:p>
          <a:p>
            <a:r>
              <a:rPr lang="en-US" sz="2400" dirty="0">
                <a:latin typeface="+mj-lt"/>
              </a:rPr>
              <a:t>Can be inherently inefficient resulting in significant delays</a:t>
            </a:r>
          </a:p>
          <a:p>
            <a:r>
              <a:rPr lang="en-US" sz="2400" dirty="0">
                <a:latin typeface="+mj-lt"/>
              </a:rPr>
              <a:t>Can significantly reduce main street through traffic flow</a:t>
            </a:r>
          </a:p>
          <a:p>
            <a:r>
              <a:rPr lang="en-US" sz="2400" dirty="0">
                <a:latin typeface="+mj-lt"/>
              </a:rPr>
              <a:t>Difficult for pedestrians and bicycles to cross</a:t>
            </a:r>
          </a:p>
        </p:txBody>
      </p:sp>
      <p:pic>
        <p:nvPicPr>
          <p:cNvPr id="12" name="Picture 2">
            <a:extLst>
              <a:ext uri="{FF2B5EF4-FFF2-40B4-BE49-F238E27FC236}">
                <a16:creationId xmlns:a16="http://schemas.microsoft.com/office/drawing/2014/main" id="{28ACA645-7B26-4820-9C50-65F7702A8BC8}"/>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110" y="2901831"/>
            <a:ext cx="5593353" cy="3393860"/>
          </a:xfrm>
          <a:prstGeom prst="rect">
            <a:avLst/>
          </a:prstGeom>
          <a:noFill/>
          <a:ln w="412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descr="I:\Mod. 4 Images\Intersection Type\complex-signal-heads.png">
            <a:extLst>
              <a:ext uri="{FF2B5EF4-FFF2-40B4-BE49-F238E27FC236}">
                <a16:creationId xmlns:a16="http://schemas.microsoft.com/office/drawing/2014/main" id="{92E00A12-59AC-4E12-B607-FA3ED7A8B282}"/>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1429" y="926617"/>
            <a:ext cx="5678026" cy="1914554"/>
          </a:xfrm>
          <a:prstGeom prst="rect">
            <a:avLst/>
          </a:prstGeom>
          <a:noFill/>
          <a:ln w="41275">
            <a:solidFill>
              <a:schemeClr val="tx1"/>
            </a:solidFill>
          </a:ln>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4116FB1F-52BA-4F52-A7B0-BCFD53FF3B33}"/>
              </a:ext>
            </a:extLst>
          </p:cNvPr>
          <p:cNvSpPr txBox="1">
            <a:spLocks/>
          </p:cNvSpPr>
          <p:nvPr/>
        </p:nvSpPr>
        <p:spPr>
          <a:xfrm>
            <a:off x="4640787" y="6051663"/>
            <a:ext cx="3549179" cy="384048"/>
          </a:xfrm>
          <a:prstGeom prst="rect">
            <a:avLst/>
          </a:prstGeom>
          <a:noFill/>
          <a:ln>
            <a:noFill/>
          </a:ln>
        </p:spPr>
        <p:txBody>
          <a:bodyPr vert="horz" wrap="square" lIns="91440" tIns="45720" rIns="91440" bIns="45720" numCol="1" anchor="ctr" anchorCtr="0" compatLnSpc="1">
            <a:prstTxWarp prst="textNoShape">
              <a:avLst/>
            </a:prstTxWarp>
            <a:noAutofit/>
          </a:bodyPr>
          <a:lstStyle>
            <a:defPPr>
              <a:defRPr lang="en-US"/>
            </a:defPPr>
            <a:lvl1pPr marL="0" indent="0" algn="ctr" eaLnBrk="1" hangingPunct="1">
              <a:buFont typeface="Arial" charset="0"/>
              <a:buNone/>
              <a:defRPr sz="2400" b="1">
                <a:solidFill>
                  <a:srgbClr val="FFFF00"/>
                </a:solidFill>
                <a:latin typeface="Arial"/>
                <a:cs typeface="Arial"/>
              </a:defRPr>
            </a:lvl1pPr>
            <a:lvl2pPr marL="742950" indent="-285750" eaLnBrk="0" hangingPunct="0">
              <a:spcBef>
                <a:spcPct val="20000"/>
              </a:spcBef>
              <a:buFont typeface="Arial" charset="0"/>
              <a:buChar char="–"/>
              <a:defRPr sz="2800">
                <a:solidFill>
                  <a:srgbClr val="595959"/>
                </a:solidFill>
                <a:latin typeface="Arial"/>
                <a:cs typeface="Arial"/>
              </a:defRPr>
            </a:lvl2pPr>
            <a:lvl3pPr marL="1143000" indent="-228600" eaLnBrk="0" hangingPunct="0">
              <a:spcBef>
                <a:spcPct val="20000"/>
              </a:spcBef>
              <a:buFont typeface="Arial" charset="0"/>
              <a:buChar char="•"/>
              <a:defRPr sz="2400">
                <a:solidFill>
                  <a:srgbClr val="595959"/>
                </a:solidFill>
                <a:latin typeface="Arial"/>
                <a:cs typeface="Arial"/>
              </a:defRPr>
            </a:lvl3pPr>
            <a:lvl4pPr marL="1600200" indent="-228600" eaLnBrk="0" hangingPunct="0">
              <a:spcBef>
                <a:spcPct val="20000"/>
              </a:spcBef>
              <a:buFont typeface="Arial" charset="0"/>
              <a:buChar char="–"/>
              <a:defRPr sz="2000">
                <a:solidFill>
                  <a:srgbClr val="595959"/>
                </a:solidFill>
                <a:latin typeface="Arial"/>
                <a:cs typeface="Arial"/>
              </a:defRPr>
            </a:lvl4pPr>
            <a:lvl5pPr marL="2057400" indent="-228600" eaLnBrk="0" hangingPunct="0">
              <a:spcBef>
                <a:spcPct val="20000"/>
              </a:spcBef>
              <a:buFont typeface="Arial" charset="0"/>
              <a:buChar char="»"/>
              <a:defRPr sz="2000">
                <a:solidFill>
                  <a:srgbClr val="595959"/>
                </a:solidFill>
                <a:latin typeface="Arial"/>
                <a:cs typeface="Arial"/>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en-US" sz="2000" dirty="0"/>
              <a:t>Raleigh, NC</a:t>
            </a:r>
          </a:p>
        </p:txBody>
      </p:sp>
    </p:spTree>
    <p:extLst>
      <p:ext uri="{BB962C8B-B14F-4D97-AF65-F5344CB8AC3E}">
        <p14:creationId xmlns:p14="http://schemas.microsoft.com/office/powerpoint/2010/main" val="289264370"/>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2_Office Theme">
  <a:themeElements>
    <a:clrScheme name="NCDOT">
      <a:dk1>
        <a:sysClr val="windowText" lastClr="000000"/>
      </a:dk1>
      <a:lt1>
        <a:sysClr val="window" lastClr="FFFFFF"/>
      </a:lt1>
      <a:dk2>
        <a:srgbClr val="44546A"/>
      </a:dk2>
      <a:lt2>
        <a:srgbClr val="E7E6E6"/>
      </a:lt2>
      <a:accent1>
        <a:srgbClr val="092A40"/>
      </a:accent1>
      <a:accent2>
        <a:srgbClr val="C15512"/>
      </a:accent2>
      <a:accent3>
        <a:srgbClr val="727336"/>
      </a:accent3>
      <a:accent4>
        <a:srgbClr val="711C45"/>
      </a:accent4>
      <a:accent5>
        <a:srgbClr val="3E7D95"/>
      </a:accent5>
      <a:accent6>
        <a:srgbClr val="CEA4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tle.pptx" id="{ADB811E7-EB81-4AEC-956F-1AF0412E138F}" vid="{7A6F5EE5-70AB-4518-9093-E081753A5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DOUG Congestion Mgmt 2022-11-30</Template>
  <TotalTime>0</TotalTime>
  <Words>3864</Words>
  <Application>Microsoft Office PowerPoint</Application>
  <PresentationFormat>Widescreen</PresentationFormat>
  <Paragraphs>520</Paragraphs>
  <Slides>44</Slides>
  <Notes>24</Notes>
  <HiddenSlides>5</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44</vt:i4>
      </vt:variant>
    </vt:vector>
  </HeadingPairs>
  <TitlesOfParts>
    <vt:vector size="56" baseType="lpstr">
      <vt:lpstr>Arial</vt:lpstr>
      <vt:lpstr>Calibri</vt:lpstr>
      <vt:lpstr>Montserrat SemiBold</vt:lpstr>
      <vt:lpstr>Montserrat Medium</vt:lpstr>
      <vt:lpstr>Arial Narrow</vt:lpstr>
      <vt:lpstr>Montserrat</vt:lpstr>
      <vt:lpstr>Wingdings</vt:lpstr>
      <vt:lpstr>Montserrat Light</vt:lpstr>
      <vt:lpstr>NCDOT Presentation Theme</vt:lpstr>
      <vt:lpstr>2_Office Theme</vt:lpstr>
      <vt:lpstr>Worksheet</vt:lpstr>
      <vt:lpstr>Microsoft Excel Chart</vt:lpstr>
      <vt:lpstr>Roundabouts and Intersection Selection For Safety and Mobility</vt:lpstr>
      <vt:lpstr>PowerPoint Presentation</vt:lpstr>
      <vt:lpstr>PowerPoint Presentation</vt:lpstr>
      <vt:lpstr>Intersection Selection</vt:lpstr>
      <vt:lpstr>Recent NC Safety Statistics</vt:lpstr>
      <vt:lpstr>PowerPoint Presentation</vt:lpstr>
      <vt:lpstr>Intersection Basics</vt:lpstr>
      <vt:lpstr>Simple Signal (No Left Arrows)</vt:lpstr>
      <vt:lpstr>Complex Signal (All Left Arrows)</vt:lpstr>
      <vt:lpstr>FHWA Everyday Counts Guidance</vt:lpstr>
      <vt:lpstr>We Can Predict the Safety Performance of Most Designs</vt:lpstr>
      <vt:lpstr>Roundabout Intersections</vt:lpstr>
      <vt:lpstr>What is a Modern Roundabout?</vt:lpstr>
      <vt:lpstr>What is not a Modern Roundabout?</vt:lpstr>
      <vt:lpstr>Example Roundabout Configurations</vt:lpstr>
      <vt:lpstr>Example North Carolina Roundabouts</vt:lpstr>
      <vt:lpstr>Example North Carolina Roundabouts</vt:lpstr>
      <vt:lpstr>PowerPoint Presentation</vt:lpstr>
      <vt:lpstr>Over 30 Years of US Experience With Roundabouts</vt:lpstr>
      <vt:lpstr>PowerPoint Presentation</vt:lpstr>
      <vt:lpstr>Why Roundabouts?</vt:lpstr>
      <vt:lpstr>Safety Performance</vt:lpstr>
      <vt:lpstr>Speeds: REDUCED</vt:lpstr>
      <vt:lpstr>Severity of Conflicts: REDUCED</vt:lpstr>
      <vt:lpstr>Vehicle Conflict Points: REDUCED</vt:lpstr>
      <vt:lpstr>Safety Study Results </vt:lpstr>
      <vt:lpstr>Safety Comparison</vt:lpstr>
      <vt:lpstr>Roundabouts Operations</vt:lpstr>
      <vt:lpstr>Operational Alternatives Comparison</vt:lpstr>
      <vt:lpstr>Pedestrians and Bicycles at Roundabouts</vt:lpstr>
      <vt:lpstr>Pedestrians and Bicycles at Roundabouts</vt:lpstr>
      <vt:lpstr>Why Not Just Install a Signal?</vt:lpstr>
      <vt:lpstr>Designing for Trucks</vt:lpstr>
      <vt:lpstr>Roundabout Public Reaction</vt:lpstr>
      <vt:lpstr>Roundabout Public Opinion</vt:lpstr>
      <vt:lpstr>Roundabout Public Opinion</vt:lpstr>
      <vt:lpstr>Examples of Public Reactions After Roundabout Installation</vt:lpstr>
      <vt:lpstr>Examples of Public Reactions After Roundabout Installation</vt:lpstr>
      <vt:lpstr>Roundabout Corridors</vt:lpstr>
      <vt:lpstr>Roundabout Corridors</vt:lpstr>
      <vt:lpstr>NCDOT Roundabout Web Page</vt:lpstr>
      <vt:lpstr>NCDOT Roundabout and RCI Videos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2023-03-16T02:54:53Z</dcterms:created>
  <dcterms:modified xsi:type="dcterms:W3CDTF">2023-07-11T00:37:36Z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